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32" r:id="rId2"/>
    <p:sldId id="333" r:id="rId3"/>
    <p:sldId id="334" r:id="rId4"/>
    <p:sldId id="335" r:id="rId5"/>
    <p:sldId id="336" r:id="rId6"/>
    <p:sldId id="337" r:id="rId7"/>
    <p:sldId id="338" r:id="rId8"/>
    <p:sldId id="312" r:id="rId9"/>
    <p:sldId id="313" r:id="rId10"/>
    <p:sldId id="339" r:id="rId11"/>
    <p:sldId id="340" r:id="rId12"/>
    <p:sldId id="343" r:id="rId13"/>
    <p:sldId id="342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B59AD-7956-4614-8ACC-403BD7150D9A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23FD0-B85C-47E0-B4A0-2FE67F4DE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51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7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5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7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3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50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85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4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2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3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08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/>
            </a:r>
            <a:br>
              <a:rPr lang="kk-KZ" dirty="0" smtClean="0"/>
            </a:b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10-сынып</a:t>
            </a: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таңырыбы:</a:t>
            </a:r>
            <a:b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Жүйке жасушаларының құрылысы.</a:t>
            </a:r>
          </a:p>
          <a:p>
            <a:pPr marL="0" indent="0">
              <a:buNone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</a:t>
            </a: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Жүйке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жасушаларының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құрылысын түсіндіру.</a:t>
            </a: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Нейрондардың миеленді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аксонында әрекет потенциалының инициациясы мен трансмиссиясын сипаттау және түсіндіру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12"/>
    </mc:Choice>
    <mc:Fallback>
      <p:transition spd="slow" advTm="3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№2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органоидтерінің қызметі</a:t>
            </a:r>
            <a:b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дәптерлеріңе 151 беттегі кестені сызып толтырыңдар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119334"/>
              </p:ext>
            </p:extLst>
          </p:nvPr>
        </p:nvGraphicFramePr>
        <p:xfrm>
          <a:off x="468312" y="1772815"/>
          <a:ext cx="8280151" cy="3987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560"/>
                <a:gridCol w="5328591"/>
              </a:tblGrid>
              <a:tr h="693869"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Органоид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Атқаратын қызметі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957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Гольджи жиынтығы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 ядросының сыртын тор тәрізді қоршайды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957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Митохондриялар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Нейронның энергетикалық қажеттілігін қамтамасыз етеді, әсіресе аксон төмпешігінде, синапс аймағында көбірек шоғырланған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957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Лизисомалар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Нейрондағы бірқатар заттардың</a:t>
                      </a:r>
                      <a:r>
                        <a:rPr lang="kk-KZ" sz="20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гидролизін қамтамасыз етеді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1819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Нейротүтікшелер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 денесін тесіп өтеді, ақпараттың сақталуына, таралуына қатысады</a:t>
                      </a:r>
                      <a:endParaRPr lang="ru-RU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AutoShape 2" descr="Картинки по запросу нервная клетка строение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нервная клетка строение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733256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ҚБ: оқушылар смайликтер арқылы өздерін бағалайды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cf.ppt-online.org/files1/slide/q/QpCeAKO49MJYPvbs8n6FZHmorqj7c1Eftu0XRWxyIS/slide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815771"/>
            <a:ext cx="48260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thepresentation.ru/img/thumbs/bc567284ebdd076e8afe08c8ac8f3526-200x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60" y="5823391"/>
            <a:ext cx="485775" cy="36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lh3.googleusercontent.com/ZIZB8K24u34b68efZ14vrOTujcMyJrPthbTpUL6CzKfD2_WiP1NTTJWYWyFpWH7yXz4=w8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815771"/>
            <a:ext cx="371475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8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28"/>
    </mc:Choice>
    <mc:Fallback>
      <p:transition spd="slow" advTm="3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 диктант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денелері мен қысқа өсінділердің топтасуы -------------------- құрайды.</a:t>
            </a:r>
          </a:p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Ақмай қабығымен қапталған өсінділер – аксондар ------------------ түзеді.</a:t>
            </a:r>
          </a:p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Нейронның ұзын өсінділерінің тармақталуы жүйке ұштарын --------------------------- құрайды.</a:t>
            </a:r>
          </a:p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Нейрондар: ---------------- бөлінеді.</a:t>
            </a:r>
          </a:p>
          <a:p>
            <a:pPr marL="0" indent="0"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Жүйке жасушасының құрылысын сипаттайды. (4 балл)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9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18"/>
    </mc:Choice>
    <mc:Fallback>
      <p:transition spd="slow" advTm="7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 диктант жауабы: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денелері мен қысқа өсінділердің топтасуы ------</a:t>
            </a:r>
            <a:r>
              <a:rPr lang="kk-KZ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мен жұлынның сұр затын </a:t>
            </a: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 құрайды.</a:t>
            </a:r>
          </a:p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 май қабығымен қапталған өсінділер – аксондар ----</a:t>
            </a:r>
            <a:r>
              <a:rPr lang="kk-KZ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 затты </a:t>
            </a: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 түзеді.</a:t>
            </a:r>
          </a:p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Нейронның ұзын өсінділерінің тармақталуы жүйке ұштарын ----</a:t>
            </a:r>
            <a:r>
              <a:rPr lang="kk-KZ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рецепторлары</a:t>
            </a: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 құрайды.</a:t>
            </a:r>
          </a:p>
          <a:p>
            <a:pPr marL="457200" indent="-457200">
              <a:buAutoNum type="arabicPeriod"/>
            </a:pP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Нейрондар: --- </a:t>
            </a:r>
            <a:r>
              <a:rPr lang="kk-KZ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сезімтал, қозғалтқыш-</a:t>
            </a:r>
            <a:r>
              <a:rPr lang="kk-KZ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бөлінеді.</a:t>
            </a:r>
          </a:p>
          <a:p>
            <a:pPr marL="0" indent="0"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Тапсырманы «бас бармақ» әдісімен бағалау.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7"/>
    </mc:Choice>
    <mc:Fallback>
      <p:transition spd="slow" advTm="3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«Білгенге маржан!»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айдары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kk-KZ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Адамның миы тәулігіне өндіретін электр импульстері бүкіл әлемнің телефондары қосылып өндіретін </a:t>
            </a:r>
            <a:r>
              <a:rPr lang="kk-KZ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</a:t>
            </a:r>
            <a:r>
              <a:rPr lang="kk-KZ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импульстерінен көп болады. Адам миында бір секундта 100000 химиялық реакция жүреді.</a:t>
            </a:r>
          </a:p>
          <a:p>
            <a:pPr marL="0" indent="0">
              <a:buNone/>
            </a:pPr>
            <a:r>
              <a:rPr lang="kk-KZ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 сайын ми қантамырлары арқылы 3/4 л. қан өтеді, екі жартышардың барлық қантамырларын қосқанда ұзындығы 560 км болады.</a:t>
            </a:r>
            <a:endParaRPr lang="ru-RU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8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75"/>
    </mc:Choice>
    <mc:Fallback>
      <p:transition spd="slow" advTm="3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6525344"/>
            <a:ext cx="376713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6459" y="980728"/>
            <a:ext cx="78488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Кері байланыс</a:t>
            </a:r>
          </a:p>
          <a:p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Рефлексия:</a:t>
            </a:r>
          </a:p>
          <a:p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Сабақтан алған білімдерін ай белгілерімен бағалайды</a:t>
            </a:r>
          </a:p>
          <a:p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Толық ай - сабақты толығымен түсіндім</a:t>
            </a:r>
          </a:p>
          <a:p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Жарты ай </a:t>
            </a:r>
            <a:r>
              <a:rPr lang="kk-KZ" sz="3200" dirty="0">
                <a:latin typeface="Times New Roman" pitchFamily="18" charset="0"/>
                <a:cs typeface="Times New Roman" pitchFamily="18" charset="0"/>
              </a:rPr>
              <a:t>- сабақты жартылай түсіндім</a:t>
            </a:r>
          </a:p>
          <a:p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Жаңа ай – менің түсінбегенім басымдау болды.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ds04.infourok.ru/uploads/ex/0e3b/0014e242-96b8f728/1/img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688393"/>
            <a:ext cx="2605063" cy="154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3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6"/>
    </mc:Choice>
    <mc:Fallback>
      <p:transition spd="slow" advTm="2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b="1" dirty="0">
                <a:latin typeface="Times New Roman" pitchFamily="18" charset="0"/>
                <a:cs typeface="Times New Roman" pitchFamily="18" charset="0"/>
              </a:rPr>
              <a:t>Бағалау </a:t>
            </a:r>
            <a:r>
              <a:rPr lang="kk-KZ" sz="3600" b="1" dirty="0" smtClean="0">
                <a:latin typeface="Times New Roman" pitchFamily="18" charset="0"/>
                <a:cs typeface="Times New Roman" pitchFamily="18" charset="0"/>
              </a:rPr>
              <a:t>критерийлері: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Жүйке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жасушаларының құрылысын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біледі.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Нейрондардың миеленді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аксондарының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 потенциалының инициациясы мен трансмиссиясын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түсіндіреді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2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5"/>
    </mc:Choice>
    <mc:Fallback>
      <p:transition spd="slow" advTm="1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Бейнеролик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dirty="0" smtClean="0"/>
              <a:t>«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Жүйке жасушаларының құрылысы</a:t>
            </a:r>
            <a:r>
              <a:rPr lang="kk-KZ" dirty="0" smtClean="0"/>
              <a:t>»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7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4"/>
    </mc:Choice>
    <mc:Fallback>
      <p:transition spd="slow" advTm="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Терминдерді естеріңе түсіріп, анықтамасын беріңдер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690356"/>
              </p:ext>
            </p:extLst>
          </p:nvPr>
        </p:nvGraphicFramePr>
        <p:xfrm>
          <a:off x="457200" y="1412875"/>
          <a:ext cx="8229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728"/>
                <a:gridCol w="47628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Терминдер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Анықтамасы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Нейрон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Жүйке жүйесінің құрылымдық және функционалдық бірлігі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Аксон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Жүйке жасушасының ұзын өсіндісі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Дендрит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Жүйке жасушасының қысқа</a:t>
                      </a:r>
                      <a:r>
                        <a:rPr lang="kk-K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тармақталған</a:t>
                      </a:r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өсіндісі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Рецептор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Сыртқы немесе ішкі тітіркендіруді қабылдайтын жүйке мүшелерінің ұштары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1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5"/>
    </mc:Choice>
    <mc:Fallback>
      <p:transition spd="slow" advTm="3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«Сызбаны сөйлет»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стратегиясы арқылы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құрылысы және атқаратын қызметін анықтаймыз</a:t>
            </a:r>
          </a:p>
          <a:p>
            <a:pPr marL="0" indent="0" algn="ct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07904" y="2132856"/>
            <a:ext cx="1800200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денесі сома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940152" y="3364216"/>
            <a:ext cx="2736304" cy="1648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қабығымен қапталған ұзын өсінділері ми мен жұлынның ақ затын түзеді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5536" y="3353586"/>
            <a:ext cx="2808312" cy="1659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денесі мен қысқа өсіндісі ми, жұлынның сұр затын құрайды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12160" y="2136661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Аксон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39552" y="2132856"/>
            <a:ext cx="244827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Дендриттер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3760745"/>
            <a:ext cx="16561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Атқаратын қызметі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42992" y="5301208"/>
            <a:ext cx="24014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хабарлаушы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9592" y="5301208"/>
            <a:ext cx="250617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Қабылдаушы</a:t>
            </a:r>
            <a:r>
              <a:rPr lang="kk-KZ" dirty="0" smtClean="0"/>
              <a:t> 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608004" y="1628800"/>
            <a:ext cx="0" cy="961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152678" y="1628800"/>
            <a:ext cx="2455326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608004" y="1628800"/>
            <a:ext cx="198022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282893" y="4869642"/>
            <a:ext cx="25411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763688" y="4837970"/>
            <a:ext cx="0" cy="920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6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3"/>
    </mc:Choice>
    <mc:Fallback>
      <p:transition spd="slow" advTm="5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Жүйке жасушаларының үш типін ажырытыды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1619993"/>
            <a:ext cx="2304256" cy="453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Биполярлық</a:t>
            </a:r>
          </a:p>
          <a:p>
            <a:pPr algn="ctr"/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Көру, есту, иіс сезу жүйкелерінде кездеседі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628800"/>
            <a:ext cx="2160240" cy="453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Униполярлық</a:t>
            </a:r>
          </a:p>
          <a:p>
            <a:pPr algn="ctr"/>
            <a:endParaRPr lang="kk-KZ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kk-KZ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Шайнау бұлшық еттердің сезімталдығын қамтамасыз етеді 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628800"/>
            <a:ext cx="2232248" cy="453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Мультиполярлық</a:t>
            </a:r>
          </a:p>
          <a:p>
            <a:pPr algn="ctr"/>
            <a:endParaRPr lang="kk-KZ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60-қа жуық нұсқалары бар пішіндері ұршық, жұлдызша, себетше тәрізді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15"/>
    </mc:Choice>
    <mc:Fallback>
      <p:transition spd="slow" advTm="3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№1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  </a:t>
            </a: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А-Е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әрптерімен көрсетілген нейрон бөліктерін атаңдар</a:t>
            </a:r>
          </a:p>
          <a:p>
            <a:pPr marL="0" indent="0">
              <a:buNone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k-KZ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Жүйке ұлпасының құрылымдық бөліктерін көрсетеді.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балл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Картинки по запросу neur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3"/>
            <a:ext cx="7200800" cy="25922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57705" y="2156937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8956" y="450314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446427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4274" y="2918771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296" y="2557047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28"/>
    </mc:Choice>
    <mc:Fallback>
      <p:transition spd="slow" advTm="6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 жауабы: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– дендрит</a:t>
            </a:r>
          </a:p>
          <a:p>
            <a:pPr marL="0" indent="0" algn="ctr">
              <a:buNone/>
            </a:pPr>
            <a:r>
              <a:rPr lang="kk-K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нейрон ядросы</a:t>
            </a:r>
          </a:p>
          <a:p>
            <a:pPr marL="0" indent="0" algn="ctr">
              <a:buNone/>
            </a:pP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– аксон миелині</a:t>
            </a:r>
          </a:p>
          <a:p>
            <a:pPr marL="0" indent="0" algn="ctr">
              <a:buNone/>
            </a:pP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 – аксон</a:t>
            </a:r>
          </a:p>
          <a:p>
            <a:pPr marL="0" indent="0" algn="ctr">
              <a:buNone/>
            </a:pP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– синапс</a:t>
            </a:r>
          </a:p>
          <a:p>
            <a:pPr marL="0" indent="0" algn="ctr">
              <a:buNone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Жеткен жетістіктеріңді </a:t>
            </a:r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«шапалақтау» 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әдісі арқылы бағалаймын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7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17"/>
    </mc:Choice>
    <mc:Fallback>
      <p:transition spd="slow" advTm="1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 №2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органоидтерінің қызметі</a:t>
            </a:r>
            <a:b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дәптерлеріңе 151 беттегі кестені сызып толтырыңдар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231305"/>
              </p:ext>
            </p:extLst>
          </p:nvPr>
        </p:nvGraphicFramePr>
        <p:xfrm>
          <a:off x="468312" y="1772815"/>
          <a:ext cx="8280151" cy="3751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4391"/>
                <a:gridCol w="4875760"/>
              </a:tblGrid>
              <a:tr h="693869"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Органоид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Атқаратын қызметі</a:t>
                      </a:r>
                      <a:endParaRPr lang="ru-RU" sz="20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957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Гольджи жиынтығы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57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Митохондриялар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576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Лизисомалар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1819">
                <a:tc>
                  <a:txBody>
                    <a:bodyPr/>
                    <a:lstStyle/>
                    <a:p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Нейротүтікшелер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AutoShape 2" descr="Картинки по запросу нервная клетка строение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ртинки по запросу нервная клетка строение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73325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 органоидтерінің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 көрсетеді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(4балл)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7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23"/>
    </mc:Choice>
    <mc:Fallback>
      <p:transition spd="slow" advTm="8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486</Words>
  <Application>Microsoft Office PowerPoint</Application>
  <PresentationFormat>Экран (4:3)</PresentationFormat>
  <Paragraphs>114</Paragraphs>
  <Slides>14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10-сынып Сабақтың таңырыбы: </vt:lpstr>
      <vt:lpstr>Бағалау критерийлері:</vt:lpstr>
      <vt:lpstr>Бейнеролик</vt:lpstr>
      <vt:lpstr>Терминдерді естеріңе түсіріп, анықтамасын беріңдер</vt:lpstr>
      <vt:lpstr>«Сызбаны сөйлет» стратегиясы арқылы</vt:lpstr>
      <vt:lpstr>Жүйке жасушаларының үш типін ажырытыды</vt:lpstr>
      <vt:lpstr>Тапсырма №1</vt:lpstr>
      <vt:lpstr>Презентация PowerPoint</vt:lpstr>
      <vt:lpstr>Тапсырма №2 Нейрон органоидтерінің қызметі дәптерлеріңе 151 беттегі кестені сызып толтырыңдар</vt:lpstr>
      <vt:lpstr>Тапсырма №2 Нейрон органоидтерінің қызметі дәптерлеріңе 151 беттегі кестені сызып толтырыңдар</vt:lpstr>
      <vt:lpstr>Биологиялық диктант</vt:lpstr>
      <vt:lpstr>Биологиялық диктант жауабы:</vt:lpstr>
      <vt:lpstr>«Білгенге маржан!» айдары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Генетические схемы, иллюстрирующие моногибридные скрещивания</dc:title>
  <dc:creator>uchenik</dc:creator>
  <cp:lastModifiedBy>comp</cp:lastModifiedBy>
  <cp:revision>84</cp:revision>
  <dcterms:created xsi:type="dcterms:W3CDTF">2014-12-20T02:41:31Z</dcterms:created>
  <dcterms:modified xsi:type="dcterms:W3CDTF">2020-04-02T18:45:12Z</dcterms:modified>
</cp:coreProperties>
</file>