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327" r:id="rId3"/>
    <p:sldId id="316" r:id="rId4"/>
    <p:sldId id="329" r:id="rId5"/>
    <p:sldId id="346" r:id="rId6"/>
    <p:sldId id="328" r:id="rId7"/>
    <p:sldId id="37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558ED5"/>
    <a:srgbClr val="C6D9F1"/>
    <a:srgbClr val="DDDDDD"/>
    <a:srgbClr val="EAEAEA"/>
    <a:srgbClr val="376092"/>
    <a:srgbClr val="7F7F7F"/>
    <a:srgbClr val="B9CDE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 autoAdjust="0"/>
  </p:normalViewPr>
  <p:slideViewPr>
    <p:cSldViewPr>
      <p:cViewPr>
        <p:scale>
          <a:sx n="81" d="100"/>
          <a:sy n="81" d="100"/>
        </p:scale>
        <p:origin x="-91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EF1E9E46-E621-477B-81D0-ED332DD0D6FE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30DA59FE-35F6-444D-86BE-48A333D2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6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5" y="1266825"/>
            <a:ext cx="8215313" cy="4910139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5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612" y="6457951"/>
            <a:ext cx="1683544" cy="161927"/>
          </a:xfrm>
        </p:spPr>
        <p:txBody>
          <a:bodyPr lIns="0" tIns="0" rIns="0" bIns="0"/>
          <a:lstStyle>
            <a:lvl1pPr algn="l">
              <a:defRPr sz="11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344" y="6439695"/>
            <a:ext cx="2661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345" y="418306"/>
            <a:ext cx="8215313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808926" y="6423821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1885A4E-075E-4165-9C5B-C21CCD151070}"/>
              </a:ext>
            </a:extLst>
          </p:cNvPr>
          <p:cNvGrpSpPr/>
          <p:nvPr userDrawn="1"/>
        </p:nvGrpSpPr>
        <p:grpSpPr>
          <a:xfrm>
            <a:off x="457201" y="957263"/>
            <a:ext cx="325041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5074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BE6D-BDF0-435D-8C06-8F28C77C859E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3168000" y="-3168023"/>
            <a:ext cx="2808000" cy="9144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3315762"/>
            <a:ext cx="79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Мониторинг образовательных достижений обучающихся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272" y="4857760"/>
            <a:ext cx="795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404" y="5000074"/>
            <a:ext cx="759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50142">
            <a:off x="-115996" y="2218491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549858" flipH="1">
            <a:off x="4471996" y="2210055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4283968" y="2744976"/>
            <a:ext cx="468000" cy="468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87017"/>
          <a:stretch>
            <a:fillRect/>
          </a:stretch>
        </p:blipFill>
        <p:spPr bwMode="auto">
          <a:xfrm>
            <a:off x="133350" y="71414"/>
            <a:ext cx="1152502" cy="11588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011526" y="899428"/>
            <a:ext cx="8061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Комитет по обеспечению качества в сфере образования и науки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820" y="345024"/>
            <a:ext cx="8061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МИНИСТЕРСТВО ОБРАЗОВАНИЯ И НАУКИ РЕСПУБЛИКИ КАЗАХСТАН</a:t>
            </a:r>
            <a:endParaRPr lang="ru-RU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073D77C-A965-4988-BCA4-AFD8938FA99D}"/>
              </a:ext>
            </a:extLst>
          </p:cNvPr>
          <p:cNvSpPr/>
          <p:nvPr/>
        </p:nvSpPr>
        <p:spPr>
          <a:xfrm>
            <a:off x="390525" y="821446"/>
            <a:ext cx="524086" cy="2342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xmlns="" id="{F653E40B-2A87-4087-91C3-56F20CC63A73}"/>
              </a:ext>
            </a:extLst>
          </p:cNvPr>
          <p:cNvCxnSpPr>
            <a:cxnSpLocks/>
          </p:cNvCxnSpPr>
          <p:nvPr/>
        </p:nvCxnSpPr>
        <p:spPr>
          <a:xfrm>
            <a:off x="3417550" y="2026137"/>
            <a:ext cx="2232625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6419850" y="2026137"/>
            <a:ext cx="2340438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46812" y="1641514"/>
            <a:ext cx="7527275" cy="1261882"/>
          </a:xfrm>
          <a:prstGeom prst="rect">
            <a:avLst/>
          </a:prstGeom>
          <a:solidFill>
            <a:srgbClr val="FFF2CC"/>
          </a:solidFill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ЦЕЛЬ МОДО: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на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уровне начального и основного среднего образования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- оценка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качества знаний обучающихся в рамках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обновленного ГОСО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соответствующего уровня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образования;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на уровне 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ТиПО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- определение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уровня освоения общеобразовательных дисциплин и (или) профессиональных модулей или общепрофессиональных, специальных дисциплин на соответствие государственному общеобязательному стандарту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ТиПО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.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162352C2-3AA3-4818-8BEB-66DD2205B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32" y="4313162"/>
            <a:ext cx="430322" cy="5737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4000" cy="5501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Мониторинг образовательных достижений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Times New Roman" pitchFamily="18" charset="0"/>
              </a:rPr>
              <a:t>обучающихся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5514" y="575956"/>
            <a:ext cx="7958485" cy="10156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Мониторинг образовательных достижений обучающихся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МОДО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) является одним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из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видов независимого от организаций образования системного непрерывного наблюдения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                                                                    за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качеством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обучения</a:t>
            </a:r>
          </a:p>
          <a:p>
            <a:pPr algn="just"/>
            <a:endParaRPr lang="ru-RU" sz="1600" b="1" i="1" dirty="0">
              <a:solidFill>
                <a:srgbClr val="0195BC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346812" y="3288018"/>
            <a:ext cx="3201519" cy="1036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рганизациях начального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, основного среднего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образования ( 4, 9 классы)</a:t>
            </a:r>
          </a:p>
          <a:p>
            <a:pPr algn="ctr"/>
            <a:endParaRPr lang="ru-RU" sz="1200" b="1" dirty="0">
              <a:solidFill>
                <a:srgbClr val="336699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20071" y="3288018"/>
            <a:ext cx="3635227" cy="101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Впервые в организациях технического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и профессионального образования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2773722" y="2983066"/>
            <a:ext cx="202617" cy="23090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Стрелка вниз 50"/>
          <p:cNvSpPr/>
          <p:nvPr/>
        </p:nvSpPr>
        <p:spPr>
          <a:xfrm>
            <a:off x="6835067" y="2944519"/>
            <a:ext cx="202617" cy="22521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12913" y="4600042"/>
            <a:ext cx="7461174" cy="2015932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Проведение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МОДО:</a:t>
            </a:r>
          </a:p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- </a:t>
            </a:r>
            <a:r>
              <a:rPr lang="ru-RU" sz="1100" dirty="0" smtClean="0">
                <a:latin typeface="Cambria" pitchFamily="18" charset="0"/>
              </a:rPr>
              <a:t>в </a:t>
            </a:r>
            <a:r>
              <a:rPr lang="ru-RU" sz="1100" b="1" dirty="0" smtClean="0">
                <a:latin typeface="Cambria" pitchFamily="18" charset="0"/>
              </a:rPr>
              <a:t>школах </a:t>
            </a:r>
            <a:r>
              <a:rPr lang="ru-RU" sz="1100" dirty="0" smtClean="0">
                <a:latin typeface="Cambria" pitchFamily="18" charset="0"/>
              </a:rPr>
              <a:t>будет  </a:t>
            </a:r>
            <a:r>
              <a:rPr lang="ru-RU" sz="1100" dirty="0">
                <a:latin typeface="Cambria" pitchFamily="18" charset="0"/>
              </a:rPr>
              <a:t>направлено </a:t>
            </a:r>
            <a:r>
              <a:rPr lang="ru-RU" sz="1100" b="1" dirty="0">
                <a:latin typeface="Cambria" pitchFamily="18" charset="0"/>
              </a:rPr>
              <a:t>на определение</a:t>
            </a:r>
            <a:r>
              <a:rPr lang="ru-RU" sz="1100" dirty="0">
                <a:latin typeface="Cambria" pitchFamily="18" charset="0"/>
              </a:rPr>
              <a:t> </a:t>
            </a:r>
            <a:r>
              <a:rPr lang="ru-RU" sz="1100" b="1" dirty="0">
                <a:latin typeface="Cambria" pitchFamily="18" charset="0"/>
              </a:rPr>
              <a:t>уровня функциональной грамотности у учащихся 4 и 9 </a:t>
            </a:r>
            <a:r>
              <a:rPr lang="ru-RU" sz="1100" b="1" dirty="0" smtClean="0">
                <a:latin typeface="Cambria" pitchFamily="18" charset="0"/>
              </a:rPr>
              <a:t>классов</a:t>
            </a:r>
            <a:r>
              <a:rPr lang="ru-RU" sz="1100" dirty="0" smtClean="0">
                <a:latin typeface="Cambria" pitchFamily="18" charset="0"/>
              </a:rPr>
              <a:t>, </a:t>
            </a:r>
            <a:r>
              <a:rPr lang="ru-RU" sz="1100" dirty="0">
                <a:latin typeface="Cambria" pitchFamily="18" charset="0"/>
              </a:rPr>
              <a:t>то есть применению знаний и навыков в жизненных ситуациях, а также развитию аналитического, логического    </a:t>
            </a:r>
            <a:r>
              <a:rPr lang="ru-RU" sz="1100" dirty="0" smtClean="0">
                <a:latin typeface="Cambria" pitchFamily="18" charset="0"/>
              </a:rPr>
              <a:t>мышления;</a:t>
            </a:r>
          </a:p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- в 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колледжах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будет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направлено 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 замер уровня формирования у обучающихся общих и профессиональных компетенций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МОДО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не является формой государственного контроля и не имеет никаких правовых последствий ни для обучающегося, ни для организации образования. При МОДО будет оказана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методологическая помощь с выработкой рекомендаций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по обеспечению качества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образования.</a:t>
            </a:r>
          </a:p>
          <a:p>
            <a:pPr algn="just"/>
            <a:endParaRPr lang="ru-RU" sz="1200" dirty="0">
              <a:solidFill>
                <a:srgbClr val="336699"/>
              </a:solidFill>
            </a:endParaRPr>
          </a:p>
          <a:p>
            <a:pPr algn="just"/>
            <a:endParaRPr lang="ru-RU" sz="1200" dirty="0">
              <a:solidFill>
                <a:srgbClr val="336699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88571" y="6350472"/>
            <a:ext cx="7766728" cy="469355"/>
          </a:xfrm>
          <a:prstGeom prst="rect">
            <a:avLst/>
          </a:prstGeom>
          <a:solidFill>
            <a:srgbClr val="BDD7EE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                   </a:t>
            </a:r>
            <a:r>
              <a:rPr lang="ru-RU" sz="105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Разработаны  «Правила проведения мониторинга образовательных достижений обучающихся» </a:t>
            </a:r>
          </a:p>
          <a:p>
            <a:pPr algn="just"/>
            <a:r>
              <a:rPr lang="ru-RU" sz="105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                            приказ Министра образования и науки Республики Казахстан № 204 от 5 мая 2021 года </a:t>
            </a:r>
            <a:endParaRPr lang="ru-RU" sz="105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9309" y="2143993"/>
            <a:ext cx="1042421" cy="38548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68576" tIns="34289" rIns="68576" bIns="34289">
            <a:spAutoFit/>
          </a:bodyPr>
          <a:lstStyle/>
          <a:p>
            <a:pPr algn="ctr"/>
            <a:endParaRPr lang="ru-RU" sz="1500" b="1" dirty="0" smtClean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Проводится 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ежегодно:</a:t>
            </a:r>
          </a:p>
          <a:p>
            <a:pPr algn="ctr"/>
            <a:endParaRPr lang="ru-RU" sz="10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в школах – весной</a:t>
            </a: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(апрель), 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в  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 колледжах –</a:t>
            </a:r>
          </a:p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Cambria" pitchFamily="18" charset="0"/>
              </a:rPr>
              <a:t>осенью</a:t>
            </a: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(ноябрь)</a:t>
            </a:r>
          </a:p>
          <a:p>
            <a:pPr algn="ctr"/>
            <a:endParaRPr lang="ru-RU" sz="1000" b="1" i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Охват  организаций образования</a:t>
            </a:r>
          </a:p>
          <a:p>
            <a:pPr algn="ctr"/>
            <a:r>
              <a:rPr lang="ru-RU" sz="1000" b="1" i="1" dirty="0" smtClean="0">
                <a:solidFill>
                  <a:schemeClr val="tx2"/>
                </a:solidFill>
                <a:latin typeface="Cambria" pitchFamily="18" charset="0"/>
              </a:rPr>
              <a:t>до 25%</a:t>
            </a:r>
          </a:p>
          <a:p>
            <a:pPr algn="ctr"/>
            <a:endParaRPr lang="ru-RU" sz="66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15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02504"/>
            <a:ext cx="623865" cy="742320"/>
          </a:xfrm>
          <a:prstGeom prst="rect">
            <a:avLst/>
          </a:prstGeom>
          <a:solidFill>
            <a:srgbClr val="BDD7EE"/>
          </a:solidFill>
        </p:spPr>
      </p:pic>
    </p:spTree>
    <p:extLst>
      <p:ext uri="{BB962C8B-B14F-4D97-AF65-F5344CB8AC3E}">
        <p14:creationId xmlns:p14="http://schemas.microsoft.com/office/powerpoint/2010/main" val="27019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76032"/>
              </p:ext>
            </p:extLst>
          </p:nvPr>
        </p:nvGraphicFramePr>
        <p:xfrm>
          <a:off x="251520" y="836713"/>
          <a:ext cx="8784976" cy="380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317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5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9 класс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00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Грамотность чтения: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 тестовых заданий с выбором одного правильного ответа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(к первому тексту – 4 задания, ко второму тексту  – 6 заданий)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Математическая грамотность: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12 тестовых заданий с выбором одного правильного ответа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Естественнонаучная грамотность: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5 тестовых заданий с выбором одного правильного ответа и 3 задания на основе контекста, всего 8 тестовых заданий</a:t>
                      </a: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Грамотность  чтения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(казахский, русский</a:t>
                      </a:r>
                      <a:r>
                        <a:rPr lang="ru-RU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, английский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1" i="1" u="sng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Количество тестовых заданий – 30, из них по каждому предмету – 10 тестовых заданий с выбором одного правильного ответа;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Максимальный балл –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sng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  Количество тестовых заданий – 25, из них 15 тестовых заданий с выбором </a:t>
                      </a:r>
                      <a:r>
                        <a:rPr lang="kk-K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одлного правильного ответа и 10 тестовых заданий на основе контекста</a:t>
                      </a: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Максимальный балл –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Естестественнонаучная грамотность (физика, химия, биология,</a:t>
                      </a:r>
                      <a:r>
                        <a:rPr lang="kk-KZ" sz="1200" b="1" i="1" u="sng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 география</a:t>
                      </a:r>
                      <a:r>
                        <a:rPr lang="kk-KZ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     Общее количество тестовых заданий –</a:t>
                      </a: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 20: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4 контекста, по 5 тестовых заданий с выбором одного правильного ответа к каждому контексту, всего 20 тестовых заданий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anose="02020603050405020304" pitchFamily="18" charset="0"/>
                        </a:rPr>
                        <a:t>Максимальный балл – 20.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dirty="0" smtClean="0"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642247"/>
            <a:ext cx="39604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Компьютерное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тестирование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</a:p>
          <a:p>
            <a:pPr marL="809625" indent="-809625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105 минут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(25 мин. тестирования + 15 мин. перерыв+ 25 мин.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тестирования + 15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мин. перерыв+</a:t>
            </a:r>
          </a:p>
          <a:p>
            <a:pPr marL="809625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25 мин. тестирования)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Всего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тестовых заданий – 30</a:t>
            </a:r>
          </a:p>
          <a:p>
            <a:pPr lvl="0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Максимальный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балл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–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30 </a:t>
            </a:r>
          </a:p>
          <a:p>
            <a:pPr lvl="0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4877329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Компьютерное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тестирование:</a:t>
            </a:r>
          </a:p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180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минут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(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40 мин. тестирования + 10 мин. перерыв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+</a:t>
            </a:r>
          </a:p>
          <a:p>
            <a:pPr marL="809625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40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мин. тестирования + 10 мин. перерыв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+</a:t>
            </a:r>
          </a:p>
          <a:p>
            <a:pPr marL="809625"/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0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мин.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тестирования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+ 10 мин.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перерыв)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                      30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мин.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тестирования)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Всего </a:t>
            </a:r>
            <a:r>
              <a:rPr lang="kk-KZ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тестовых заданий </a:t>
            </a:r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– 75</a:t>
            </a:r>
          </a:p>
          <a:p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Максимальный </a:t>
            </a:r>
            <a:r>
              <a:rPr lang="kk-KZ" sz="12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балл – </a:t>
            </a:r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75</a:t>
            </a:r>
            <a:endParaRPr lang="kk-KZ" sz="12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115888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Формат  МОДО  для </a:t>
            </a:r>
            <a:r>
              <a:rPr lang="kk-KZ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4 и 9 класса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5437673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Компьютерное тестирование:</a:t>
            </a:r>
          </a:p>
          <a:p>
            <a:pPr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/>
              </a:rPr>
              <a:t>140 минут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(40 мин. тестирования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+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10 мин.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ерерыв+</a:t>
            </a:r>
          </a:p>
          <a:p>
            <a:pPr marL="809625">
              <a:defRPr/>
            </a:pP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40 мин. тестирования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+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10 мин. перерыв+</a:t>
            </a:r>
          </a:p>
          <a:p>
            <a:pPr marL="809625">
              <a:defRPr/>
            </a:pP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40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мин. тестирования)</a:t>
            </a:r>
          </a:p>
          <a:p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тестовых заданий – 60</a:t>
            </a:r>
          </a:p>
          <a:p>
            <a:pPr lvl="0"/>
            <a:endParaRPr lang="ru-RU" sz="4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балл – 75 </a:t>
            </a: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0" y="115888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Формат  МОДО  для </a:t>
            </a:r>
            <a:r>
              <a:rPr lang="kk-KZ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ТиПО 2 курс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71059"/>
              </p:ext>
            </p:extLst>
          </p:nvPr>
        </p:nvGraphicFramePr>
        <p:xfrm>
          <a:off x="56033" y="836712"/>
          <a:ext cx="8908455" cy="462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9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тестовых заданий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Казахский язык (обязательный)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первому тексту - 5 т</a:t>
                      </a:r>
                      <a:r>
                        <a:rPr lang="kk-KZ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естовых заданий</a:t>
                      </a:r>
                      <a:r>
                        <a:rPr lang="ru-RU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b="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 второму </a:t>
                      </a:r>
                      <a:r>
                        <a:rPr lang="ru-RU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тексту - 10 тестовых заданий  </a:t>
                      </a:r>
                      <a:r>
                        <a:rPr kumimoji="0" lang="kk-KZ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выбором одного правильного ответа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797">
                <a:tc>
                  <a:txBody>
                    <a:bodyPr/>
                    <a:lstStyle/>
                    <a:p>
                      <a:r>
                        <a:rPr lang="ru-RU" sz="1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ru-RU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тестовых заданий с выбором одного правильного ответа к двум контекстам,</a:t>
                      </a:r>
                      <a:r>
                        <a:rPr lang="ru-RU" sz="1400" b="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b="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тестовых заданий с выбором одного или нескольких правильных ответов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6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История Казахстана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10 тестовых заданий с выбором одного правильного ответа к двум контекстам,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 тестовых заданий с выбором одного или нескольких правильных ответов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Биология/ физика/ химия/ география 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(одна из этих дисциплин)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10 тестовых заданий с выбором одного правильного ответа к двум контекстам,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 тестовых заданий с выбором одного или нескольких правильных ответов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9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274042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091"/>
            <a:ext cx="9156224" cy="106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Алгоритм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выборки   организаций для проведения МОДО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          в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организациях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+mj-cs"/>
              </a:rPr>
              <a:t>образования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51458"/>
              </p:ext>
            </p:extLst>
          </p:nvPr>
        </p:nvGraphicFramePr>
        <p:xfrm>
          <a:off x="35496" y="980728"/>
          <a:ext cx="8928992" cy="58287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89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3492"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мониторинга материально - технической базы</a:t>
                      </a:r>
                      <a:r>
                        <a:rPr lang="en-US" sz="14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</a:t>
                      </a:r>
                      <a:r>
                        <a:rPr lang="ru-RU" sz="14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образования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2852"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список </a:t>
                      </a:r>
                      <a:r>
                        <a:rPr lang="ru-RU" sz="145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организации образования для участия в МОДО</a:t>
                      </a:r>
                    </a:p>
                    <a:p>
                      <a:pPr marL="6286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i="0" dirty="0" smtClean="0">
                          <a:latin typeface="Times New Roman" pitchFamily="18" charset="0"/>
                          <a:cs typeface="Times New Roman" pitchFamily="18" charset="0"/>
                        </a:rPr>
                        <a:t> 2.1. исключаются организации</a:t>
                      </a:r>
                      <a:r>
                        <a:rPr lang="ru-RU" sz="145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образования, не участвующие в </a:t>
                      </a:r>
                      <a:r>
                        <a:rPr lang="ru-RU" sz="145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МОДО: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школы, подведомственные Министерству культуры и спорта РК;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санаторные школы Министерства здравоохранения и социального развития РК;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школы, подведомственные Министерству образования и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науки;</a:t>
                      </a:r>
                      <a:endParaRPr lang="ru-RU" sz="1200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школы со статусом «Международные школы»;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автономные организации образования;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школы при исправительных учреждениях;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9) вечерние школы (классы);</a:t>
                      </a:r>
                    </a:p>
                    <a:p>
                      <a:pPr marL="628650" lvl="1" indent="0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10) школы с количеством учащихся менее 80 человек (включая всех учащихся 4-х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9-х  классов) </a:t>
                      </a:r>
                      <a:endParaRPr lang="ru-RU" sz="120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75" marR="0" indent="-352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2.2. исключаются школы: </a:t>
                      </a:r>
                    </a:p>
                    <a:p>
                      <a:pPr marL="809625" marR="0" lvl="1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низкой </a:t>
                      </a:r>
                      <a:r>
                        <a:rPr lang="ru-RU" sz="145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скоростью</a:t>
                      </a: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интернета 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(менее 4 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Мбит/с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минимальным количеством вместимостью компьютерных классов.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5248"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  <a:defRPr/>
                      </a:pPr>
                      <a:r>
                        <a:rPr lang="ru-RU" sz="145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 параметр кластеризации </a:t>
                      </a:r>
                      <a:r>
                        <a:rPr lang="ru-RU" sz="145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организации образования</a:t>
                      </a:r>
                      <a:r>
                        <a:rPr lang="ru-RU" sz="145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территориальной принадлежности 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(город, село)</a:t>
                      </a: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28650" lvl="1" indent="-171450" fontAlgn="auto">
                        <a:spcBef>
                          <a:spcPts val="0"/>
                        </a:spcBef>
                        <a:spcAft>
                          <a:spcPts val="300"/>
                        </a:spcAft>
                        <a:buFontTx/>
                        <a:buChar char="-"/>
                        <a:defRPr/>
                      </a:pP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видам организации образования 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(общеобразовательная, лицей, гимназия, школа-гимназия, школа-лицей);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контингенту обучающихся;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языку обучения 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рус.)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5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участия организации образования 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(25%)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304"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Формируется рабочий список организации образования и загружается в программное</a:t>
                      </a:r>
                      <a:r>
                        <a:rPr lang="ru-RU" sz="145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обеспечение для случайного выбора </a:t>
                      </a:r>
                      <a:r>
                        <a:rPr lang="ru-RU" sz="14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образования для участия в МОДО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288"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5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Сформированный</a:t>
                      </a:r>
                      <a:r>
                        <a:rPr lang="ru-RU" sz="14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список организации для участия в МОДО утверждается уполномоченным органом.</a:t>
                      </a:r>
                      <a:endParaRPr lang="ru-RU" sz="14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25616"/>
              </p:ext>
            </p:extLst>
          </p:nvPr>
        </p:nvGraphicFramePr>
        <p:xfrm>
          <a:off x="251520" y="1196752"/>
          <a:ext cx="8640960" cy="42091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статистической обработки результатов мониторинга</a:t>
                      </a:r>
                      <a:r>
                        <a:rPr lang="kk-KZ" sz="19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9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 предоставление в НАО им. Ы. Алтынсарина</a:t>
                      </a:r>
                      <a:r>
                        <a:rPr lang="kk-KZ" sz="19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(отв. </a:t>
                      </a:r>
                      <a:r>
                        <a:rPr lang="kk-KZ" sz="19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РГКП «НЦТ») 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7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комплексного анализа по результатам мониторинга (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отв. НАО им. Ы. </a:t>
                      </a:r>
                      <a:r>
                        <a:rPr lang="ru-RU" sz="19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Алтынсарина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методических рекомендаций школам и колледжам, нуждающимся в повышении качества образования 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(отв. НАО им. Ы. </a:t>
                      </a:r>
                      <a:r>
                        <a:rPr lang="ru-RU" sz="19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Алтынсарина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качественной экспертизы тестовых заданий, использованных в ходе тестирования обучающихся 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(отв. НАО им. Ы. Алтынсарина);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диагностической работы с обучающимися по устранению недостатков по итогам мониторинга 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(администрация школ и колледжей);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отражение результатов мониторинга в Национальном докладе о состоянии и развитии системы образования в республике 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(отв. МОН РК, КОКСОН</a:t>
                      </a: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0" y="18864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Обратная связь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611560" y="2206605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 KZ" pitchFamily="18" charset="0"/>
                <a:ea typeface="Times New Roman" pitchFamily="18" charset="0"/>
              </a:rPr>
              <a:t>СПАСИБО за внимание!!!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 KZ" pitchFamily="18" charset="0"/>
            </a:endParaRPr>
          </a:p>
        </p:txBody>
      </p:sp>
      <p:pic>
        <p:nvPicPr>
          <p:cNvPr id="31747" name="Picture 1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98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3B2DB-54A9-4ACC-9086-9E264BAF312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1050</Words>
  <Application>Microsoft Office PowerPoint</Application>
  <PresentationFormat>Экран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Aidana</dc:creator>
  <cp:lastModifiedBy>Пользователь</cp:lastModifiedBy>
  <cp:revision>263</cp:revision>
  <cp:lastPrinted>2021-05-27T06:46:51Z</cp:lastPrinted>
  <dcterms:created xsi:type="dcterms:W3CDTF">2020-05-07T13:18:55Z</dcterms:created>
  <dcterms:modified xsi:type="dcterms:W3CDTF">2021-10-22T03:17:24Z</dcterms:modified>
</cp:coreProperties>
</file>