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handoutMasterIdLst>
    <p:handoutMasterId r:id="rId40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9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61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3922" autoAdjust="0"/>
  </p:normalViewPr>
  <p:slideViewPr>
    <p:cSldViewPr>
      <p:cViewPr varScale="1">
        <p:scale>
          <a:sx n="68" d="100"/>
          <a:sy n="68" d="100"/>
        </p:scale>
        <p:origin x="81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4464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687A894-023D-4237-87D6-74D11C8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4464000"/>
            <a:ext cx="7650000" cy="1305000"/>
          </a:xfrm>
        </p:spPr>
        <p:txBody>
          <a:bodyPr>
            <a:normAutofit fontScale="90000"/>
          </a:bodyPr>
          <a:lstStyle/>
          <a:p>
            <a:r>
              <a:rPr lang="ru-RU" sz="8000" dirty="0"/>
              <a:t>Правила аттестации педагогов</a:t>
            </a:r>
            <a:br>
              <a:rPr lang="ru-RU" sz="8000" dirty="0"/>
            </a:br>
            <a:r>
              <a:rPr lang="ru-RU" sz="8000" dirty="0"/>
              <a:t>2022 год</a:t>
            </a:r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635B919-D8E5-4131-95B7-8B98C21264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157187"/>
              </p:ext>
            </p:extLst>
          </p:nvPr>
        </p:nvGraphicFramePr>
        <p:xfrm>
          <a:off x="336000" y="182973"/>
          <a:ext cx="11429999" cy="6481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385">
                  <a:extLst>
                    <a:ext uri="{9D8B030D-6E8A-4147-A177-3AD203B41FA5}">
                      <a16:colId xmlns:a16="http://schemas.microsoft.com/office/drawing/2014/main" val="1070800472"/>
                    </a:ext>
                  </a:extLst>
                </a:gridCol>
                <a:gridCol w="2149231">
                  <a:extLst>
                    <a:ext uri="{9D8B030D-6E8A-4147-A177-3AD203B41FA5}">
                      <a16:colId xmlns:a16="http://schemas.microsoft.com/office/drawing/2014/main" val="2078611047"/>
                    </a:ext>
                  </a:extLst>
                </a:gridCol>
                <a:gridCol w="4265384">
                  <a:extLst>
                    <a:ext uri="{9D8B030D-6E8A-4147-A177-3AD203B41FA5}">
                      <a16:colId xmlns:a16="http://schemas.microsoft.com/office/drawing/2014/main" val="926854411"/>
                    </a:ext>
                  </a:extLst>
                </a:gridCol>
                <a:gridCol w="1815961">
                  <a:extLst>
                    <a:ext uri="{9D8B030D-6E8A-4147-A177-3AD203B41FA5}">
                      <a16:colId xmlns:a16="http://schemas.microsoft.com/office/drawing/2014/main" val="680829965"/>
                    </a:ext>
                  </a:extLst>
                </a:gridCol>
                <a:gridCol w="2369038">
                  <a:extLst>
                    <a:ext uri="{9D8B030D-6E8A-4147-A177-3AD203B41FA5}">
                      <a16:colId xmlns:a16="http://schemas.microsoft.com/office/drawing/2014/main" val="274027455"/>
                    </a:ext>
                  </a:extLst>
                </a:gridCol>
              </a:tblGrid>
              <a:tr h="715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2103636380"/>
                  </a:ext>
                </a:extLst>
              </a:tr>
              <a:tr h="7156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педагогика, методика обучения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3758281499"/>
                  </a:ext>
                </a:extLst>
              </a:tr>
              <a:tr h="715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предмета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2759037546"/>
                  </a:ext>
                </a:extLst>
              </a:tr>
              <a:tr h="7156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педагогика, методика обучения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982725356"/>
                  </a:ext>
                </a:extLst>
              </a:tr>
              <a:tr h="715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предмета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3574888292"/>
                  </a:ext>
                </a:extLst>
              </a:tr>
              <a:tr h="7156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педагогика, методика обучения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2571782204"/>
                  </a:ext>
                </a:extLst>
              </a:tr>
              <a:tr h="715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предмета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1340763979"/>
                  </a:ext>
                </a:extLst>
              </a:tr>
              <a:tr h="7156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педагогика, методика обучения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2663055683"/>
                  </a:ext>
                </a:extLst>
              </a:tr>
              <a:tr h="715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предмета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2381413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32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420A8-74F4-446A-9262-5BB63824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A2DCBF-6FF3-47E5-B8A5-CD49D7C62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0018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кандидатов без стажа, имеющих техническое и профессиональное, высшее и/или послевузовское образование по педагогическим (специальностям) направлениям: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"Содержание учебного предмета":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"педагог" – 50 %;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"Педагогика, методика обучения":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"педагог" – 50 %.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01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53AED-18DF-4158-8617-384844B8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A432BB-EE8C-4FE7-AAF9-913837957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00" y="1494000"/>
            <a:ext cx="11415600" cy="4637963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 сдачи НКТ составляет: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предметов "Математика", "Физика", "Химия", "Информатика" – двести сорок минут;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иных педагогов – двести десять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8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AB3C0-F078-444B-881F-D25C34C8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957F35-D705-423A-A285-3210BF0A9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451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недостаточном количестве баллов на заявленную категорию при очередной аттестации педагога на присвоение (подтверждение) квалификационной категории в аттестационный период январь-май (август - декабрь) квалификационная категория сохраняется до истечения ее срока, далее квалификационная категория снижается на один уровень ниже. Данная квалификационная категория сохраняется до следующего аттестационного периода август-декабрь (январь – май). В следующий аттестационный период педагог проходит аттестацию по первоначально заявленной квалификационной категории после прохождения НКТ.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10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67B46-CB2E-43A8-9A80-946FB56A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214C8E-B0CA-4E6B-ADFF-009251F1E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45182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несвоевременной подаче заявления педагогом на очередную аттестацию на присвоение (подтверждение) квалификационной категории в аттестационный период август-декабрь (январь – май) квалификационная категория снижается до квалификационной категории "педагог". Данная квалификационная категория сохраняется до следующего аттестационного периода август-декабрь (январь – май). В следующий аттестационный период педагог проходит аттестацию на квалификационную категорию в соответствии с квалификационными требованиями согласно приказа № 338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25784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D0F08-E306-4338-8FF8-E52AB58C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6643F-3DAF-4209-A9FC-345AC778C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901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недостаточном количестве баллов на заявленную категорию за педагогом, имеющим "вторую", "первую", "высшую" категории, в аттестационный период январь-май (август - декабрь) квалификационная категория сохраняется до истечения его срока, далее – снижается до категории "педагог". Данная квалификационная категория сохраняется до следующего аттестационного периода август-декабрь (январь – май). В следующий аттестационный период педагоги проходят аттестацию на квалификационную категорию в соответствии с квалификационными требованиями согласно приказа № 338.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84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3E1B6-A423-4C29-ACD7-9A49F0CE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2682A5-36C3-425A-94B2-C32934249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2034000"/>
            <a:ext cx="11685600" cy="4097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окончании тестирования педагог пишет эссе. Общее затрачиваемое время - 30 минут. Количество слов – 250-300 слов. Тема эссе ежегодно определяется уполномоченным органом в области образования. Написанное эссе отображается в личном кабинете педагога по ссылке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ngt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testcenter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kz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Написанное эссе направляется в личный кабинет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15970-2C83-4EEE-85D4-EEFECC856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82B215-CE28-47C2-B3D8-6D0C865EF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4518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Квалификационная оценка педагогов проводится организациями образования и включает рассмотрение документов на соответствие перечню документов, изложенных в стандарте государственной услуги по форме согласно приложению 7 настоящих Правил.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отсутствие необходимых документов педагог в течение 3-х рабочих дней приносит недостающие документы.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6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9FE4D-ED11-4165-A91E-0C3CBEC7D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536300-B3CF-4FEA-AB6E-323F8106A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9018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проведения процедуры присвоения (подтверждения) квалификационных категорий на соответствие заявленной квалификационной категории создается экспертный совет отдельно по каждому предмету или по направлению (далее – Экспертный совет):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квалификационную категорию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"педагог"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Экспертный совет, организуемый на уровне организации образования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квалификационную категорию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Экспертный совет, организуемый на уровне района (города областного значения)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квалификационную категорию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"</a:t>
            </a:r>
            <a:r>
              <a:rPr lang="ru-RU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Экспертный совет, организуемый на уровне области, городов республиканского значения и столицы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квалификационную категорию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Экспертный совет, организуемый при Республиканском учебно-методическом совете Национальной академии образования имени Ы. Алтынсарина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2970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080577-FEDF-4E82-8CC5-F92AE920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74D958-0791-4257-8C25-D9A27841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2034000"/>
            <a:ext cx="11685600" cy="4097963"/>
          </a:xfrm>
        </p:spPr>
        <p:txBody>
          <a:bodyPr>
            <a:normAutofit/>
          </a:bodyPr>
          <a:lstStyle/>
          <a:p>
            <a:pPr algn="just"/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Материалы, представленные для комплексного аналитического обобщения результатов деятельности, направляются Комиссией для рассмотрения в экспертный совет два раза в год (до 5 мая и 5 ноября текущего года соответственно)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413395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25681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20731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100" y="42362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688846" y="3732626"/>
            <a:ext cx="432000" cy="4320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60F84A1-6BF8-47EA-95CB-734BFBD3A6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7836" y="3246750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25143" y="2769750"/>
            <a:ext cx="396000" cy="3960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36008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0883D-ACBF-462A-8056-050E3BA4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5C8E68-EB62-4694-B9FE-1D98CE45630F}"/>
              </a:ext>
            </a:extLst>
          </p:cNvPr>
          <p:cNvSpPr txBox="1"/>
          <p:nvPr/>
        </p:nvSpPr>
        <p:spPr>
          <a:xfrm>
            <a:off x="479050" y="1375110"/>
            <a:ext cx="11233900" cy="5283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внесении изменений в приказ Министра образования и науки Республики Казахстан от 27 января 2016 года № 83 "Об утверждении Правил и условий проведения аттестации педагогических работников и приравненных к ним лиц, занимающих должности в организациях образования, реализующих общеобразовательные учебные программы дошкольного воспитания и обучения, начального, основного среднего и общего среднего образования, образовательные программы технического и профессионального,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послесреднего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дополнительного образования и специальные учебные программы, и иных гражданских служащих в области образования и науки"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Министра образования и науки Республики Казахстан от 12 ноября 2021 года № 561. Зарегистрирован в Министерстве юстиции Республики Казахстан 18 ноября 2021 года № 25208</a:t>
            </a:r>
          </a:p>
        </p:txBody>
      </p:sp>
    </p:spTree>
    <p:extLst>
      <p:ext uri="{BB962C8B-B14F-4D97-AF65-F5344CB8AC3E}">
        <p14:creationId xmlns:p14="http://schemas.microsoft.com/office/powerpoint/2010/main" val="198665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FDB2E-96B5-4AF6-8C0A-2999E88E1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3E12B-BE0A-4214-BA6B-36674F589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00" y="1539000"/>
            <a:ext cx="11550600" cy="4592963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Экспертный совет отдельно по каждому предмету или по направлению рассматривает и оценивает портфолио с присутствием аттестуемого в дистанционном или очном формате. Рассмотрение портфолио с участием аттестуемого длится не более 30 минут. При этом, ведется аудио или видеозапись. 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01038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D6927-2793-46BD-AAC6-D13ECACB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09997A-8F30-4D27-80AA-3CDD850E5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66" y="1089000"/>
            <a:ext cx="11685600" cy="5580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Очередному присвоению квалификационной категории подлежат: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квалификационную категорию "педагог":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лица, имеющие педагогическое или иное профессиональное образование по соответствующему профилю или прошедшие курсы переподготовки, впервые приступившие к педагогической деятельности, успешно прошедшие Национальное квалификационное тестирование, а также соответствующие следующим профессиональным компетенциям: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знает содержание учебного предмета, учебно-воспитательного процесса, методики преподавания и оценивания; планирует и организует учебно-воспитательный процесс с учетом психолого-возрастных особенностей обучающихся, способствует формированию общей культуры обучающегося и его социализации, принимает участие в мероприятиях на уровне организации образования, осуществляет индивидуальный подход в воспитании и обучении с учетом потребностей обучающихся, владеет навыками профессионально-педагогического диалога, применяет цифровые образовательные ресурсы;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соблюдает основные нормы педагогической этики в соответствии с приказом Министра образования и науки Республики Казахстан от 11 мая 2020 года № 190 "О некоторых вопросах педагогической этики" (зарегистрирован в Реестре государственной регистрации нормативных правовых актов № 20619)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270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C083A-2FAB-41A9-BADD-F0639DB3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637" y="-101563"/>
            <a:ext cx="103428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250594-600B-48AE-B9AE-C0963D113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63" y="1359000"/>
            <a:ext cx="11685600" cy="5355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квалификационную категорию "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двух лет, соответствующие следующим профессиональным компетенциям: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соответствует общим требованиям квалификационной категории "педагог", кроме того: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использует инновационные формы, методы и средства обучения;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участником или призером или победителем конкурса профессионального мастерства или имеет участников или призеров или победителей олимпиад, конкурсов, соревнований, на уровне организации образования, района (города областного значения) в соответствии с перечнем, утвержденным уполномоченным органом в области образования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5941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4E870-E34B-4A77-9D54-BAA54CC0F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9807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F7053-4633-4EE2-88A2-BD1F23E4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179000"/>
            <a:ext cx="11685600" cy="561574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квалификационную категорию "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трех лет, соответствующие следующим профессиональным компетенциям: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соответствует общим требованиям квалификационной категории "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кроме того: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владеет навыками анализа организованной учебной деятельности, учебно-воспитательного процесса;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конструктивно определяет приоритеты профессионального развития: собственного и коллег на уровне организации образования;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участником или призером или победителем конкурса профессионального мастерства или имеет участников или победителей или призеров олимпиад, конкурсов, соревнований на уровне района (города областного значения), конкурсов, соревнований на уровне области в соответствии с перечнем, утвержденным уполномоченным органом в области образования;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подготовил видео-, телеуроки, включенные для трансляции на телевидении области, страны (при наличии)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9378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90DB5A-C25F-400A-90A3-C6250CA2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00" y="324000"/>
            <a:ext cx="11730600" cy="6390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квалификационную категорию "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лица, имеющие высшее или послевузовское педагогическое или иное профессиональное образование по соответствующему профилю, педагогический стаж не менее пяти лет, соответствующие следующим профессиональным компетенциям: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соответствует общим требованиям квалификационной категории "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кроме того: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владеет навыками исследования урока и разработки инструментов оценивания;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обеспечивает развитие исследовательских навыков, обучающихся;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обобщает опыт на уровне области, городов республиканского значения и столицы, республики (для республиканских подведомственных организаций и организаций образования отраслевых государственных органов);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участником или призером или победителем конкурса профессионального мастерства или имеет участников или победителей или призеров олимпиад, конкурсов, соревнований на областном, республиканском, международном уровнях в соответствии с перечнем, утвержденным уполномоченным органом в области образования;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участником или призером, или победителем Национальной премии "Учитель Казахстана", обладателем звания "Лучший педагог" (при наличии);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осуществляет наставничество и конструктивно определяет стратегии развития в педагогическом сообществе на уровне района (города областного значения), области (при наличии);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участвует в организации и проведении семинаров, конференций для педагогов, организованных подведомственными организациями образования соответствующего уполномоченного органа;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входит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государственного предприятия на праве хозяйственного ведения "Республиканский научно-практический центр экспертизы содержания образования" Министерства образования и науки Республики Казахстан (далее - Республиканский научно-практический центр экспертизы содержания образования) или рекомендованных Республиканским учебно-методическим советом при Департаменте технического и профессионального образования (при наличии);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подготовил видео-, телеуроки, включенные для трансляции на телевидении страны, области, размещенные на образовательных порталах (при наличии);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распространяет опыт работы, используя интернет-ресурсы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4747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A7A7ED-0838-49A9-9C6F-0CDA0FF82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89000"/>
            <a:ext cx="11685600" cy="6570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квалификационную категорию "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лица, имеющие высшее или послевузовское педагогическое образование по соответствующему профилю, педагогический стаж не менее шести лет, соответствующие следующим профессиональным компетенциям: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соответствует общим требованиям квалификационной категории "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кроме того: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 авторскую программу, получившую одобрение на Республиканском учебно-методическом совете при Национальной академии образования имени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Ы.Алтынсарина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на Республиканском учебно-методическом совете при Департаменте технического и профессионального образования, или является автором (соавтором)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сфере образования или рекомендованных Республиканским учебно-методическим советом при Департаменте технического и профессионального образования или входит в состав экспертов по экспертизе тестовых заданий, учебников, учебно-методических комплексов, или является экспертом чемпионатов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уорлд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скилс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WorldSkills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(конкурс профессионального мастерства) или тренером по повышению квалификации педагогов;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призером или победителем республиканских или международных профессиональных конкурсов, или олимпиад или подготовил победителей или призеров олимпиад, конкурсов, соревнований на республиканском или международном уровнях в соответствии с перечнем, утвержденным уполномоченным органом в сфере образования;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участником или призером, или победителем Национальной премии "Учитель Казахстана", обладателем звания "Лучший педагог" (при наличии);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распространяет опыт работы, используя интернет-ресурсы;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 наставничество и планирует развитие сети профессионального сообщества на уровне области, республики (при наличии);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входит в состав экспертов по экспертизе учебников, учебно-методических комплексов и учебно-методических пособий в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 (при наличии);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обобщает опыт на уровне республики, участвует в организации и проведении семинаров, конференций для педагогов, организованных подведомственными организациями образования соответствующего уполномоченного органа;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подготовил видео-, телеуроки, включенные для трансляции на телевидении страны, области, размещенные на образовательных порталах (при наличии)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157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2212FB-DDD0-4FE7-906D-84F3A2EC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946D2-39FD-4430-ADF2-F757AB774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4518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 предпенсионного возраста, которым осталось менее двух лет до выхода на пенсию, в соответствии с пунктом 1 статьи 53 Трудового кодекса Республики Казахстан освобождаются от НКТ.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 пенсионного возраста, продолжающие осуществлять педагогическую деятельность после выхода на пенсию, проходят процедуру аттестации на общих основаниях.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отказе от процедуры присвоения (подтверждения) квалификационной категории на общих основаниях квалификационная категория снижается до квалификационной категории "педагог"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1870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B88FC-F31A-4F04-8C0B-5889BBCA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 организаций среднего образования, методистов организаций образования</a:t>
            </a:r>
            <a:endParaRPr lang="ru-RU" sz="9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210607C-9631-4347-AC07-D889F0007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937289"/>
              </p:ext>
            </p:extLst>
          </p:nvPr>
        </p:nvGraphicFramePr>
        <p:xfrm>
          <a:off x="291000" y="1674000"/>
          <a:ext cx="10862142" cy="4365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3961805398"/>
                    </a:ext>
                  </a:extLst>
                </a:gridCol>
                <a:gridCol w="3728317">
                  <a:extLst>
                    <a:ext uri="{9D8B030D-6E8A-4147-A177-3AD203B41FA5}">
                      <a16:colId xmlns:a16="http://schemas.microsoft.com/office/drawing/2014/main" val="445674223"/>
                    </a:ext>
                  </a:extLst>
                </a:gridCol>
                <a:gridCol w="1575000">
                  <a:extLst>
                    <a:ext uri="{9D8B030D-6E8A-4147-A177-3AD203B41FA5}">
                      <a16:colId xmlns:a16="http://schemas.microsoft.com/office/drawing/2014/main" val="384612380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898846138"/>
                    </a:ext>
                  </a:extLst>
                </a:gridCol>
                <a:gridCol w="1688825">
                  <a:extLst>
                    <a:ext uri="{9D8B030D-6E8A-4147-A177-3AD203B41FA5}">
                      <a16:colId xmlns:a16="http://schemas.microsoft.com/office/drawing/2014/main" val="1261644191"/>
                    </a:ext>
                  </a:extLst>
                </a:gridCol>
              </a:tblGrid>
              <a:tr h="1470799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Категории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Блок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Баллы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по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предметам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Для прохождения квалификационного теста (%)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Для прохождения квалификационного теста (баллы)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4889105"/>
                  </a:ext>
                </a:extLst>
              </a:tr>
              <a:tr h="381873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endParaRPr lang="ru-RU" sz="2000" b="1" dirty="0">
                        <a:effectLst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модератор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Содержание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учебного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предмета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28948710"/>
                  </a:ext>
                </a:extLst>
              </a:tr>
              <a:tr h="262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Педагогика</a:t>
                      </a:r>
                      <a:r>
                        <a:rPr lang="en-US" sz="2000" b="1" dirty="0">
                          <a:effectLst/>
                        </a:rPr>
                        <a:t>,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методика</a:t>
                      </a:r>
                      <a:r>
                        <a:rPr lang="en-US" sz="2000" b="1" dirty="0">
                          <a:effectLst/>
                        </a:rPr>
                        <a:t>  </a:t>
                      </a:r>
                      <a:r>
                        <a:rPr lang="en-US" sz="2000" b="1" dirty="0" err="1">
                          <a:effectLst/>
                        </a:rPr>
                        <a:t>обучения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70645109"/>
                  </a:ext>
                </a:extLst>
              </a:tr>
              <a:tr h="381873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endParaRPr lang="ru-RU" sz="2000" b="1" dirty="0">
                        <a:effectLst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эксперт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Содержание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учебного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предмета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70%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49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862305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Педагогика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методика</a:t>
                      </a:r>
                      <a:r>
                        <a:rPr lang="en-US" sz="2000" b="1" dirty="0">
                          <a:effectLst/>
                        </a:rPr>
                        <a:t>  </a:t>
                      </a:r>
                      <a:r>
                        <a:rPr lang="en-US" sz="2000" b="1" dirty="0" err="1">
                          <a:effectLst/>
                        </a:rPr>
                        <a:t>обучения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804"/>
                  </a:ext>
                </a:extLst>
              </a:tr>
              <a:tr h="381873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endParaRPr lang="ru-RU" sz="2000" b="1" dirty="0">
                        <a:effectLst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исследователь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Содержание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учебного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предмета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00078334"/>
                  </a:ext>
                </a:extLst>
              </a:tr>
              <a:tr h="261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Педагогика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методика</a:t>
                      </a:r>
                      <a:r>
                        <a:rPr lang="en-US" sz="2000" b="1" dirty="0">
                          <a:effectLst/>
                        </a:rPr>
                        <a:t>  </a:t>
                      </a:r>
                      <a:r>
                        <a:rPr lang="en-US" sz="2000" b="1" dirty="0" err="1">
                          <a:effectLst/>
                        </a:rPr>
                        <a:t>обучения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21653131"/>
                  </a:ext>
                </a:extLst>
              </a:tr>
              <a:tr h="381873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endParaRPr lang="ru-RU" sz="2000" b="1" dirty="0">
                        <a:effectLst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мастер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Содержание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учебного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предмета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7128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Педагогика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методика</a:t>
                      </a:r>
                      <a:r>
                        <a:rPr lang="en-US" sz="2000" b="1" dirty="0">
                          <a:effectLst/>
                        </a:rPr>
                        <a:t>  </a:t>
                      </a:r>
                      <a:r>
                        <a:rPr lang="en-US" sz="2000" b="1" dirty="0" err="1">
                          <a:effectLst/>
                        </a:rPr>
                        <a:t>обучения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65064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68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421F3-F792-4C20-880E-2D402A8B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234000"/>
            <a:ext cx="10342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 по физической культуре по выбору: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130BD85-308B-488A-B243-5D6A75A5EA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735772"/>
              </p:ext>
            </p:extLst>
          </p:nvPr>
        </p:nvGraphicFramePr>
        <p:xfrm>
          <a:off x="291000" y="1179000"/>
          <a:ext cx="11520000" cy="5450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771">
                  <a:extLst>
                    <a:ext uri="{9D8B030D-6E8A-4147-A177-3AD203B41FA5}">
                      <a16:colId xmlns:a16="http://schemas.microsoft.com/office/drawing/2014/main" val="2526441332"/>
                    </a:ext>
                  </a:extLst>
                </a:gridCol>
                <a:gridCol w="4339207">
                  <a:extLst>
                    <a:ext uri="{9D8B030D-6E8A-4147-A177-3AD203B41FA5}">
                      <a16:colId xmlns:a16="http://schemas.microsoft.com/office/drawing/2014/main" val="3449328697"/>
                    </a:ext>
                  </a:extLst>
                </a:gridCol>
                <a:gridCol w="1379673">
                  <a:extLst>
                    <a:ext uri="{9D8B030D-6E8A-4147-A177-3AD203B41FA5}">
                      <a16:colId xmlns:a16="http://schemas.microsoft.com/office/drawing/2014/main" val="2312971371"/>
                    </a:ext>
                  </a:extLst>
                </a:gridCol>
                <a:gridCol w="2147962">
                  <a:extLst>
                    <a:ext uri="{9D8B030D-6E8A-4147-A177-3AD203B41FA5}">
                      <a16:colId xmlns:a16="http://schemas.microsoft.com/office/drawing/2014/main" val="3299866357"/>
                    </a:ext>
                  </a:extLst>
                </a:gridCol>
                <a:gridCol w="2140387">
                  <a:extLst>
                    <a:ext uri="{9D8B030D-6E8A-4147-A177-3AD203B41FA5}">
                      <a16:colId xmlns:a16="http://schemas.microsoft.com/office/drawing/2014/main" val="2875205296"/>
                    </a:ext>
                  </a:extLst>
                </a:gridCol>
              </a:tblGrid>
              <a:tr h="104292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Категории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Блок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Баллы по предметам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Для прохождения квалификационного теста (%)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Для прохождения квалификационного теста (баллы)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34686681"/>
                  </a:ext>
                </a:extLst>
              </a:tr>
              <a:tr h="355788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Педагог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Педагогика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методика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обучения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30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50%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15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75224724"/>
                  </a:ext>
                </a:extLst>
              </a:tr>
              <a:tr h="92568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Педагог-</a:t>
                      </a:r>
                      <a:endParaRPr lang="ru-RU" sz="2000" b="1">
                        <a:effectLst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модератор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Педагогика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методика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обучения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30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60%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18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80284434"/>
                  </a:ext>
                </a:extLst>
              </a:tr>
              <a:tr h="92568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Педагог-</a:t>
                      </a:r>
                      <a:endParaRPr lang="ru-RU" sz="2000" b="1">
                        <a:effectLst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эксперт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Педагогика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методика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обучения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30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70%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21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59917409"/>
                  </a:ext>
                </a:extLst>
              </a:tr>
              <a:tr h="1269248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Педагог-</a:t>
                      </a:r>
                      <a:endParaRPr lang="ru-RU" sz="2000" b="1">
                        <a:effectLst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исследователь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Педагогика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методика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обучения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30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80%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24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41133995"/>
                  </a:ext>
                </a:extLst>
              </a:tr>
              <a:tr h="92568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Педагог-</a:t>
                      </a:r>
                      <a:endParaRPr lang="ru-RU" sz="2000" b="1">
                        <a:effectLst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мастер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Педагогика, методика обучения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30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90%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27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9965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4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DD801-F919-4166-8146-5237ABBDE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279000"/>
            <a:ext cx="10342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 по предметам "Информатика", </a:t>
            </a:r>
            <a:b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"Цифровая грамотность"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963EA1-E525-4A2A-87BE-85E0374CA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277986"/>
              </p:ext>
            </p:extLst>
          </p:nvPr>
        </p:nvGraphicFramePr>
        <p:xfrm>
          <a:off x="278908" y="1119175"/>
          <a:ext cx="11603897" cy="5445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8898">
                  <a:extLst>
                    <a:ext uri="{9D8B030D-6E8A-4147-A177-3AD203B41FA5}">
                      <a16:colId xmlns:a16="http://schemas.microsoft.com/office/drawing/2014/main" val="2197768686"/>
                    </a:ext>
                  </a:extLst>
                </a:gridCol>
                <a:gridCol w="4553706">
                  <a:extLst>
                    <a:ext uri="{9D8B030D-6E8A-4147-A177-3AD203B41FA5}">
                      <a16:colId xmlns:a16="http://schemas.microsoft.com/office/drawing/2014/main" val="1511783522"/>
                    </a:ext>
                  </a:extLst>
                </a:gridCol>
                <a:gridCol w="1649036">
                  <a:extLst>
                    <a:ext uri="{9D8B030D-6E8A-4147-A177-3AD203B41FA5}">
                      <a16:colId xmlns:a16="http://schemas.microsoft.com/office/drawing/2014/main" val="1511371564"/>
                    </a:ext>
                  </a:extLst>
                </a:gridCol>
                <a:gridCol w="1649036">
                  <a:extLst>
                    <a:ext uri="{9D8B030D-6E8A-4147-A177-3AD203B41FA5}">
                      <a16:colId xmlns:a16="http://schemas.microsoft.com/office/drawing/2014/main" val="682670183"/>
                    </a:ext>
                  </a:extLst>
                </a:gridCol>
                <a:gridCol w="1643221">
                  <a:extLst>
                    <a:ext uri="{9D8B030D-6E8A-4147-A177-3AD203B41FA5}">
                      <a16:colId xmlns:a16="http://schemas.microsoft.com/office/drawing/2014/main" val="2919683245"/>
                    </a:ext>
                  </a:extLst>
                </a:gridCol>
              </a:tblGrid>
              <a:tr h="898723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Категории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Блок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Баллы по предметам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Для прохождения квалификационного теста (%)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Для прохождения квалификационного теста (баллы)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07923185"/>
                  </a:ext>
                </a:extLst>
              </a:tr>
              <a:tr h="306596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Педагог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Педагогика</a:t>
                      </a:r>
                      <a:r>
                        <a:rPr lang="en-US" sz="1600" b="1" dirty="0">
                          <a:effectLst/>
                        </a:rPr>
                        <a:t>, </a:t>
                      </a:r>
                      <a:r>
                        <a:rPr lang="en-US" sz="1600" b="1" dirty="0" err="1">
                          <a:effectLst/>
                        </a:rPr>
                        <a:t>методика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30%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66035786"/>
                  </a:ext>
                </a:extLst>
              </a:tr>
              <a:tr h="602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Содержание учебного предмета и программирование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50%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86976106"/>
                  </a:ext>
                </a:extLst>
              </a:tr>
              <a:tr h="306596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Педагог-</a:t>
                      </a:r>
                      <a:endParaRPr lang="ru-RU" sz="1600" b="1">
                        <a:effectLst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модератор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Педагогика</a:t>
                      </a:r>
                      <a:r>
                        <a:rPr lang="en-US" sz="1600" b="1" dirty="0">
                          <a:effectLst/>
                        </a:rPr>
                        <a:t>, </a:t>
                      </a:r>
                      <a:r>
                        <a:rPr lang="en-US" sz="1600" b="1" dirty="0" err="1">
                          <a:effectLst/>
                        </a:rPr>
                        <a:t>методика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40%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01886274"/>
                  </a:ext>
                </a:extLst>
              </a:tr>
              <a:tr h="602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Содержание учебного предмета и программирование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60%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18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12112445"/>
                  </a:ext>
                </a:extLst>
              </a:tr>
              <a:tr h="306596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Педагог-</a:t>
                      </a:r>
                      <a:endParaRPr lang="ru-RU" sz="1600" b="1">
                        <a:effectLst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эксперт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Педагогика</a:t>
                      </a:r>
                      <a:r>
                        <a:rPr lang="en-US" sz="1600" b="1" dirty="0">
                          <a:effectLst/>
                        </a:rPr>
                        <a:t>, </a:t>
                      </a:r>
                      <a:r>
                        <a:rPr lang="en-US" sz="1600" b="1" dirty="0" err="1">
                          <a:effectLst/>
                        </a:rPr>
                        <a:t>методика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50%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58651674"/>
                  </a:ext>
                </a:extLst>
              </a:tr>
              <a:tr h="602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Содержание учебного предмета и программирование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70%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21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09968723"/>
                  </a:ext>
                </a:extLst>
              </a:tr>
              <a:tr h="306596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Педагог-</a:t>
                      </a:r>
                      <a:endParaRPr lang="ru-RU" sz="1600" b="1">
                        <a:effectLst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исследователь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Педагогика, методика обучения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60%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18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07609927"/>
                  </a:ext>
                </a:extLst>
              </a:tr>
              <a:tr h="602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Содержание учебного предмета и программирование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80%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5886729"/>
                  </a:ext>
                </a:extLst>
              </a:tr>
              <a:tr h="306596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Педагог-</a:t>
                      </a:r>
                      <a:endParaRPr lang="ru-RU" sz="1600" b="1">
                        <a:effectLst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мастер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Педагогика, методика обучения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70%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79647108"/>
                  </a:ext>
                </a:extLst>
              </a:tr>
              <a:tr h="602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Содержание учебного предмета и программирование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90%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56551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1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C3523-BB61-45BB-BE01-D13E3BD9A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CD3FCE-F959-4EA8-853A-2417CD885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474314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Комиссии для следующих квалификационных категорий: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"педагог"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 организациях образования;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"заместитель руководителя третьей квалификационной категории" или "руководитель-организатор", "заместитель руководителя второй квалификационной категории" или "руководитель-менеджер", "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для методистов – в органах отдела образования района, города областного значения;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"заместитель руководителя первой квалификационной категории" или "руководитель-лидер", "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"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"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для методистов – в органах управления образования области, города республиканского значения и столицы;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 уполномоченном органе в области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15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975BB-030D-4A35-8B31-611F7E49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документов необходимых для оказания государственной услуги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1E8D11-F17A-4CB0-8D10-BAF1B1AC3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235182"/>
          </a:xfrm>
        </p:spPr>
        <p:txBody>
          <a:bodyPr/>
          <a:lstStyle/>
          <a:p>
            <a:pPr marL="12700"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заявление;</a:t>
            </a:r>
          </a:p>
          <a:p>
            <a:pPr marL="12700"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документ, удостоверяющий личность (требуется для идентификации личности) (возвращается владельцу) либо электронный документ из сервиса цифровых документов (для идентификации); </a:t>
            </a:r>
          </a:p>
          <a:p>
            <a:pPr marL="12700"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3) диплом об образовании;</a:t>
            </a:r>
          </a:p>
          <a:p>
            <a:pPr marL="12700"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4) документ о прохождении курсов переподготовки (при наличии);</a:t>
            </a:r>
          </a:p>
          <a:p>
            <a:pPr marL="12700"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5) документ, подтверждающий трудовую деятельность работника;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13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C5A09-DBCF-448F-8C47-DA64A8A5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22" y="189000"/>
            <a:ext cx="103428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для прохождения аттестации аттестационная комиссия соответствующего уровня запрашивает по информационной системе следующие данные: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CB7A0E-C811-44A2-95C3-074341BC6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00" y="1388818"/>
            <a:ext cx="11820600" cy="5280182"/>
          </a:xfrm>
        </p:spPr>
        <p:txBody>
          <a:bodyPr>
            <a:normAutofit fontScale="92500" lnSpcReduction="10000"/>
          </a:bodyPr>
          <a:lstStyle/>
          <a:p>
            <a:pPr marL="127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удостоверение и приказ о присвоенной квалификационной категории (для лиц, ранее имевших квалификационную категорию);</a:t>
            </a:r>
          </a:p>
          <a:p>
            <a:pPr marL="127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документ о прохождении национального квалификационного тестирования, эссе;</a:t>
            </a:r>
          </a:p>
          <a:p>
            <a:pPr marL="127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документы, подтверждающие профессиональные достижения; </a:t>
            </a:r>
          </a:p>
          <a:p>
            <a:pPr marL="127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на квалификационную категорию "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или "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- обобщение опыта; </a:t>
            </a:r>
          </a:p>
          <a:p>
            <a:pPr marL="127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видеозаписи уроков/занятий с листами наблюдения и анализом уроков/занятий (за исключением педагогов ПМПК);</a:t>
            </a:r>
          </a:p>
          <a:p>
            <a:pPr marL="127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выписка из протокола педагогического совета организации образования.</a:t>
            </a:r>
          </a:p>
          <a:p>
            <a:pPr marL="127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Примечание: </a:t>
            </a:r>
          </a:p>
          <a:p>
            <a:pPr marL="127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сертификат о прохождении курсов повышения квалификации по программам, согласованным с уполномоченным органом в области образования и документы, подтверждающие профессиональные достижения и обобщение рассматривается Комиссией на официальных сайтах управлений образования и МОН РК (подведомственные организации)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документы, подтверждающие достижения обучающихся/воспитанников (за исключением методистов методических кабинетов (центров), педагогов ПМПК, КППК, РЦ); рассматривается аттестационной комиссией на официальных сайтах управлений образования и РНПЦ "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Дарын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в соответствии с перечнем республиканских и международных олимпиад, конкурсов и соревнований, утвержденным уполномоченным органом в области образования.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59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5E7CC-0E89-410D-B4F7-F44FE7C3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324000"/>
            <a:ext cx="10342800" cy="132556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оценивания портфолио педагога организаций общего среднего образования на присвоение (подтверждение) квалификационной категории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94CE252-0CA7-4525-9A90-D62CF643C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659225"/>
              </p:ext>
            </p:extLst>
          </p:nvPr>
        </p:nvGraphicFramePr>
        <p:xfrm>
          <a:off x="291000" y="1269000"/>
          <a:ext cx="11565001" cy="526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370">
                  <a:extLst>
                    <a:ext uri="{9D8B030D-6E8A-4147-A177-3AD203B41FA5}">
                      <a16:colId xmlns:a16="http://schemas.microsoft.com/office/drawing/2014/main" val="1047512521"/>
                    </a:ext>
                  </a:extLst>
                </a:gridCol>
                <a:gridCol w="1981370">
                  <a:extLst>
                    <a:ext uri="{9D8B030D-6E8A-4147-A177-3AD203B41FA5}">
                      <a16:colId xmlns:a16="http://schemas.microsoft.com/office/drawing/2014/main" val="1130447511"/>
                    </a:ext>
                  </a:extLst>
                </a:gridCol>
                <a:gridCol w="2829527">
                  <a:extLst>
                    <a:ext uri="{9D8B030D-6E8A-4147-A177-3AD203B41FA5}">
                      <a16:colId xmlns:a16="http://schemas.microsoft.com/office/drawing/2014/main" val="3814056517"/>
                    </a:ext>
                  </a:extLst>
                </a:gridCol>
                <a:gridCol w="2829527">
                  <a:extLst>
                    <a:ext uri="{9D8B030D-6E8A-4147-A177-3AD203B41FA5}">
                      <a16:colId xmlns:a16="http://schemas.microsoft.com/office/drawing/2014/main" val="1148162791"/>
                    </a:ext>
                  </a:extLst>
                </a:gridCol>
                <a:gridCol w="1943207">
                  <a:extLst>
                    <a:ext uri="{9D8B030D-6E8A-4147-A177-3AD203B41FA5}">
                      <a16:colId xmlns:a16="http://schemas.microsoft.com/office/drawing/2014/main" val="1320899680"/>
                    </a:ext>
                  </a:extLst>
                </a:gridCol>
              </a:tblGrid>
              <a:tr h="289999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Критерии оценивания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4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Квалификационная категория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252750"/>
                  </a:ext>
                </a:extLst>
              </a:tr>
              <a:tr h="289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Педагог-модератор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Педагог-эксперт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Педагог-исследователь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Педагог-мастер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38277830"/>
                  </a:ext>
                </a:extLst>
              </a:tr>
              <a:tr h="187466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Качество знаний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обучающихся за последние три учебных года. С учетом динамики качества знаний (четверть/полугодие)</a:t>
                      </a:r>
                      <a:r>
                        <a:rPr lang="ru-RU" sz="1400" baseline="30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Динамика роста качества знаний - на 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Динамика роста качества знаний - на 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Динамика роста качества знаний - на 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Динамика роста качества знаний - на 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45345260"/>
                  </a:ext>
                </a:extLst>
              </a:tr>
              <a:tr h="281033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Работа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со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слабоуспевающими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учащимися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23775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75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594BD-81DC-4522-9583-A0619DDD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CCCF178-877D-4A57-B5A5-A8E5E6CF8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941868"/>
              </p:ext>
            </p:extLst>
          </p:nvPr>
        </p:nvGraphicFramePr>
        <p:xfrm>
          <a:off x="302528" y="1539000"/>
          <a:ext cx="11463470" cy="495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950">
                  <a:extLst>
                    <a:ext uri="{9D8B030D-6E8A-4147-A177-3AD203B41FA5}">
                      <a16:colId xmlns:a16="http://schemas.microsoft.com/office/drawing/2014/main" val="2268090468"/>
                    </a:ext>
                  </a:extLst>
                </a:gridCol>
                <a:gridCol w="2600380">
                  <a:extLst>
                    <a:ext uri="{9D8B030D-6E8A-4147-A177-3AD203B41FA5}">
                      <a16:colId xmlns:a16="http://schemas.microsoft.com/office/drawing/2014/main" val="1048299355"/>
                    </a:ext>
                  </a:extLst>
                </a:gridCol>
                <a:gridCol w="2600380">
                  <a:extLst>
                    <a:ext uri="{9D8B030D-6E8A-4147-A177-3AD203B41FA5}">
                      <a16:colId xmlns:a16="http://schemas.microsoft.com/office/drawing/2014/main" val="3084179008"/>
                    </a:ext>
                  </a:extLst>
                </a:gridCol>
                <a:gridCol w="2600380">
                  <a:extLst>
                    <a:ext uri="{9D8B030D-6E8A-4147-A177-3AD203B41FA5}">
                      <a16:colId xmlns:a16="http://schemas.microsoft.com/office/drawing/2014/main" val="2912855774"/>
                    </a:ext>
                  </a:extLst>
                </a:gridCol>
                <a:gridCol w="2600380">
                  <a:extLst>
                    <a:ext uri="{9D8B030D-6E8A-4147-A177-3AD203B41FA5}">
                      <a16:colId xmlns:a16="http://schemas.microsoft.com/office/drawing/2014/main" val="4180573831"/>
                    </a:ext>
                  </a:extLst>
                </a:gridCol>
              </a:tblGrid>
              <a:tr h="49500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Качество</a:t>
                      </a:r>
                      <a:r>
                        <a:rPr lang="en-US" sz="1800" dirty="0">
                          <a:effectLst/>
                        </a:rPr>
                        <a:t> преподавания</a:t>
                      </a:r>
                      <a:r>
                        <a:rPr lang="en-US" sz="1800" baseline="300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образования, (не менее 2-х уроков за текущий учебный год)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 (не менее 2-х уроков за текущий учебный год)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 (не менее 3-х уроков за текущий учебный год)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 (не менее 3-х уроков за текущий учебный год)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2276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23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5660440-AE2E-47A1-AD8F-71F8B1F1CF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061977"/>
              </p:ext>
            </p:extLst>
          </p:nvPr>
        </p:nvGraphicFramePr>
        <p:xfrm>
          <a:off x="296520" y="774001"/>
          <a:ext cx="11604480" cy="57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4480">
                  <a:extLst>
                    <a:ext uri="{9D8B030D-6E8A-4147-A177-3AD203B41FA5}">
                      <a16:colId xmlns:a16="http://schemas.microsoft.com/office/drawing/2014/main" val="4210270081"/>
                    </a:ext>
                  </a:extLst>
                </a:gridCol>
                <a:gridCol w="2115000">
                  <a:extLst>
                    <a:ext uri="{9D8B030D-6E8A-4147-A177-3AD203B41FA5}">
                      <a16:colId xmlns:a16="http://schemas.microsoft.com/office/drawing/2014/main" val="546849081"/>
                    </a:ext>
                  </a:extLst>
                </a:gridCol>
                <a:gridCol w="2115000">
                  <a:extLst>
                    <a:ext uri="{9D8B030D-6E8A-4147-A177-3AD203B41FA5}">
                      <a16:colId xmlns:a16="http://schemas.microsoft.com/office/drawing/2014/main" val="298273063"/>
                    </a:ext>
                  </a:extLst>
                </a:gridCol>
                <a:gridCol w="2115000">
                  <a:extLst>
                    <a:ext uri="{9D8B030D-6E8A-4147-A177-3AD203B41FA5}">
                      <a16:colId xmlns:a16="http://schemas.microsoft.com/office/drawing/2014/main" val="3963605213"/>
                    </a:ext>
                  </a:extLst>
                </a:gridCol>
                <a:gridCol w="2115000">
                  <a:extLst>
                    <a:ext uri="{9D8B030D-6E8A-4147-A177-3AD203B41FA5}">
                      <a16:colId xmlns:a16="http://schemas.microsoft.com/office/drawing/2014/main" val="1797783155"/>
                    </a:ext>
                  </a:extLst>
                </a:gridCol>
              </a:tblGrid>
              <a:tr h="2979181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Достижения, обучающихся в конкурсах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или олимпиадах, или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соревнованиях в соответствии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 приказом № 514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Победитель или призер, или участник.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Уровень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района</a:t>
                      </a:r>
                      <a:r>
                        <a:rPr lang="en-US" sz="2000" b="1" dirty="0">
                          <a:effectLst/>
                        </a:rPr>
                        <a:t>/</a:t>
                      </a:r>
                      <a:r>
                        <a:rPr lang="en-US" sz="2000" b="1" dirty="0" err="1">
                          <a:effectLst/>
                        </a:rPr>
                        <a:t>города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Победитель или призер,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или участник.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Уровень области/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городов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республиканского значения и столицы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Победитель или призер, или участник Уровень области/городов республиканского значения и столицы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Победитель или призер, или участник Республиканский или международный уровень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extLst>
                  <a:ext uri="{0D108BD9-81ED-4DB2-BD59-A6C34878D82A}">
                    <a16:rowId xmlns:a16="http://schemas.microsoft.com/office/drawing/2014/main" val="2951162211"/>
                  </a:ext>
                </a:extLst>
              </a:tr>
              <a:tr h="2780819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Достижения педагога в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профессиональных конкурсах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или олимпиадах в соответствии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 приказом №514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Победитель или призер,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или участник.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Уровень области/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городов 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республиканского значения</a:t>
                      </a: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и столицы (при наличии)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Победитель или призер, или участник. Уровень области/городов республиканского значения и столицы (при наличии)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Победитель или призер, или участник. Республиканский или международный уровень (при наличии)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6974" anchor="ctr"/>
                </a:tc>
                <a:extLst>
                  <a:ext uri="{0D108BD9-81ED-4DB2-BD59-A6C34878D82A}">
                    <a16:rowId xmlns:a16="http://schemas.microsoft.com/office/drawing/2014/main" val="147449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12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91327-E812-4B8C-A3CE-2924AF68D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4F1D761-B4D6-42A9-B9E4-4448EAC79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341703"/>
              </p:ext>
            </p:extLst>
          </p:nvPr>
        </p:nvGraphicFramePr>
        <p:xfrm>
          <a:off x="291000" y="1388818"/>
          <a:ext cx="11610000" cy="5190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000">
                  <a:extLst>
                    <a:ext uri="{9D8B030D-6E8A-4147-A177-3AD203B41FA5}">
                      <a16:colId xmlns:a16="http://schemas.microsoft.com/office/drawing/2014/main" val="326904424"/>
                    </a:ext>
                  </a:extLst>
                </a:gridCol>
                <a:gridCol w="990000">
                  <a:extLst>
                    <a:ext uri="{9D8B030D-6E8A-4147-A177-3AD203B41FA5}">
                      <a16:colId xmlns:a16="http://schemas.microsoft.com/office/drawing/2014/main" val="2428174322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123971759"/>
                    </a:ext>
                  </a:extLst>
                </a:gridCol>
                <a:gridCol w="4117500">
                  <a:extLst>
                    <a:ext uri="{9D8B030D-6E8A-4147-A177-3AD203B41FA5}">
                      <a16:colId xmlns:a16="http://schemas.microsoft.com/office/drawing/2014/main" val="3393343207"/>
                    </a:ext>
                  </a:extLst>
                </a:gridCol>
                <a:gridCol w="4117500">
                  <a:extLst>
                    <a:ext uri="{9D8B030D-6E8A-4147-A177-3AD203B41FA5}">
                      <a16:colId xmlns:a16="http://schemas.microsoft.com/office/drawing/2014/main" val="1481662419"/>
                    </a:ext>
                  </a:extLst>
                </a:gridCol>
              </a:tblGrid>
              <a:tr h="519018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Обобщение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педагогического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опыта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выступление на семинарах, конференциях, форумах на уровне области/городов (представляются копии программы, публикации в сборнике) или разработка методических материалов (представляется решение учебно-методического совета соответствующего уровня (при управлении образования) или свидетельство об авторском праве) или документ о внесении опыта в банк данных соответствующего уровня (при управлении образования) или наличие свидетельства об авторском праве (управлением образования)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выступление на семинарах, конференциях, форумах на уровне республики (международный) (представляются копии программы, публикации в сборнике) или авторские разработки или документ о внесении опыта в банк данных соответствующего уровня или наличие свидетельства об авторском праве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91000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10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FEB2B1A-2C6B-4A4A-8EC9-C8CAD5D7E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493743"/>
              </p:ext>
            </p:extLst>
          </p:nvPr>
        </p:nvGraphicFramePr>
        <p:xfrm>
          <a:off x="838200" y="1989000"/>
          <a:ext cx="10515600" cy="337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060795943"/>
                    </a:ext>
                  </a:extLst>
                </a:gridCol>
              </a:tblGrid>
              <a:tr h="33750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Примечание: для педагогов по предметам "Цифровая грамотность", "Информатика" - документ о прохождении дополнительного обучения по программам: "Основы программирования в </a:t>
                      </a:r>
                      <a:r>
                        <a:rPr lang="ru-RU" sz="3200" dirty="0" err="1">
                          <a:effectLst/>
                        </a:rPr>
                        <a:t>Пайтон</a:t>
                      </a:r>
                      <a:r>
                        <a:rPr lang="ru-RU" sz="3200" dirty="0">
                          <a:effectLst/>
                        </a:rPr>
                        <a:t> (</a:t>
                      </a:r>
                      <a:r>
                        <a:rPr lang="en-US" sz="3200" dirty="0">
                          <a:effectLst/>
                        </a:rPr>
                        <a:t>Python</a:t>
                      </a:r>
                      <a:r>
                        <a:rPr lang="ru-RU" sz="3200" dirty="0">
                          <a:effectLst/>
                        </a:rPr>
                        <a:t>)", "Обучение работе с Майкрософт (</a:t>
                      </a:r>
                      <a:r>
                        <a:rPr lang="en-US" sz="3200" dirty="0">
                          <a:effectLst/>
                        </a:rPr>
                        <a:t>Microsoft</a:t>
                      </a:r>
                      <a:r>
                        <a:rPr lang="ru-RU" sz="3200" dirty="0">
                          <a:effectLst/>
                        </a:rPr>
                        <a:t>)" (при наличии)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33514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82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19396-CD74-463D-8876-A5FC5422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F3D76-2E25-40AE-B1A7-75E40F42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179000"/>
            <a:ext cx="11685600" cy="5490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динамике качества знания (четверть/полугодие) обучающихся выгружается из автоматизированных информационных систем или НОБД. В случае их отсутствия информация предоставляется в электронном формате - сканированный вариант за подписью первого руководителя.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Ответственность за достоверность данных несут педагог и руководитель.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Рекомендуемые требования к видео записи урока: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указывается ФИО аттестуемого, место работы, должность, предмет, класс, учебные цели, тема урока;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отсутствуют водяные знаки, посторонние надписи или реклама;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отсутствуют посторонние звуковые шумы;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рекомендуемое разрешение видео урока 1280х720 (720Р)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речь соответствует нормам современного казахского, русского или иностранного языка (например, на уроках английского языка);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видео предоставляется в одном из популярных и распространенных форматов видео файлов.</a:t>
            </a:r>
            <a:r>
              <a:rPr lang="en-US" sz="2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avi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.</a:t>
            </a:r>
            <a:r>
              <a:rPr lang="en-US" sz="2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mp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Примечание: все критерии оценивания портфолио педагога на присвоение (подтверждение) квалификационной категории представляются за период между процедурами присвоения (подтверждения) категории, являются обязательными.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Документы, подтверждающие достижения обучающихся/воспитанников, рассматриваются аттестационной комиссией на официальных сайтах управлений образования и РНПЦ "</a:t>
            </a:r>
            <a:r>
              <a:rPr lang="ru-RU" sz="2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Дарын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06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7062D2-87BA-47CB-AA8D-848BE686EE02}"/>
              </a:ext>
            </a:extLst>
          </p:cNvPr>
          <p:cNvSpPr txBox="1"/>
          <p:nvPr/>
        </p:nvSpPr>
        <p:spPr>
          <a:xfrm>
            <a:off x="4275181" y="3204000"/>
            <a:ext cx="36416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solidFill>
                  <a:schemeClr val="accent2"/>
                </a:solidFill>
              </a:rPr>
              <a:t>СПАСИБО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291C9CB-97EF-4869-9943-D47D8C13926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6000" y="5083790"/>
            <a:ext cx="476176" cy="4761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0E789E-9521-4149-8E06-223B8EDFEFF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66001" y="5083790"/>
            <a:ext cx="476176" cy="47617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901D014-EF1E-43AF-92AE-4BF16EB4108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76000" y="5083790"/>
            <a:ext cx="476176" cy="47617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DC8E9F6-ED53-4B6A-8979-B6CF3385AB4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086000" y="5083790"/>
            <a:ext cx="476176" cy="476176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9094FAB-1CFA-42C2-9F98-90A55F0F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7142C-D374-48EE-A8CD-9B4E68BB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B298D6-4D5D-4C7B-9D2B-D5AB7FE12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00" y="1388818"/>
            <a:ext cx="11385000" cy="505518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Аттестация включает в себя следующие этапы: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педагогов: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НКТ;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эссе;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3) квалификационная оценка;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4) комплексное аналитическое обобщение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результатов деятельности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6434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1163C-DD68-488C-88B0-3647F0872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89E7BE-DBF6-4A57-83F1-B9530001E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0" y="1388818"/>
            <a:ext cx="11505600" cy="474314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НКТ проходят: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(один) раз в календарный год – бесплатно;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повторно 1 (один) раз на платной основе в течение календарного года;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педагоги, претендующие на досрочную аттестацию 1 (один) раз в течение календарного года – бесплатно;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пробные (по желанию педагога) – на платной основе в течение календарного года;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кандидаты без стажа, имеющие техническое и профессиональное, высшее и/или послевузовское образование по педагогическим (специальностям) направлениям: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раз в течение календарного года – бесплатно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88664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F04B6A-7180-4E83-98BC-0005CCE4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4251F9-00B8-4DC8-B5E5-0009A906C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2034000"/>
            <a:ext cx="11685600" cy="40979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 основного среднего и общего среднего образования: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"Педагогика, методика обучения" – тридцать заданий;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"Содержание учебного предмета" – семьдесят заданий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42615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33B54-9D63-483F-8D3F-CFA3D3E1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A4656-A67A-4A16-856F-C83D99532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539000"/>
            <a:ext cx="11685600" cy="4592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 по физической культуре по выбору: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"Содержание учебного предмета" – семьдесят заданий;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"Педагогика, методика обучения" – тридцать заданий;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либо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"Педагогика, методика обучения" – тридцать заданий;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Тесты Первого Президента Республики Казахстан –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Елбасы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выбору в соответствии с Правилами проведения тестов Первого Президента Республики Казахстан –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Елбасы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утвержденными приказом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соотвествующего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уполномоченного органа (проводится организацией, определяемой уполномоченным органом в области образования).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74576-AEDE-4164-9472-6FB5460D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AAD0FD-795E-40EF-A758-1A0337B5B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0018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 начального, основного среднего и общего среднего образования: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направлению "Содержание учебного предмета":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"педагог" – 50 %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2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</a:t>
            </a:r>
            <a:r>
              <a:rPr lang="ru-RU" sz="2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60% (50%);</a:t>
            </a:r>
            <a:endParaRPr lang="ru-RU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2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70%;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2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80 %;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2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90 %;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направлению "Педагогика, методика обучения":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"педагог" – 30 %;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2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40 %;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2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50 %;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2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60 %;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2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70 %;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84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A2637-AF71-4E2A-B0EB-5DBABBEF5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B0FB64-118F-46B2-9484-C8ADA1827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388818"/>
            <a:ext cx="11685600" cy="519018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 по физической культуре: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направлению "Содержание учебного предмета":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"педагог" – 50 %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60%;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70%;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80 %;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90 %;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"Педагогика, методика обучения":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"педагог" – 50 %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60 %;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70 %;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80 %;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квалификационная категория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90 %.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Тесты Первого Президента Республики Казахстан – 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Елбасы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квалификационные категории "педагог",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педагог-модератор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педагог-эксперт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педагог-исследователь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"</a:t>
            </a:r>
            <a:r>
              <a:rPr lang="ru-RU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</a:t>
            </a:r>
            <a:r>
              <a:rPr lang="ru-RU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– соответствуют начальному уровню готовности.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01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25373"/>
      </a:dk2>
      <a:lt2>
        <a:srgbClr val="E7E6E6"/>
      </a:lt2>
      <a:accent1>
        <a:srgbClr val="025373"/>
      </a:accent1>
      <a:accent2>
        <a:srgbClr val="0378A6"/>
      </a:accent2>
      <a:accent3>
        <a:srgbClr val="F2CB05"/>
      </a:accent3>
      <a:accent4>
        <a:srgbClr val="D6D6D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3897</Words>
  <Application>Microsoft Office PowerPoint</Application>
  <PresentationFormat>Широкоэкранный</PresentationFormat>
  <Paragraphs>388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Тема Office</vt:lpstr>
      <vt:lpstr>Правила аттестации педагогов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педагогов организаций среднего образования, методистов организаций образования</vt:lpstr>
      <vt:lpstr>Для педагогов по физической культуре по выбору: </vt:lpstr>
      <vt:lpstr>Для педагогов по предметам "Информатика",  "Цифровая грамотность" </vt:lpstr>
      <vt:lpstr>Перечень документов необходимых для оказания государственной услуги</vt:lpstr>
      <vt:lpstr>При этом для прохождения аттестации аттестационная комиссия соответствующего уровня запрашивает по информационной системе следующие данные: </vt:lpstr>
      <vt:lpstr> Критерии оценивания портфолио педагога организаций общего среднего образования на присвоение (подтверждение) квалификационной категории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Пользователь</cp:lastModifiedBy>
  <cp:revision>74</cp:revision>
  <dcterms:created xsi:type="dcterms:W3CDTF">2020-07-05T17:04:43Z</dcterms:created>
  <dcterms:modified xsi:type="dcterms:W3CDTF">2022-01-13T09:02:03Z</dcterms:modified>
</cp:coreProperties>
</file>