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3398" r:id="rId2"/>
    <p:sldId id="3399" r:id="rId3"/>
    <p:sldId id="3400" r:id="rId4"/>
    <p:sldId id="3401" r:id="rId5"/>
    <p:sldId id="3402" r:id="rId6"/>
    <p:sldId id="3403" r:id="rId7"/>
    <p:sldId id="3404" r:id="rId8"/>
    <p:sldId id="3405" r:id="rId9"/>
    <p:sldId id="3406" r:id="rId10"/>
    <p:sldId id="256" r:id="rId11"/>
    <p:sldId id="257" r:id="rId12"/>
    <p:sldId id="3390" r:id="rId13"/>
    <p:sldId id="3384" r:id="rId14"/>
    <p:sldId id="3391" r:id="rId15"/>
    <p:sldId id="3389" r:id="rId16"/>
    <p:sldId id="3388" r:id="rId17"/>
    <p:sldId id="3392" r:id="rId18"/>
    <p:sldId id="3393" r:id="rId19"/>
    <p:sldId id="3395" r:id="rId20"/>
    <p:sldId id="3396" r:id="rId21"/>
    <p:sldId id="3397" r:id="rId22"/>
    <p:sldId id="3394" r:id="rId23"/>
  </p:sldIdLst>
  <p:sldSz cx="12192000" cy="6858000"/>
  <p:notesSz cx="6858000" cy="9144000"/>
  <p:embeddedFontLst>
    <p:embeddedFont>
      <p:font typeface="Oswald" panose="020B0604020202020204" charset="-52"/>
      <p:regular r:id="rId25"/>
      <p:bold r:id="rId26"/>
    </p:embeddedFont>
    <p:embeddedFont>
      <p:font typeface="Tahoma" panose="020B0604030504040204" pitchFamily="34" charset="0"/>
      <p:regular r:id="rId27"/>
      <p:bold r:id="rId28"/>
    </p:embeddedFont>
    <p:embeddedFont>
      <p:font typeface="Calibri Light" panose="020F0302020204030204" pitchFamily="34" charset="0"/>
      <p:regular r:id="rId29"/>
      <p:italic r:id="rId30"/>
    </p:embeddedFont>
    <p:embeddedFont>
      <p:font typeface="Montserrat" panose="020B0604020202020204" charset="-52"/>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6BA"/>
    <a:srgbClr val="3163AB"/>
    <a:srgbClr val="70AD47"/>
    <a:srgbClr val="FFFFFF"/>
    <a:srgbClr val="ED7D31"/>
    <a:srgbClr val="4472C4"/>
    <a:srgbClr val="FFC000"/>
    <a:srgbClr val="A5A5A5"/>
    <a:srgbClr val="F18500"/>
    <a:srgbClr val="25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k-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E823F-F075-4DE7-9113-79024E38F0D0}" type="datetimeFigureOut">
              <a:rPr lang="kk-KZ" smtClean="0"/>
              <a:t>29.08.2023</a:t>
            </a:fld>
            <a:endParaRPr lang="kk-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k-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k-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ECE75-31E0-4BF1-945F-C61A2F7491A6}" type="slidenum">
              <a:rPr lang="kk-KZ" smtClean="0"/>
              <a:t>‹#›</a:t>
            </a:fld>
            <a:endParaRPr lang="kk-KZ"/>
          </a:p>
        </p:txBody>
      </p:sp>
    </p:spTree>
    <p:extLst>
      <p:ext uri="{BB962C8B-B14F-4D97-AF65-F5344CB8AC3E}">
        <p14:creationId xmlns:p14="http://schemas.microsoft.com/office/powerpoint/2010/main" val="192679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1ECE75-31E0-4BF1-945F-C61A2F7491A6}" type="slidenum">
              <a:rPr lang="kk-KZ" smtClean="0"/>
              <a:t>12</a:t>
            </a:fld>
            <a:endParaRPr lang="kk-KZ"/>
          </a:p>
        </p:txBody>
      </p:sp>
    </p:spTree>
    <p:extLst>
      <p:ext uri="{BB962C8B-B14F-4D97-AF65-F5344CB8AC3E}">
        <p14:creationId xmlns:p14="http://schemas.microsoft.com/office/powerpoint/2010/main" val="3466909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1ECE75-31E0-4BF1-945F-C61A2F7491A6}" type="slidenum">
              <a:rPr lang="kk-KZ" smtClean="0"/>
              <a:t>16</a:t>
            </a:fld>
            <a:endParaRPr lang="kk-KZ"/>
          </a:p>
        </p:txBody>
      </p:sp>
    </p:spTree>
    <p:extLst>
      <p:ext uri="{BB962C8B-B14F-4D97-AF65-F5344CB8AC3E}">
        <p14:creationId xmlns:p14="http://schemas.microsoft.com/office/powerpoint/2010/main" val="117398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71ECE75-31E0-4BF1-945F-C61A2F7491A6}" type="slidenum">
              <a:rPr lang="kk-KZ" smtClean="0"/>
              <a:t>17</a:t>
            </a:fld>
            <a:endParaRPr lang="kk-KZ"/>
          </a:p>
        </p:txBody>
      </p:sp>
    </p:spTree>
    <p:extLst>
      <p:ext uri="{BB962C8B-B14F-4D97-AF65-F5344CB8AC3E}">
        <p14:creationId xmlns:p14="http://schemas.microsoft.com/office/powerpoint/2010/main" val="7013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B30D4E-E1A3-1635-EE81-D6CA11478ED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ECAAF05-E41A-C8E0-584E-11E2B0721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1F1C271-2AA5-3154-0DB6-6A2F80D35C2A}"/>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5" name="Нижний колонтитул 4">
            <a:extLst>
              <a:ext uri="{FF2B5EF4-FFF2-40B4-BE49-F238E27FC236}">
                <a16:creationId xmlns:a16="http://schemas.microsoft.com/office/drawing/2014/main" id="{89EAC547-6204-72FD-F495-5CA45518A2A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E0926ED-B811-D3A6-0A37-6F18176D9A32}"/>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325082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B60C47-AEB3-03CB-C9C0-B8823DDDEC4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8FC17B-47BE-7CD4-54A2-20BE3B81D6E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C2A5C18-2EA4-0C7F-F7FA-3F8EA10C9154}"/>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5" name="Нижний колонтитул 4">
            <a:extLst>
              <a:ext uri="{FF2B5EF4-FFF2-40B4-BE49-F238E27FC236}">
                <a16:creationId xmlns:a16="http://schemas.microsoft.com/office/drawing/2014/main" id="{65231489-89BA-4F2C-009D-66014CDC2C7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A53DB4E-55C0-D9D5-2C00-05D81A731ECE}"/>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7178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87CB16B-35F0-A2EF-7CA2-FEB7C4D6482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778DC27-2067-3933-16AD-3689605C5E1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4840B88-EE25-0F82-5F8A-C3F2D3BB698E}"/>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5" name="Нижний колонтитул 4">
            <a:extLst>
              <a:ext uri="{FF2B5EF4-FFF2-40B4-BE49-F238E27FC236}">
                <a16:creationId xmlns:a16="http://schemas.microsoft.com/office/drawing/2014/main" id="{8D06D9AA-64CE-BF37-9A72-624CDE3FD65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24E2103-7D79-30F0-4621-E5AF5F3C4BBC}"/>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5386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0499E3-9D6B-79A5-C3A3-4B27AA6734B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79DF33A-0DDA-3472-0DD1-89B08C724C5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7462C9-7475-89DD-B50A-77291CF79580}"/>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5" name="Нижний колонтитул 4">
            <a:extLst>
              <a:ext uri="{FF2B5EF4-FFF2-40B4-BE49-F238E27FC236}">
                <a16:creationId xmlns:a16="http://schemas.microsoft.com/office/drawing/2014/main" id="{BA7BFB96-6E2A-B6DB-CF2F-B60BBB430AF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5064435-CBAA-3839-13E8-EE65CEECB3E2}"/>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37322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219D76-84CF-B66D-8704-EDFD5BF4B1E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DD7F1C6-5167-FA23-435A-E58A2DC8B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D2E6634-3DD8-B20E-8120-44A10EEDA50E}"/>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5" name="Нижний колонтитул 4">
            <a:extLst>
              <a:ext uri="{FF2B5EF4-FFF2-40B4-BE49-F238E27FC236}">
                <a16:creationId xmlns:a16="http://schemas.microsoft.com/office/drawing/2014/main" id="{272F82B7-20E1-150D-63EC-851EB7C57E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F27A55-5D26-8029-4B3D-8D588D48F7F7}"/>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67040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E5AC78-977C-0614-D2C4-810B5B55D5B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9A321B0-5475-8734-B2B1-44DAC6BA63C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76F8836-206F-B99A-FBA4-2A49843C0E1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9FB4228-890C-CFFB-F885-765F233F029C}"/>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6" name="Нижний колонтитул 5">
            <a:extLst>
              <a:ext uri="{FF2B5EF4-FFF2-40B4-BE49-F238E27FC236}">
                <a16:creationId xmlns:a16="http://schemas.microsoft.com/office/drawing/2014/main" id="{8EB18ED5-CFFF-CA0E-6B6F-B43B819A939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773ED59-E4E2-A389-B47F-57D471C0A329}"/>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15679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105843-5E3A-1AE9-3D52-F059C72F0C7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9CF82C74-963A-CABD-9147-A6C21C08D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26DCA3E2-F145-87EB-5407-3C4F0AF141A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F889606-0A28-2172-931A-502E132E6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CC42EF7-EE4B-1A96-D3A8-ABEF91655D17}"/>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052DD1E-5F6E-1298-F313-EEC966912F33}"/>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8" name="Нижний колонтитул 7">
            <a:extLst>
              <a:ext uri="{FF2B5EF4-FFF2-40B4-BE49-F238E27FC236}">
                <a16:creationId xmlns:a16="http://schemas.microsoft.com/office/drawing/2014/main" id="{FDEF32CD-9903-658D-F6C9-F628C200AF3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64744A2-1FC4-53AA-7D0F-13B1AC4775D7}"/>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384928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885E5-850C-E0E4-1CB8-9F87928D784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B322DBD-9E3E-C5BC-48CF-F900A7248317}"/>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4" name="Нижний колонтитул 3">
            <a:extLst>
              <a:ext uri="{FF2B5EF4-FFF2-40B4-BE49-F238E27FC236}">
                <a16:creationId xmlns:a16="http://schemas.microsoft.com/office/drawing/2014/main" id="{CE13BCD1-94F7-D477-F5B3-ED336211A11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C634A7C-8C1E-AEAF-8ABF-8633F703DADB}"/>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128940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224A5DE-2094-F7B5-D8A9-814A32A7D3D3}"/>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3" name="Нижний колонтитул 2">
            <a:extLst>
              <a:ext uri="{FF2B5EF4-FFF2-40B4-BE49-F238E27FC236}">
                <a16:creationId xmlns:a16="http://schemas.microsoft.com/office/drawing/2014/main" id="{F16CCBA3-0020-13AA-CBAF-67AEF18E1CD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DAF309F-2A01-FDE7-5D91-6AC184464278}"/>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413416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0EC145-7077-258F-4236-A46CE8D1DF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02F035F-A40B-9773-E671-21843827B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EB97579-4A1C-86E1-254C-1CFEBD3B4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AA69D0F-237A-0B28-E314-451B3BDD92E7}"/>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6" name="Нижний колонтитул 5">
            <a:extLst>
              <a:ext uri="{FF2B5EF4-FFF2-40B4-BE49-F238E27FC236}">
                <a16:creationId xmlns:a16="http://schemas.microsoft.com/office/drawing/2014/main" id="{BD71F236-A7F2-91B9-2A12-BF2DF3F70D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7834C70-9E28-D519-F35E-74231C9E2851}"/>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2909402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1507E2-62A7-6113-D9B6-644CFA1F84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6EC2FFE-4467-3ED1-9E5E-B6E51DF7E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CB483F8-2F6B-F3C4-2844-AC04D206D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77E4687-F022-53C0-0481-B81184275ADB}"/>
              </a:ext>
            </a:extLst>
          </p:cNvPr>
          <p:cNvSpPr>
            <a:spLocks noGrp="1"/>
          </p:cNvSpPr>
          <p:nvPr>
            <p:ph type="dt" sz="half" idx="10"/>
          </p:nvPr>
        </p:nvSpPr>
        <p:spPr/>
        <p:txBody>
          <a:bodyPr/>
          <a:lstStyle/>
          <a:p>
            <a:fld id="{91E12D4E-EBE3-4596-8B4E-58B431A085C3}" type="datetimeFigureOut">
              <a:rPr lang="ru-RU" smtClean="0"/>
              <a:t>29.08.2023</a:t>
            </a:fld>
            <a:endParaRPr lang="ru-RU"/>
          </a:p>
        </p:txBody>
      </p:sp>
      <p:sp>
        <p:nvSpPr>
          <p:cNvPr id="6" name="Нижний колонтитул 5">
            <a:extLst>
              <a:ext uri="{FF2B5EF4-FFF2-40B4-BE49-F238E27FC236}">
                <a16:creationId xmlns:a16="http://schemas.microsoft.com/office/drawing/2014/main" id="{26267E47-38D8-B387-A695-78752D44C7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BB85DDF-60F5-6FBD-2336-1868C75AA215}"/>
              </a:ext>
            </a:extLst>
          </p:cNvPr>
          <p:cNvSpPr>
            <a:spLocks noGrp="1"/>
          </p:cNvSpPr>
          <p:nvPr>
            <p:ph type="sldNum" sz="quarter" idx="12"/>
          </p:nvPr>
        </p:nvSpPr>
        <p:spPr/>
        <p:txBody>
          <a:bodyPr/>
          <a:lstStyle/>
          <a:p>
            <a:fld id="{3689C398-6F32-4F1C-BD92-7CA7013E79C0}" type="slidenum">
              <a:rPr lang="ru-RU" smtClean="0"/>
              <a:t>‹#›</a:t>
            </a:fld>
            <a:endParaRPr lang="ru-RU"/>
          </a:p>
        </p:txBody>
      </p:sp>
    </p:spTree>
    <p:extLst>
      <p:ext uri="{BB962C8B-B14F-4D97-AF65-F5344CB8AC3E}">
        <p14:creationId xmlns:p14="http://schemas.microsoft.com/office/powerpoint/2010/main" val="392157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096E3-F746-EB55-C1D6-256AF628D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B248FD0-1706-CF65-6A38-940B3FAC2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463D0EC-D7A3-1034-F05D-C658DF1CE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12D4E-EBE3-4596-8B4E-58B431A085C3}" type="datetimeFigureOut">
              <a:rPr lang="ru-RU" smtClean="0"/>
              <a:t>29.08.2023</a:t>
            </a:fld>
            <a:endParaRPr lang="ru-RU"/>
          </a:p>
        </p:txBody>
      </p:sp>
      <p:sp>
        <p:nvSpPr>
          <p:cNvPr id="5" name="Нижний колонтитул 4">
            <a:extLst>
              <a:ext uri="{FF2B5EF4-FFF2-40B4-BE49-F238E27FC236}">
                <a16:creationId xmlns:a16="http://schemas.microsoft.com/office/drawing/2014/main" id="{79E197DC-F164-7775-B47E-BFEFC9C9F0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A9EC640-D864-365F-C710-E7B291224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9C398-6F32-4F1C-BD92-7CA7013E79C0}" type="slidenum">
              <a:rPr lang="ru-RU" smtClean="0"/>
              <a:t>‹#›</a:t>
            </a:fld>
            <a:endParaRPr lang="ru-RU"/>
          </a:p>
        </p:txBody>
      </p:sp>
    </p:spTree>
    <p:extLst>
      <p:ext uri="{BB962C8B-B14F-4D97-AF65-F5344CB8AC3E}">
        <p14:creationId xmlns:p14="http://schemas.microsoft.com/office/powerpoint/2010/main" val="2722152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2" name="Прямоугольник 1"/>
          <p:cNvSpPr/>
          <p:nvPr/>
        </p:nvSpPr>
        <p:spPr>
          <a:xfrm>
            <a:off x="5133473" y="331057"/>
            <a:ext cx="6096000" cy="5078313"/>
          </a:xfrm>
          <a:prstGeom prst="rect">
            <a:avLst/>
          </a:prstGeom>
        </p:spPr>
        <p:txBody>
          <a:bodyPr>
            <a:spAutoFit/>
          </a:bodyPr>
          <a:lstStyle/>
          <a:p>
            <a:pPr algn="ctr"/>
            <a:r>
              <a:rPr lang="ru-RU" b="1" i="1" dirty="0" err="1">
                <a:latin typeface="Times New Roman" pitchFamily="18" charset="0"/>
                <a:cs typeface="Times New Roman" pitchFamily="18" charset="0"/>
              </a:rPr>
              <a:t>Қазақстан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Республикасының</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Оқу-ағарту</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министрлігі</a:t>
            </a:r>
            <a:endParaRPr lang="ru-RU" dirty="0">
              <a:latin typeface="Times New Roman" pitchFamily="18" charset="0"/>
              <a:cs typeface="Times New Roman" pitchFamily="18" charset="0"/>
            </a:endParaRPr>
          </a:p>
          <a:p>
            <a:pPr algn="ctr"/>
            <a:r>
              <a:rPr lang="ru-RU" b="1" i="1" dirty="0">
                <a:latin typeface="Times New Roman" pitchFamily="18" charset="0"/>
                <a:cs typeface="Times New Roman" pitchFamily="18" charset="0"/>
              </a:rPr>
              <a:t>Ы. </a:t>
            </a:r>
            <a:r>
              <a:rPr lang="ru-RU" b="1" i="1" dirty="0" err="1">
                <a:latin typeface="Times New Roman" pitchFamily="18" charset="0"/>
                <a:cs typeface="Times New Roman" pitchFamily="18" charset="0"/>
              </a:rPr>
              <a:t>Алтынсарин</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атындағы</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Ұлттық</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білім</a:t>
            </a:r>
            <a:r>
              <a:rPr lang="ru-RU" b="1" i="1" dirty="0">
                <a:latin typeface="Times New Roman" pitchFamily="18" charset="0"/>
                <a:cs typeface="Times New Roman" pitchFamily="18" charset="0"/>
              </a:rPr>
              <a:t> </a:t>
            </a:r>
            <a:r>
              <a:rPr lang="ru-RU" b="1" i="1" dirty="0" err="1">
                <a:latin typeface="Times New Roman" pitchFamily="18" charset="0"/>
                <a:cs typeface="Times New Roman" pitchFamily="18" charset="0"/>
              </a:rPr>
              <a:t>академиясы</a:t>
            </a:r>
            <a:endParaRPr lang="ru-RU" dirty="0">
              <a:latin typeface="Times New Roman" pitchFamily="18" charset="0"/>
              <a:cs typeface="Times New Roman" pitchFamily="18" charset="0"/>
            </a:endParaRPr>
          </a:p>
          <a:p>
            <a:pPr algn="ctr"/>
            <a:r>
              <a:rPr lang="ru-RU" b="1"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ctr"/>
            <a:r>
              <a:rPr lang="ru-RU" b="1" i="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ctr"/>
            <a:r>
              <a:rPr lang="ru-RU" dirty="0">
                <a:latin typeface="Times New Roman" pitchFamily="18" charset="0"/>
                <a:cs typeface="Times New Roman" pitchFamily="18" charset="0"/>
              </a:rPr>
              <a:t> </a:t>
            </a:r>
          </a:p>
          <a:p>
            <a:pPr algn="ctr"/>
            <a:r>
              <a:rPr lang="ru-RU" dirty="0">
                <a:latin typeface="Times New Roman" pitchFamily="18" charset="0"/>
                <a:cs typeface="Times New Roman" pitchFamily="18" charset="0"/>
              </a:rPr>
              <a:t> </a:t>
            </a:r>
          </a:p>
          <a:p>
            <a:pPr algn="ctr"/>
            <a:r>
              <a:rPr lang="ru-RU" sz="2400" b="1" dirty="0">
                <a:latin typeface="Times New Roman" pitchFamily="18" charset="0"/>
                <a:cs typeface="Times New Roman" pitchFamily="18" charset="0"/>
              </a:rPr>
              <a:t>«2023-2024 </a:t>
            </a:r>
            <a:r>
              <a:rPr lang="ru-RU" sz="2400" b="1" dirty="0" err="1">
                <a:latin typeface="Times New Roman" pitchFamily="18" charset="0"/>
                <a:cs typeface="Times New Roman" pitchFamily="18" charset="0"/>
              </a:rPr>
              <a:t>оқу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жылында</a:t>
            </a:r>
            <a:r>
              <a:rPr lang="ru-RU" sz="2400" b="1" dirty="0">
                <a:latin typeface="Times New Roman" pitchFamily="18" charset="0"/>
                <a:cs typeface="Times New Roman" pitchFamily="18" charset="0"/>
              </a:rPr>
              <a:t> </a:t>
            </a:r>
            <a:endParaRPr lang="ru-RU" sz="2400" b="1"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ҚАЗАҚСТАН </a:t>
            </a:r>
            <a:r>
              <a:rPr lang="ru-RU" sz="2400" b="1" dirty="0">
                <a:latin typeface="Times New Roman" pitchFamily="18" charset="0"/>
                <a:cs typeface="Times New Roman" pitchFamily="18" charset="0"/>
              </a:rPr>
              <a:t>РЕСПУБЛИКАСЫНЫҢ</a:t>
            </a:r>
          </a:p>
          <a:p>
            <a:pPr algn="ctr"/>
            <a:r>
              <a:rPr lang="ru-RU" sz="2400" b="1" dirty="0">
                <a:latin typeface="Times New Roman" pitchFamily="18" charset="0"/>
                <a:cs typeface="Times New Roman" pitchFamily="18" charset="0"/>
              </a:rPr>
              <a:t>ЖАЛПЫ ОРТА БІЛІМ БЕРУ ҰЙЫМДАРЫНДАҒЫ</a:t>
            </a:r>
          </a:p>
          <a:p>
            <a:pPr algn="ctr"/>
            <a:r>
              <a:rPr lang="ru-RU" sz="2400" b="1" dirty="0">
                <a:latin typeface="Times New Roman" pitchFamily="18" charset="0"/>
                <a:cs typeface="Times New Roman" pitchFamily="18" charset="0"/>
              </a:rPr>
              <a:t>ОҚУ-ТӘРБИЕ ПРОЦЕСІНІҢ ЕРЕКШЕЛІКТЕРІ ТУРАЛЫ»</a:t>
            </a:r>
          </a:p>
          <a:p>
            <a:pPr algn="ctr"/>
            <a:r>
              <a:rPr lang="ru-RU" sz="2400" b="1" dirty="0">
                <a:latin typeface="Times New Roman" pitchFamily="18" charset="0"/>
                <a:cs typeface="Times New Roman" pitchFamily="18" charset="0"/>
              </a:rPr>
              <a:t>ӘДІСТЕМЕЛІК НҰСҚАУ ХАТ ТӘРБИЕ ЖҰМЫСЫНЫҢ ЕРЕКШЕЛІКТЕРІ</a:t>
            </a:r>
          </a:p>
          <a:p>
            <a:pPr algn="ctr"/>
            <a:r>
              <a:rPr lang="ru-RU" sz="2400" b="1" dirty="0">
                <a:latin typeface="Times New Roman" pitchFamily="18" charset="0"/>
                <a:cs typeface="Times New Roman" pitchFamily="18" charset="0"/>
              </a:rPr>
              <a:t> </a:t>
            </a:r>
          </a:p>
        </p:txBody>
      </p:sp>
    </p:spTree>
    <p:extLst>
      <p:ext uri="{BB962C8B-B14F-4D97-AF65-F5344CB8AC3E}">
        <p14:creationId xmlns:p14="http://schemas.microsoft.com/office/powerpoint/2010/main" val="52530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9" name="Заголовок 1">
            <a:extLst>
              <a:ext uri="{FF2B5EF4-FFF2-40B4-BE49-F238E27FC236}">
                <a16:creationId xmlns:a16="http://schemas.microsoft.com/office/drawing/2014/main" id="{20F5ABBE-C613-4776-0AEB-A1F237705E55}"/>
              </a:ext>
            </a:extLst>
          </p:cNvPr>
          <p:cNvSpPr>
            <a:spLocks noGrp="1"/>
          </p:cNvSpPr>
          <p:nvPr>
            <p:ph type="ctrTitle"/>
          </p:nvPr>
        </p:nvSpPr>
        <p:spPr>
          <a:xfrm>
            <a:off x="5040137" y="2549355"/>
            <a:ext cx="6890327" cy="880501"/>
          </a:xfrm>
        </p:spPr>
        <p:txBody>
          <a:bodyPr anchor="t">
            <a:noAutofit/>
          </a:bodyPr>
          <a:lstStyle/>
          <a:p>
            <a:pPr algn="l"/>
            <a:r>
              <a:rPr lang="kk-KZ" sz="4400" b="1" dirty="0">
                <a:solidFill>
                  <a:srgbClr val="4663A8"/>
                </a:solidFill>
                <a:latin typeface="Montserrat" panose="00000500000000000000" pitchFamily="2" charset="-52"/>
                <a:ea typeface="Fira Sans" panose="020B0503050000020004" pitchFamily="34" charset="0"/>
                <a:cs typeface="Arial" panose="020B0604020202020204" pitchFamily="34" charset="0"/>
              </a:rPr>
              <a:t>Тоғыз айға 9 іс-шара</a:t>
            </a:r>
            <a:endParaRPr lang="ru-RU" sz="4400" b="1" dirty="0">
              <a:solidFill>
                <a:srgbClr val="4663A8"/>
              </a:solidFill>
              <a:latin typeface="Montserrat" panose="00000500000000000000" pitchFamily="2" charset="-52"/>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273133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6BE2A-BF59-0A45-CB2D-4DF2B11E35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Заголовок 1">
            <a:extLst>
              <a:ext uri="{FF2B5EF4-FFF2-40B4-BE49-F238E27FC236}">
                <a16:creationId xmlns:a16="http://schemas.microsoft.com/office/drawing/2014/main" id="{040A64E0-0407-C046-9CB7-09BA983F3FBD}"/>
              </a:ext>
            </a:extLst>
          </p:cNvPr>
          <p:cNvSpPr>
            <a:spLocks noGrp="1"/>
          </p:cNvSpPr>
          <p:nvPr>
            <p:ph type="title"/>
          </p:nvPr>
        </p:nvSpPr>
        <p:spPr>
          <a:xfrm>
            <a:off x="323273" y="804191"/>
            <a:ext cx="3363355" cy="1006136"/>
          </a:xfrm>
        </p:spPr>
        <p:txBody>
          <a:bodyPr>
            <a:normAutofit/>
          </a:bodyPr>
          <a:lstStyle/>
          <a:p>
            <a:r>
              <a:rPr lang="kk-KZ" sz="4900" b="1" dirty="0">
                <a:solidFill>
                  <a:schemeClr val="bg1"/>
                </a:solidFill>
                <a:latin typeface="Montserrat" panose="00000500000000000000" pitchFamily="2" charset="-52"/>
                <a:cs typeface="Arial" panose="020B0604020202020204" pitchFamily="34" charset="0"/>
              </a:rPr>
              <a:t>9</a:t>
            </a:r>
            <a:r>
              <a:rPr lang="kk-KZ" sz="3200" b="1" dirty="0">
                <a:solidFill>
                  <a:schemeClr val="bg1"/>
                </a:solidFill>
                <a:latin typeface="Montserrat" panose="00000500000000000000" pitchFamily="2" charset="-52"/>
                <a:cs typeface="Arial" panose="020B0604020202020204" pitchFamily="34" charset="0"/>
              </a:rPr>
              <a:t> іс-шара</a:t>
            </a:r>
            <a:endParaRPr lang="ru-RU" sz="3200" b="1" dirty="0">
              <a:solidFill>
                <a:schemeClr val="bg1"/>
              </a:solidFill>
              <a:latin typeface="Montserrat" panose="00000500000000000000" pitchFamily="2" charset="-52"/>
              <a:cs typeface="Arial" panose="020B0604020202020204" pitchFamily="34" charset="0"/>
            </a:endParaRPr>
          </a:p>
        </p:txBody>
      </p:sp>
      <p:sp>
        <p:nvSpPr>
          <p:cNvPr id="3" name="Объект 2">
            <a:extLst>
              <a:ext uri="{FF2B5EF4-FFF2-40B4-BE49-F238E27FC236}">
                <a16:creationId xmlns:a16="http://schemas.microsoft.com/office/drawing/2014/main" id="{2752E796-DCD0-7EB0-18C0-BE01122E047C}"/>
              </a:ext>
            </a:extLst>
          </p:cNvPr>
          <p:cNvSpPr>
            <a:spLocks noGrp="1"/>
          </p:cNvSpPr>
          <p:nvPr>
            <p:ph idx="1"/>
          </p:nvPr>
        </p:nvSpPr>
        <p:spPr>
          <a:xfrm>
            <a:off x="4965078" y="949334"/>
            <a:ext cx="6463729" cy="4351338"/>
          </a:xfrm>
        </p:spPr>
        <p:txBody>
          <a:bodyPr>
            <a:normAutofit lnSpcReduction="10000"/>
          </a:bodyPr>
          <a:lstStyle/>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қыркүйек </a:t>
            </a:r>
            <a:r>
              <a:rPr lang="kk-KZ" sz="1600" dirty="0">
                <a:solidFill>
                  <a:schemeClr val="accent1">
                    <a:lumMod val="50000"/>
                  </a:schemeClr>
                </a:solidFill>
                <a:latin typeface="Montserrat" panose="00000500000000000000" pitchFamily="2" charset="-52"/>
                <a:ea typeface="Calibri" panose="020F0502020204030204" pitchFamily="34" charset="0"/>
                <a:cs typeface="Arial" panose="020B0604020202020204" pitchFamily="34" charset="0"/>
              </a:rPr>
              <a:t>Сергіту сәті</a:t>
            </a:r>
            <a:endPar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endParaRP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қыркүйек </a:t>
            </a:r>
            <a:r>
              <a:rPr lang="kk-KZ" sz="1600" dirty="0">
                <a:solidFill>
                  <a:schemeClr val="accent1">
                    <a:lumMod val="50000"/>
                  </a:schemeClr>
                </a:solidFill>
                <a:latin typeface="Montserrat" panose="00000500000000000000" pitchFamily="2" charset="-52"/>
                <a:ea typeface="Calibri" panose="020F0502020204030204" pitchFamily="34" charset="0"/>
                <a:cs typeface="Arial" panose="020B0604020202020204" pitchFamily="34" charset="0"/>
              </a:rPr>
              <a:t>Әнұран орындау</a:t>
            </a:r>
            <a:endPar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endParaRP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қараша </a:t>
            </a:r>
            <a:r>
              <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Асық ату </a:t>
            </a: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желтоқсан </a:t>
            </a:r>
            <a:r>
              <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Шығарма жазу</a:t>
            </a: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қаңтар </a:t>
            </a:r>
            <a:r>
              <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Қазақ есебі</a:t>
            </a:r>
            <a:endParaRPr lang="kk-KZ" sz="1600" dirty="0">
              <a:solidFill>
                <a:schemeClr val="accent1">
                  <a:lumMod val="50000"/>
                </a:schemeClr>
              </a:solidFill>
              <a:latin typeface="Montserrat" panose="00000500000000000000" pitchFamily="2" charset="-52"/>
              <a:ea typeface="Calibri" panose="020F0502020204030204" pitchFamily="34" charset="0"/>
              <a:cs typeface="Arial" panose="020B0604020202020204" pitchFamily="34" charset="0"/>
            </a:endParaRP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ақпан </a:t>
            </a:r>
            <a:r>
              <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Оқуға құштар мектеп</a:t>
            </a:r>
          </a:p>
          <a:p>
            <a:pPr>
              <a:lnSpc>
                <a:spcPct val="107000"/>
              </a:lnSpc>
              <a:spcAft>
                <a:spcPts val="800"/>
              </a:spcAft>
            </a:pPr>
            <a:r>
              <a:rPr lang="kk-KZ" sz="1600" b="1" dirty="0">
                <a:solidFill>
                  <a:schemeClr val="accent1">
                    <a:lumMod val="50000"/>
                  </a:schemeClr>
                </a:solidFill>
                <a:latin typeface="Montserrat" panose="00000500000000000000" pitchFamily="2" charset="-52"/>
                <a:ea typeface="Calibri" panose="020F0502020204030204" pitchFamily="34" charset="0"/>
                <a:cs typeface="Arial" panose="020B0604020202020204" pitchFamily="34" charset="0"/>
              </a:rPr>
              <a:t>наурыз</a:t>
            </a: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 </a:t>
            </a:r>
            <a:r>
              <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Домбырашылар</a:t>
            </a: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сәуір </a:t>
            </a:r>
            <a:r>
              <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Шахмат ойнау</a:t>
            </a:r>
            <a:endParaRPr lang="kk-KZ" sz="1600" dirty="0">
              <a:solidFill>
                <a:schemeClr val="accent1">
                  <a:lumMod val="50000"/>
                </a:schemeClr>
              </a:solidFill>
              <a:latin typeface="Montserrat" panose="00000500000000000000" pitchFamily="2" charset="-52"/>
              <a:ea typeface="Calibri" panose="020F0502020204030204" pitchFamily="34" charset="0"/>
              <a:cs typeface="Arial" panose="020B0604020202020204" pitchFamily="34" charset="0"/>
            </a:endParaRPr>
          </a:p>
          <a:p>
            <a:pPr>
              <a:lnSpc>
                <a:spcPct val="107000"/>
              </a:lnSpc>
              <a:spcAft>
                <a:spcPts val="800"/>
              </a:spcAft>
            </a:pPr>
            <a:r>
              <a:rPr lang="kk-KZ" sz="1600" b="1"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rPr>
              <a:t>мамыр </a:t>
            </a:r>
            <a:r>
              <a:rPr lang="kk-KZ" sz="1600" dirty="0">
                <a:solidFill>
                  <a:schemeClr val="accent1">
                    <a:lumMod val="50000"/>
                  </a:schemeClr>
                </a:solidFill>
                <a:latin typeface="Montserrat" panose="00000500000000000000" pitchFamily="2" charset="-52"/>
                <a:ea typeface="Calibri" panose="020F0502020204030204" pitchFamily="34" charset="0"/>
                <a:cs typeface="Arial" panose="020B0604020202020204" pitchFamily="34" charset="0"/>
              </a:rPr>
              <a:t>Жасыл мекен</a:t>
            </a:r>
            <a:endPar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endParaRPr>
          </a:p>
          <a:p>
            <a:pPr>
              <a:lnSpc>
                <a:spcPct val="107000"/>
              </a:lnSpc>
              <a:spcAft>
                <a:spcPts val="800"/>
              </a:spcAft>
            </a:pPr>
            <a:endParaRPr lang="kk-KZ" sz="1600" dirty="0">
              <a:solidFill>
                <a:schemeClr val="accent1">
                  <a:lumMod val="50000"/>
                </a:schemeClr>
              </a:solidFill>
              <a:effectLst/>
              <a:latin typeface="Montserrat" panose="00000500000000000000" pitchFamily="2" charset="-52"/>
              <a:ea typeface="Calibri" panose="020F0502020204030204" pitchFamily="34" charset="0"/>
              <a:cs typeface="Arial" panose="020B0604020202020204" pitchFamily="34" charset="0"/>
            </a:endParaRPr>
          </a:p>
          <a:p>
            <a:pPr marL="0" indent="0">
              <a:buNone/>
            </a:pPr>
            <a:endParaRPr lang="ru-RU" sz="2400" dirty="0">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212584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p3">
            <a:extLst>
              <a:ext uri="{FF2B5EF4-FFF2-40B4-BE49-F238E27FC236}">
                <a16:creationId xmlns:a16="http://schemas.microsoft.com/office/drawing/2014/main" id="{F0E76D15-E5FE-4E6D-9926-675770E69B7C}"/>
              </a:ext>
            </a:extLst>
          </p:cNvPr>
          <p:cNvSpPr txBox="1"/>
          <p:nvPr/>
        </p:nvSpPr>
        <p:spPr>
          <a:xfrm>
            <a:off x="0" y="5455"/>
            <a:ext cx="12185883" cy="56979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500" b="1" dirty="0">
              <a:solidFill>
                <a:schemeClr val="bg1"/>
              </a:solidFill>
              <a:latin typeface="Arial" panose="020B0604020202020204" pitchFamily="34" charset="0"/>
              <a:cs typeface="Arial" panose="020B0604020202020204" pitchFamily="34" charset="0"/>
              <a:sym typeface="Oswald"/>
            </a:endParaRPr>
          </a:p>
          <a:p>
            <a:pPr lvl="0" algn="ctr">
              <a:lnSpc>
                <a:spcPct val="107000"/>
              </a:lnSpc>
              <a:defRPr/>
            </a:pPr>
            <a:r>
              <a:rPr lang="kk-KZ" sz="2400" b="1" dirty="0">
                <a:solidFill>
                  <a:schemeClr val="bg1"/>
                </a:solidFill>
                <a:latin typeface="Oswald" pitchFamily="2" charset="-52"/>
                <a:cs typeface="Arial" panose="020B0604020202020204" pitchFamily="34" charset="0"/>
                <a:sym typeface="Oswald"/>
              </a:rPr>
              <a:t>ҚЫРКҮЙЕК: СЕРГІТУ СӘТІ</a:t>
            </a:r>
          </a:p>
        </p:txBody>
      </p:sp>
      <p:sp>
        <p:nvSpPr>
          <p:cNvPr id="12" name="Прямоугольник 11"/>
          <p:cNvSpPr/>
          <p:nvPr/>
        </p:nvSpPr>
        <p:spPr>
          <a:xfrm>
            <a:off x="949234" y="888274"/>
            <a:ext cx="203703" cy="467903"/>
          </a:xfrm>
          <a:prstGeom prst="rect">
            <a:avLst/>
          </a:prstGeom>
          <a:solidFill>
            <a:schemeClr val="bg1"/>
          </a:solidFill>
        </p:spPr>
        <p:txBody>
          <a:bodyPr wrap="square">
            <a:spAutoFit/>
          </a:bodyPr>
          <a:lstStyle/>
          <a:p>
            <a:endParaRPr lang="ru-RU" sz="2400" b="1" dirty="0">
              <a:solidFill>
                <a:srgbClr val="002060"/>
              </a:solidFill>
              <a:latin typeface="Oswald" pitchFamily="2" charset="-52"/>
              <a:ea typeface="Tahoma" panose="020B0604030504040204" pitchFamily="34" charset="0"/>
              <a:cs typeface="Tahoma" panose="020B0604030504040204" pitchFamily="34" charset="0"/>
            </a:endParaRPr>
          </a:p>
        </p:txBody>
      </p:sp>
      <p:sp>
        <p:nvSpPr>
          <p:cNvPr id="21" name="Прямоугольник 20"/>
          <p:cNvSpPr/>
          <p:nvPr/>
        </p:nvSpPr>
        <p:spPr>
          <a:xfrm>
            <a:off x="1152936" y="2766752"/>
            <a:ext cx="10686213" cy="3906697"/>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445481" y="2838725"/>
            <a:ext cx="9393668" cy="3631763"/>
          </a:xfrm>
          <a:prstGeom prst="rect">
            <a:avLst/>
          </a:prstGeom>
        </p:spPr>
        <p:txBody>
          <a:bodyPr wrap="square">
            <a:spAutoFit/>
          </a:bodyPr>
          <a:lstStyle/>
          <a:p>
            <a:pPr algn="just"/>
            <a:r>
              <a:rPr lang="ru-RU" sz="1600" b="1" dirty="0">
                <a:solidFill>
                  <a:srgbClr val="3163AB"/>
                </a:solidFill>
                <a:latin typeface="Arial" panose="020B0604020202020204" pitchFamily="34" charset="0"/>
                <a:cs typeface="Arial" panose="020B0604020202020204" pitchFamily="34" charset="0"/>
              </a:rPr>
              <a:t>ӨТКІЗІЛЕТІН КҮНІ: </a:t>
            </a:r>
            <a:r>
              <a:rPr lang="ru-RU" sz="1600" dirty="0">
                <a:latin typeface="Arial" panose="020B0604020202020204" pitchFamily="34" charset="0"/>
                <a:cs typeface="Arial" panose="020B0604020202020204" pitchFamily="34" charset="0"/>
              </a:rPr>
              <a:t>08.09.2023 ж.</a:t>
            </a: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УАҚЫТЫ:</a:t>
            </a:r>
            <a:r>
              <a:rPr lang="ru-RU" sz="1600" dirty="0">
                <a:solidFill>
                  <a:srgbClr val="3163AB"/>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12:00</a:t>
            </a:r>
          </a:p>
          <a:p>
            <a:pPr algn="just"/>
            <a:endParaRPr lang="ru-RU" sz="300" dirty="0">
              <a:latin typeface="Arial" panose="020B0604020202020204" pitchFamily="34" charset="0"/>
              <a:cs typeface="Arial" panose="020B0604020202020204" pitchFamily="34" charset="0"/>
            </a:endParaRPr>
          </a:p>
          <a:p>
            <a:pPr algn="just"/>
            <a:r>
              <a:rPr lang="ru-RU" sz="1600" b="1" dirty="0" err="1">
                <a:solidFill>
                  <a:srgbClr val="3163AB"/>
                </a:solidFill>
                <a:latin typeface="Arial" panose="020B0604020202020204" pitchFamily="34" charset="0"/>
                <a:cs typeface="Arial" panose="020B0604020202020204" pitchFamily="34" charset="0"/>
              </a:rPr>
              <a:t>Сергіту</a:t>
            </a:r>
            <a:r>
              <a:rPr lang="ru-RU" sz="1600" b="1" dirty="0">
                <a:solidFill>
                  <a:srgbClr val="3163AB"/>
                </a:solidFill>
                <a:latin typeface="Arial" panose="020B0604020202020204" pitchFamily="34" charset="0"/>
                <a:cs typeface="Arial" panose="020B0604020202020204" pitchFamily="34" charset="0"/>
              </a:rPr>
              <a:t> </a:t>
            </a:r>
            <a:r>
              <a:rPr lang="ru-RU" sz="1600" b="1" dirty="0" err="1">
                <a:solidFill>
                  <a:srgbClr val="3163AB"/>
                </a:solidFill>
                <a:latin typeface="Arial" panose="020B0604020202020204" pitchFamily="34" charset="0"/>
                <a:cs typeface="Arial" panose="020B0604020202020204" pitchFamily="34" charset="0"/>
              </a:rPr>
              <a:t>сәті</a:t>
            </a:r>
            <a:r>
              <a:rPr lang="ru-RU" sz="1600" b="1" dirty="0">
                <a:solidFill>
                  <a:srgbClr val="3163AB"/>
                </a:solidFill>
                <a:latin typeface="Arial" panose="020B0604020202020204" pitchFamily="34" charset="0"/>
                <a:cs typeface="Arial" panose="020B0604020202020204" pitchFamily="34" charset="0"/>
              </a:rPr>
              <a:t> ЧЕЛЛЕНДЖІ</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салауатты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өмір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салтын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насихаттау</a:t>
            </a:r>
            <a:endParaRPr lang="ru-RU" sz="1600" dirty="0">
              <a:latin typeface="Arial" panose="020B0604020202020204" pitchFamily="34" charset="0"/>
              <a:cs typeface="Arial" panose="020B0604020202020204" pitchFamily="34" charset="0"/>
            </a:endParaRPr>
          </a:p>
          <a:p>
            <a:pPr algn="just"/>
            <a:r>
              <a:rPr lang="ru-RU" sz="1600" b="1" dirty="0" err="1">
                <a:solidFill>
                  <a:srgbClr val="3163AB"/>
                </a:solidFill>
                <a:latin typeface="Arial" panose="020B0604020202020204" pitchFamily="34" charset="0"/>
                <a:cs typeface="Arial" panose="020B0604020202020204" pitchFamily="34" charset="0"/>
              </a:rPr>
              <a:t>Бір</a:t>
            </a:r>
            <a:r>
              <a:rPr lang="ru-RU" sz="1600" b="1" dirty="0">
                <a:solidFill>
                  <a:srgbClr val="3163AB"/>
                </a:solidFill>
                <a:latin typeface="Arial" panose="020B0604020202020204" pitchFamily="34" charset="0"/>
                <a:cs typeface="Arial" panose="020B0604020202020204" pitchFamily="34" charset="0"/>
              </a:rPr>
              <a:t> </a:t>
            </a:r>
            <a:r>
              <a:rPr lang="ru-RU" sz="1600" b="1" dirty="0" err="1">
                <a:solidFill>
                  <a:srgbClr val="3163AB"/>
                </a:solidFill>
                <a:latin typeface="Arial" panose="020B0604020202020204" pitchFamily="34" charset="0"/>
                <a:cs typeface="Arial" panose="020B0604020202020204" pitchFamily="34" charset="0"/>
              </a:rPr>
              <a:t>мезгілде</a:t>
            </a:r>
            <a:r>
              <a:rPr lang="ru-RU" sz="1600" b="1" dirty="0">
                <a:solidFill>
                  <a:srgbClr val="3163AB"/>
                </a:solidFill>
                <a:latin typeface="Arial" panose="020B0604020202020204" pitchFamily="34" charset="0"/>
                <a:cs typeface="Arial" panose="020B0604020202020204" pitchFamily="34" charset="0"/>
              </a:rPr>
              <a:t> ӨТКІЗІЛЕДІ, </a:t>
            </a:r>
            <a:r>
              <a:rPr lang="ru-RU" sz="1600" dirty="0" err="1">
                <a:latin typeface="Arial" panose="020B0604020202020204" pitchFamily="34" charset="0"/>
                <a:cs typeface="Arial" panose="020B0604020202020204" pitchFamily="34" charset="0"/>
              </a:rPr>
              <a:t>әрбір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челленджге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қатысушылардың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өткізу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орны</a:t>
            </a:r>
            <a:r>
              <a:rPr lang="ru-RU" sz="1600" dirty="0">
                <a:latin typeface="Arial" panose="020B0604020202020204" pitchFamily="34" charset="0"/>
                <a:cs typeface="Arial" panose="020B0604020202020204" pitchFamily="34" charset="0"/>
              </a:rPr>
              <a:t> мен </a:t>
            </a:r>
            <a:r>
              <a:rPr lang="ru-RU" sz="1600" dirty="0" err="1">
                <a:latin typeface="Arial" panose="020B0604020202020204" pitchFamily="34" charset="0"/>
                <a:cs typeface="Arial" panose="020B0604020202020204" pitchFamily="34" charset="0"/>
              </a:rPr>
              <a:t>киімін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дербес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айқындайды</a:t>
            </a:r>
            <a:endParaRPr lang="ru-RU" sz="16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ҚАТЫСУШЫЛАР: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педагогтері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Қатысушылар</a:t>
            </a:r>
            <a:r>
              <a:rPr lang="ru-RU" sz="1600" dirty="0">
                <a:latin typeface="Arial" panose="020B0604020202020204" pitchFamily="34" charset="0"/>
                <a:cs typeface="Arial" panose="020B0604020202020204" pitchFamily="34" charset="0"/>
              </a:rPr>
              <a:t> саны </a:t>
            </a:r>
            <a:r>
              <a:rPr lang="ru-RU" sz="1600" dirty="0" err="1">
                <a:latin typeface="Arial" panose="020B0604020202020204" pitchFamily="34" charset="0"/>
                <a:cs typeface="Arial" panose="020B0604020202020204" pitchFamily="34" charset="0"/>
              </a:rPr>
              <a:t>ұйымның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қалауы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бойынша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анықталады</a:t>
            </a:r>
            <a:endParaRPr lang="ru-RU" sz="16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ӨТКІЗІЛЕТІН ОРНЫ: </a:t>
            </a:r>
            <a:r>
              <a:rPr lang="ru-RU" sz="1600" dirty="0" err="1">
                <a:latin typeface="Arial" panose="020B0604020202020204" pitchFamily="34" charset="0"/>
                <a:cs typeface="Arial" panose="020B0604020202020204" pitchFamily="34" charset="0"/>
              </a:rPr>
              <a:t>республиканың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елді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мекендерінің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райы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жағдайларын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ескере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отырып</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өздері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таңдайды</a:t>
            </a:r>
            <a:endParaRPr lang="ru-RU" sz="16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Іс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шараның</a:t>
            </a:r>
            <a:r>
              <a:rPr lang="ru-RU" sz="1600" dirty="0">
                <a:latin typeface="Arial" panose="020B0604020202020204" pitchFamily="34" charset="0"/>
                <a:cs typeface="Arial" panose="020B0604020202020204" pitchFamily="34" charset="0"/>
              </a:rPr>
              <a:t> </a:t>
            </a:r>
            <a:r>
              <a:rPr lang="ru-RU" sz="1600" b="1" dirty="0">
                <a:solidFill>
                  <a:srgbClr val="3163AB"/>
                </a:solidFill>
                <a:latin typeface="Arial" panose="020B0604020202020204" pitchFamily="34" charset="0"/>
                <a:cs typeface="Arial" panose="020B0604020202020204" pitchFamily="34" charset="0"/>
              </a:rPr>
              <a:t>АҚПАРАТТЫҚ ЖАРИЯ </a:t>
            </a:r>
            <a:r>
              <a:rPr lang="ru-RU" sz="1600" dirty="0" err="1">
                <a:latin typeface="Arial" panose="020B0604020202020204" pitchFamily="34" charset="0"/>
                <a:cs typeface="Arial" panose="020B0604020202020204" pitchFamily="34" charset="0"/>
              </a:rPr>
              <a:t>етілуін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әрбір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бұқаралық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ақпарат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құралдарында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әлеуметтік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желілерде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позитивті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арқылы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жариялайды</a:t>
            </a:r>
            <a:endParaRPr lang="ru-RU" sz="1600" dirty="0">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физкультминутка</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зож</a:t>
            </a:r>
            <a:endPar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менспроттытаңдаймын</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явыбираюспорт</a:t>
            </a:r>
            <a:endPar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7" name="Прямоугольник 26"/>
          <p:cNvSpPr/>
          <p:nvPr/>
        </p:nvSpPr>
        <p:spPr>
          <a:xfrm>
            <a:off x="8851220" y="2694123"/>
            <a:ext cx="2310132" cy="400110"/>
          </a:xfrm>
          <a:prstGeom prst="rect">
            <a:avLst/>
          </a:prstGeom>
          <a:solidFill>
            <a:schemeClr val="bg1"/>
          </a:solidFill>
        </p:spPr>
        <p:txBody>
          <a:bodyPr wrap="square">
            <a:spAutoFit/>
          </a:bodyPr>
          <a:lstStyle/>
          <a:p>
            <a:r>
              <a:rPr lang="kk-KZ" sz="2000" b="1" dirty="0">
                <a:solidFill>
                  <a:srgbClr val="002060"/>
                </a:solidFill>
                <a:latin typeface="Oswald" pitchFamily="2" charset="-52"/>
                <a:ea typeface="Tahoma" panose="020B0604030504040204" pitchFamily="34" charset="0"/>
                <a:cs typeface="Tahoma" panose="020B0604030504040204" pitchFamily="34" charset="0"/>
              </a:rPr>
              <a:t>Ұ</a:t>
            </a:r>
            <a:r>
              <a:rPr lang="ru-RU" sz="2000" b="1" dirty="0">
                <a:solidFill>
                  <a:srgbClr val="002060"/>
                </a:solidFill>
                <a:latin typeface="Oswald" pitchFamily="2" charset="-52"/>
                <a:ea typeface="Tahoma" panose="020B0604030504040204" pitchFamily="34" charset="0"/>
                <a:cs typeface="Tahoma" panose="020B0604030504040204" pitchFamily="34" charset="0"/>
              </a:rPr>
              <a:t>СЫНЫЛАДЫ</a:t>
            </a:r>
          </a:p>
        </p:txBody>
      </p:sp>
      <p:pic>
        <p:nvPicPr>
          <p:cNvPr id="3"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6" y="518744"/>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4" y="2253639"/>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5" y="3988534"/>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90355EC6-41D0-9A27-7D80-D86401DE5454}"/>
              </a:ext>
            </a:extLst>
          </p:cNvPr>
          <p:cNvSpPr/>
          <p:nvPr/>
        </p:nvSpPr>
        <p:spPr>
          <a:xfrm>
            <a:off x="1051085" y="860924"/>
            <a:ext cx="10686213" cy="3802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a:latin typeface="Arial" panose="020B0604020202020204" pitchFamily="34" charset="0"/>
                <a:cs typeface="Arial" panose="020B0604020202020204" pitchFamily="34" charset="0"/>
              </a:rPr>
              <a:t>балалардың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салауатты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өмір</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салтын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насихаттау</a:t>
            </a:r>
            <a:endParaRPr lang="ru-RU" dirty="0">
              <a:latin typeface="Arial" panose="020B060402020202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205EB63A-C0CF-B748-F311-D358EC1E4045}"/>
              </a:ext>
            </a:extLst>
          </p:cNvPr>
          <p:cNvSpPr/>
          <p:nvPr/>
        </p:nvSpPr>
        <p:spPr>
          <a:xfrm>
            <a:off x="808584" y="619754"/>
            <a:ext cx="2003384" cy="397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МАҚСАТЫ</a:t>
            </a:r>
            <a:endParaRPr lang="ru-RU" sz="2400" dirty="0">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6FC4C2A8-5A07-90DC-9950-582E4CA8BCF7}"/>
              </a:ext>
            </a:extLst>
          </p:cNvPr>
          <p:cNvSpPr/>
          <p:nvPr/>
        </p:nvSpPr>
        <p:spPr>
          <a:xfrm>
            <a:off x="1152937" y="1610975"/>
            <a:ext cx="10686213" cy="933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ru-RU" sz="1600" dirty="0" err="1">
                <a:latin typeface="Arial" panose="020B0604020202020204" pitchFamily="34" charset="0"/>
                <a:cs typeface="Arial" panose="020B0604020202020204" pitchFamily="34" charset="0"/>
              </a:rPr>
              <a:t>физикалық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психологиялық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стресті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төмендетуге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ықпал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ету</a:t>
            </a:r>
            <a:endParaRPr lang="ru-RU"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1600" dirty="0" err="1">
                <a:latin typeface="Arial" panose="020B0604020202020204" pitchFamily="34" charset="0"/>
                <a:cs typeface="Arial" panose="020B0604020202020204" pitchFamily="34" charset="0"/>
              </a:rPr>
              <a:t>оқу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іс-әрекеті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процесінде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шаршаудың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алдын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алуға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физикалық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белсенділікті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арттыруға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ықпал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ету</a:t>
            </a:r>
            <a:endParaRPr lang="ru-RU"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1600" dirty="0" err="1">
                <a:latin typeface="Arial" panose="020B0604020202020204" pitchFamily="34" charset="0"/>
                <a:cs typeface="Arial" panose="020B0604020202020204" pitchFamily="34" charset="0"/>
              </a:rPr>
              <a:t>балалардың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денсаулығын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сақтау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мақсатында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жұмыс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қабілеттілігін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арттыруға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ықпал</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ету</a:t>
            </a:r>
            <a:endParaRPr lang="ru-RU" sz="1600" dirty="0">
              <a:latin typeface="Arial" panose="020B0604020202020204" pitchFamily="34" charset="0"/>
              <a:cs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2DEF8212-FFB7-D3B0-DB78-0DD24B2F42BB}"/>
              </a:ext>
            </a:extLst>
          </p:cNvPr>
          <p:cNvSpPr/>
          <p:nvPr/>
        </p:nvSpPr>
        <p:spPr>
          <a:xfrm>
            <a:off x="808584" y="1317213"/>
            <a:ext cx="2183998" cy="3802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МІНДЕТТЕРІ</a:t>
            </a:r>
            <a:endParaRPr lang="ru-RU" sz="2400" dirty="0">
              <a:latin typeface="Arial" panose="020B0604020202020204" pitchFamily="34" charset="0"/>
              <a:cs typeface="Arial" panose="020B0604020202020204" pitchFamily="34" charset="0"/>
            </a:endParaRPr>
          </a:p>
        </p:txBody>
      </p:sp>
      <p:pic>
        <p:nvPicPr>
          <p:cNvPr id="10" name="Picture 2" descr="казахский орнамент - Самое интересное в блогах | Шаблоны трафаретов,  Узорчатые образцы, Узоры">
            <a:extLst>
              <a:ext uri="{FF2B5EF4-FFF2-40B4-BE49-F238E27FC236}">
                <a16:creationId xmlns:a16="http://schemas.microsoft.com/office/drawing/2014/main" id="{6C363AC6-1272-6456-B262-1D663BA33344}"/>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4" y="5706223"/>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Полезная физкультура: в столичных реабилитационных центрах проходят занятия  спортом для детей с особенностями здоровья - Департамент труда и социальной  защиты населения города Москвы">
            <a:extLst>
              <a:ext uri="{FF2B5EF4-FFF2-40B4-BE49-F238E27FC236}">
                <a16:creationId xmlns:a16="http://schemas.microsoft.com/office/drawing/2014/main" id="{A29A20A6-836B-29BD-2D33-40A541F2D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456" y="2894178"/>
            <a:ext cx="1640025" cy="91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1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p3">
            <a:extLst>
              <a:ext uri="{FF2B5EF4-FFF2-40B4-BE49-F238E27FC236}">
                <a16:creationId xmlns:a16="http://schemas.microsoft.com/office/drawing/2014/main" id="{F0E76D15-E5FE-4E6D-9926-675770E69B7C}"/>
              </a:ext>
            </a:extLst>
          </p:cNvPr>
          <p:cNvSpPr txBox="1"/>
          <p:nvPr/>
        </p:nvSpPr>
        <p:spPr>
          <a:xfrm>
            <a:off x="0" y="5455"/>
            <a:ext cx="12185883" cy="56979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500" b="1" dirty="0">
              <a:solidFill>
                <a:schemeClr val="bg1"/>
              </a:solidFill>
              <a:latin typeface="Arial" panose="020B0604020202020204" pitchFamily="34" charset="0"/>
              <a:cs typeface="Arial" panose="020B0604020202020204" pitchFamily="34" charset="0"/>
              <a:sym typeface="Oswald"/>
            </a:endParaRPr>
          </a:p>
          <a:p>
            <a:pPr lvl="0" algn="ctr">
              <a:lnSpc>
                <a:spcPct val="107000"/>
              </a:lnSpc>
              <a:defRPr/>
            </a:pPr>
            <a:r>
              <a:rPr lang="kk-KZ" sz="2400" b="1" dirty="0">
                <a:solidFill>
                  <a:schemeClr val="bg1"/>
                </a:solidFill>
                <a:latin typeface="Oswald" pitchFamily="2" charset="-52"/>
                <a:cs typeface="Arial" panose="020B0604020202020204" pitchFamily="34" charset="0"/>
                <a:sym typeface="Oswald"/>
              </a:rPr>
              <a:t>ҚАЗАН: ӘНҰРАН ОРЫНДАУ</a:t>
            </a:r>
            <a:endParaRPr lang="ru-RU" sz="2400" b="1" dirty="0">
              <a:solidFill>
                <a:schemeClr val="bg1"/>
              </a:solidFill>
              <a:latin typeface="Oswald" pitchFamily="2" charset="-52"/>
              <a:cs typeface="Arial" panose="020B0604020202020204" pitchFamily="34" charset="0"/>
              <a:sym typeface="Oswald"/>
            </a:endParaRPr>
          </a:p>
        </p:txBody>
      </p:sp>
      <p:sp>
        <p:nvSpPr>
          <p:cNvPr id="12" name="Прямоугольник 11"/>
          <p:cNvSpPr/>
          <p:nvPr/>
        </p:nvSpPr>
        <p:spPr>
          <a:xfrm>
            <a:off x="949234" y="888274"/>
            <a:ext cx="203703" cy="467903"/>
          </a:xfrm>
          <a:prstGeom prst="rect">
            <a:avLst/>
          </a:prstGeom>
          <a:solidFill>
            <a:schemeClr val="bg1"/>
          </a:solidFill>
        </p:spPr>
        <p:txBody>
          <a:bodyPr wrap="square">
            <a:spAutoFit/>
          </a:bodyPr>
          <a:lstStyle/>
          <a:p>
            <a:endParaRPr lang="ru-RU" sz="2400" b="1" dirty="0">
              <a:solidFill>
                <a:srgbClr val="002060"/>
              </a:solidFill>
              <a:latin typeface="Oswald" pitchFamily="2" charset="-52"/>
              <a:ea typeface="Tahoma" panose="020B0604030504040204" pitchFamily="34" charset="0"/>
              <a:cs typeface="Tahoma" panose="020B0604030504040204" pitchFamily="34" charset="0"/>
            </a:endParaRPr>
          </a:p>
        </p:txBody>
      </p:sp>
      <p:sp>
        <p:nvSpPr>
          <p:cNvPr id="21" name="Прямоугольник 20"/>
          <p:cNvSpPr/>
          <p:nvPr/>
        </p:nvSpPr>
        <p:spPr>
          <a:xfrm>
            <a:off x="1105598" y="3099246"/>
            <a:ext cx="10686213" cy="369363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958159" y="3114794"/>
            <a:ext cx="8628315" cy="3662541"/>
          </a:xfrm>
          <a:prstGeom prst="rect">
            <a:avLst/>
          </a:prstGeom>
        </p:spPr>
        <p:txBody>
          <a:bodyPr wrap="square">
            <a:spAutoFit/>
          </a:bodyPr>
          <a:lstStyle/>
          <a:p>
            <a:pPr algn="just"/>
            <a:r>
              <a:rPr lang="ru-RU" sz="1800" b="1" dirty="0">
                <a:solidFill>
                  <a:srgbClr val="3163AB"/>
                </a:solidFill>
                <a:latin typeface="Arial" panose="020B0604020202020204" pitchFamily="34" charset="0"/>
                <a:cs typeface="Arial" panose="020B0604020202020204" pitchFamily="34" charset="0"/>
              </a:rPr>
              <a:t>ӨТКІЗІЛЕТІН КҮНІ: </a:t>
            </a:r>
            <a:r>
              <a:rPr lang="ru-RU" sz="1800" dirty="0">
                <a:latin typeface="Arial" panose="020B0604020202020204" pitchFamily="34" charset="0"/>
                <a:cs typeface="Arial" panose="020B0604020202020204" pitchFamily="34" charset="0"/>
              </a:rPr>
              <a:t>23.10.2023 ж.</a:t>
            </a:r>
          </a:p>
          <a:p>
            <a:pPr algn="just"/>
            <a:endParaRPr lang="ru-RU" sz="400" dirty="0">
              <a:latin typeface="Arial" panose="020B0604020202020204" pitchFamily="34" charset="0"/>
              <a:cs typeface="Arial" panose="020B0604020202020204" pitchFamily="34" charset="0"/>
            </a:endParaRPr>
          </a:p>
          <a:p>
            <a:pPr algn="just"/>
            <a:r>
              <a:rPr lang="ru-RU" sz="1800" b="1" dirty="0">
                <a:solidFill>
                  <a:srgbClr val="3163AB"/>
                </a:solidFill>
                <a:latin typeface="Arial" panose="020B0604020202020204" pitchFamily="34" charset="0"/>
                <a:cs typeface="Arial" panose="020B0604020202020204" pitchFamily="34" charset="0"/>
              </a:rPr>
              <a:t>УАҚЫТЫ:</a:t>
            </a:r>
            <a:r>
              <a:rPr lang="ru-RU" sz="1800" dirty="0">
                <a:solidFill>
                  <a:srgbClr val="3163AB"/>
                </a:solidFill>
                <a:latin typeface="Arial" panose="020B0604020202020204" pitchFamily="34" charset="0"/>
                <a:cs typeface="Arial" panose="020B0604020202020204" pitchFamily="34" charset="0"/>
              </a:rPr>
              <a:t> </a:t>
            </a:r>
            <a:r>
              <a:rPr lang="ru-RU" sz="1800" dirty="0">
                <a:latin typeface="Arial" panose="020B0604020202020204" pitchFamily="34" charset="0"/>
                <a:cs typeface="Arial" panose="020B0604020202020204" pitchFamily="34" charset="0"/>
              </a:rPr>
              <a:t>12:00 </a:t>
            </a:r>
          </a:p>
          <a:p>
            <a:pPr algn="just"/>
            <a:endParaRPr lang="ru-RU" sz="400" dirty="0">
              <a:latin typeface="Arial" panose="020B0604020202020204" pitchFamily="34" charset="0"/>
              <a:cs typeface="Arial" panose="020B0604020202020204" pitchFamily="34" charset="0"/>
            </a:endParaRPr>
          </a:p>
          <a:p>
            <a:pPr algn="just"/>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беру </a:t>
            </a:r>
            <a:r>
              <a:rPr lang="ru-RU" dirty="0" err="1">
                <a:latin typeface="Arial" panose="020B0604020202020204" pitchFamily="34" charset="0"/>
                <a:cs typeface="Arial" panose="020B0604020202020204" pitchFamily="34" charset="0"/>
              </a:rPr>
              <a:t>ұйымының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қабырғасында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a:t>
            </a:r>
            <a:r>
              <a:rPr lang="ru-RU" dirty="0">
                <a:latin typeface="Arial" panose="020B0604020202020204" pitchFamily="34" charset="0"/>
                <a:cs typeface="Arial" panose="020B0604020202020204" pitchFamily="34" charset="0"/>
              </a:rPr>
              <a:t> мен </a:t>
            </a:r>
            <a:r>
              <a:rPr lang="ru-RU" dirty="0" err="1">
                <a:latin typeface="Arial" panose="020B0604020202020204" pitchFamily="34" charset="0"/>
                <a:cs typeface="Arial" panose="020B0604020202020204" pitchFamily="34" charset="0"/>
              </a:rPr>
              <a:t>педагогтердің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музыкамен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жанды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дауыспен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Мемлекеттік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Гимнді</a:t>
            </a:r>
            <a:r>
              <a:rPr lang="ru-RU" dirty="0">
                <a:latin typeface="Arial" panose="020B0604020202020204" pitchFamily="34" charset="0"/>
                <a:cs typeface="Arial" panose="020B0604020202020204" pitchFamily="34" charset="0"/>
              </a:rPr>
              <a:t> </a:t>
            </a:r>
            <a:r>
              <a:rPr lang="ru-RU" b="1" dirty="0">
                <a:solidFill>
                  <a:srgbClr val="3163AB"/>
                </a:solidFill>
                <a:latin typeface="Arial" panose="020B0604020202020204" pitchFamily="34" charset="0"/>
                <a:cs typeface="Arial" panose="020B0604020202020204" pitchFamily="34" charset="0"/>
              </a:rPr>
              <a:t>ОРЫНДАУ</a:t>
            </a:r>
            <a:r>
              <a:rPr lang="ru-RU" dirty="0">
                <a:latin typeface="Arial" panose="020B0604020202020204" pitchFamily="34" charset="0"/>
                <a:cs typeface="Arial" panose="020B0604020202020204" pitchFamily="34" charset="0"/>
              </a:rPr>
              <a:t> </a:t>
            </a:r>
          </a:p>
          <a:p>
            <a:pPr algn="just"/>
            <a:endParaRPr lang="ru-RU" sz="400" dirty="0">
              <a:latin typeface="Arial" panose="020B0604020202020204" pitchFamily="34" charset="0"/>
              <a:cs typeface="Arial" panose="020B0604020202020204" pitchFamily="34" charset="0"/>
            </a:endParaRPr>
          </a:p>
          <a:p>
            <a:pPr algn="just"/>
            <a:r>
              <a:rPr lang="ru-RU" sz="1800" b="1" dirty="0" err="1">
                <a:solidFill>
                  <a:srgbClr val="3163AB"/>
                </a:solidFill>
                <a:latin typeface="Arial" panose="020B0604020202020204" pitchFamily="34" charset="0"/>
                <a:cs typeface="Arial" panose="020B0604020202020204" pitchFamily="34" charset="0"/>
              </a:rPr>
              <a:t>Бір</a:t>
            </a:r>
            <a:r>
              <a:rPr lang="ru-RU" sz="1800" b="1" dirty="0">
                <a:solidFill>
                  <a:srgbClr val="3163AB"/>
                </a:solidFill>
                <a:latin typeface="Arial" panose="020B0604020202020204" pitchFamily="34" charset="0"/>
                <a:cs typeface="Arial" panose="020B0604020202020204" pitchFamily="34" charset="0"/>
              </a:rPr>
              <a:t> </a:t>
            </a:r>
            <a:r>
              <a:rPr lang="ru-RU" sz="1800" b="1" dirty="0" err="1">
                <a:solidFill>
                  <a:srgbClr val="3163AB"/>
                </a:solidFill>
                <a:latin typeface="Arial" panose="020B0604020202020204" pitchFamily="34" charset="0"/>
                <a:cs typeface="Arial" panose="020B0604020202020204" pitchFamily="34" charset="0"/>
              </a:rPr>
              <a:t>мезгілде</a:t>
            </a:r>
            <a:r>
              <a:rPr lang="ru-RU" sz="1800" b="1" dirty="0">
                <a:solidFill>
                  <a:srgbClr val="3163AB"/>
                </a:solidFill>
                <a:latin typeface="Arial" panose="020B0604020202020204" pitchFamily="34" charset="0"/>
                <a:cs typeface="Arial" panose="020B0604020202020204" pitchFamily="34" charset="0"/>
              </a:rPr>
              <a:t> ӨТКІЗІЛЕДІ, </a:t>
            </a:r>
            <a:r>
              <a:rPr lang="ru-RU" sz="1800" dirty="0" err="1">
                <a:latin typeface="Arial" panose="020B0604020202020204" pitchFamily="34" charset="0"/>
                <a:cs typeface="Arial" panose="020B0604020202020204" pitchFamily="34" charset="0"/>
              </a:rPr>
              <a:t>әрбір</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білім</a:t>
            </a:r>
            <a:r>
              <a:rPr lang="ru-RU" sz="1800" dirty="0">
                <a:latin typeface="Arial" panose="020B0604020202020204" pitchFamily="34" charset="0"/>
                <a:cs typeface="Arial" panose="020B0604020202020204" pitchFamily="34" charset="0"/>
              </a:rPr>
              <a:t> беру </a:t>
            </a:r>
            <a:r>
              <a:rPr lang="ru-RU" sz="1800" dirty="0" err="1">
                <a:latin typeface="Arial" panose="020B0604020202020204" pitchFamily="34" charset="0"/>
                <a:cs typeface="Arial" panose="020B0604020202020204" pitchFamily="34" charset="0"/>
              </a:rPr>
              <a:t>ұйымы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челлендждің</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өтетін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орны</a:t>
            </a:r>
            <a:r>
              <a:rPr lang="ru-RU" sz="1800" dirty="0">
                <a:latin typeface="Arial" panose="020B0604020202020204" pitchFamily="34" charset="0"/>
                <a:cs typeface="Arial" panose="020B0604020202020204" pitchFamily="34" charset="0"/>
              </a:rPr>
              <a:t> мен </a:t>
            </a:r>
            <a:r>
              <a:rPr lang="ru-RU" sz="1800" dirty="0" err="1">
                <a:latin typeface="Arial" panose="020B0604020202020204" pitchFamily="34" charset="0"/>
                <a:cs typeface="Arial" panose="020B0604020202020204" pitchFamily="34" charset="0"/>
              </a:rPr>
              <a:t>қатысушыларды</a:t>
            </a:r>
            <a:r>
              <a:rPr lang="ru-RU" dirty="0" err="1">
                <a:latin typeface="Arial" panose="020B0604020202020204" pitchFamily="34" charset="0"/>
                <a:cs typeface="Arial" panose="020B0604020202020204" pitchFamily="34" charset="0"/>
              </a:rPr>
              <a:t>ң</a:t>
            </a:r>
            <a:r>
              <a:rPr lang="ru-RU"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киімін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дербес</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айқындайды</a:t>
            </a:r>
            <a:endParaRPr lang="ru-RU" sz="1800" dirty="0">
              <a:latin typeface="Arial" panose="020B0604020202020204" pitchFamily="34" charset="0"/>
              <a:cs typeface="Arial" panose="020B0604020202020204" pitchFamily="34" charset="0"/>
            </a:endParaRPr>
          </a:p>
          <a:p>
            <a:pPr algn="just"/>
            <a:r>
              <a:rPr lang="ru-RU" b="1" dirty="0">
                <a:solidFill>
                  <a:srgbClr val="3163AB"/>
                </a:solidFill>
                <a:latin typeface="Arial" panose="020B0604020202020204" pitchFamily="34" charset="0"/>
                <a:cs typeface="Arial" panose="020B0604020202020204" pitchFamily="34" charset="0"/>
              </a:rPr>
              <a:t>ҚАТЫСУШЫЛАР:</a:t>
            </a:r>
            <a:r>
              <a:rPr lang="ru-RU" dirty="0">
                <a:solidFill>
                  <a:srgbClr val="3163AB"/>
                </a:solidFill>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жалпы</a:t>
            </a:r>
            <a:r>
              <a:rPr lang="ru-RU" dirty="0">
                <a:latin typeface="Arial" panose="020B0604020202020204" pitchFamily="34" charset="0"/>
                <a:cs typeface="Arial" panose="020B0604020202020204" pitchFamily="34" charset="0"/>
              </a:rPr>
              <a:t> орта, </a:t>
            </a:r>
            <a:r>
              <a:rPr lang="ru-RU" dirty="0" err="1">
                <a:latin typeface="Arial" panose="020B0604020202020204" pitchFamily="34" charset="0"/>
                <a:cs typeface="Arial" panose="020B0604020202020204" pitchFamily="34" charset="0"/>
              </a:rPr>
              <a:t>қосымша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техникалық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кәсіптік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беру </a:t>
            </a:r>
            <a:r>
              <a:rPr lang="ru-RU" dirty="0" err="1">
                <a:latin typeface="Arial" panose="020B0604020202020204" pitchFamily="34" charset="0"/>
                <a:cs typeface="Arial" panose="020B0604020202020204" pitchFamily="34" charset="0"/>
              </a:rPr>
              <a:t>ұйымдарының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педагогтері</a:t>
            </a:r>
            <a:endParaRPr lang="ru-RU" dirty="0">
              <a:latin typeface="Arial" panose="020B0604020202020204" pitchFamily="34" charset="0"/>
              <a:cs typeface="Arial" panose="020B0604020202020204" pitchFamily="34" charset="0"/>
            </a:endParaRPr>
          </a:p>
          <a:p>
            <a:pPr algn="just"/>
            <a:endParaRPr lang="ru-RU" sz="400" dirty="0">
              <a:latin typeface="Arial" panose="020B0604020202020204" pitchFamily="34" charset="0"/>
              <a:cs typeface="Arial" panose="020B0604020202020204" pitchFamily="34" charset="0"/>
            </a:endParaRPr>
          </a:p>
          <a:p>
            <a:pPr algn="just"/>
            <a:r>
              <a:rPr lang="ru-RU" sz="1800" dirty="0" err="1">
                <a:latin typeface="Arial" panose="020B0604020202020204" pitchFamily="34" charset="0"/>
                <a:cs typeface="Arial" panose="020B0604020202020204" pitchFamily="34" charset="0"/>
              </a:rPr>
              <a:t>Іс</a:t>
            </a:r>
            <a:r>
              <a:rPr lang="ru-RU" dirty="0" err="1">
                <a:latin typeface="Arial" panose="020B0604020202020204" pitchFamily="34" charset="0"/>
                <a:cs typeface="Arial" panose="020B0604020202020204" pitchFamily="34" charset="0"/>
              </a:rPr>
              <a:t>-</a:t>
            </a:r>
            <a:r>
              <a:rPr lang="ru-RU" sz="1800" dirty="0" err="1">
                <a:latin typeface="Arial" panose="020B0604020202020204" pitchFamily="34" charset="0"/>
                <a:cs typeface="Arial" panose="020B0604020202020204" pitchFamily="34" charset="0"/>
              </a:rPr>
              <a:t>шараның</a:t>
            </a:r>
            <a:r>
              <a:rPr lang="ru-RU" sz="1800" dirty="0">
                <a:latin typeface="Arial" panose="020B0604020202020204" pitchFamily="34" charset="0"/>
                <a:cs typeface="Arial" panose="020B0604020202020204" pitchFamily="34" charset="0"/>
              </a:rPr>
              <a:t> </a:t>
            </a:r>
            <a:r>
              <a:rPr lang="ru-RU" sz="1800" b="1" dirty="0">
                <a:solidFill>
                  <a:srgbClr val="3163AB"/>
                </a:solidFill>
                <a:latin typeface="Arial" panose="020B0604020202020204" pitchFamily="34" charset="0"/>
                <a:cs typeface="Arial" panose="020B0604020202020204" pitchFamily="34" charset="0"/>
              </a:rPr>
              <a:t>АҚПАРАТТЫҚ ЖАРИЯ </a:t>
            </a:r>
            <a:r>
              <a:rPr lang="ru-RU" sz="1800" dirty="0" err="1">
                <a:latin typeface="Arial" panose="020B0604020202020204" pitchFamily="34" charset="0"/>
                <a:cs typeface="Arial" panose="020B0604020202020204" pitchFamily="34" charset="0"/>
              </a:rPr>
              <a:t>етілуін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әрбір</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білім</a:t>
            </a:r>
            <a:r>
              <a:rPr lang="ru-RU" sz="1800" dirty="0">
                <a:latin typeface="Arial" panose="020B0604020202020204" pitchFamily="34" charset="0"/>
                <a:cs typeface="Arial" panose="020B0604020202020204" pitchFamily="34" charset="0"/>
              </a:rPr>
              <a:t> беру </a:t>
            </a:r>
            <a:r>
              <a:rPr lang="ru-RU" sz="1800" dirty="0" err="1">
                <a:latin typeface="Arial" panose="020B0604020202020204" pitchFamily="34" charset="0"/>
                <a:cs typeface="Arial" panose="020B0604020202020204" pitchFamily="34" charset="0"/>
              </a:rPr>
              <a:t>ұйымы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бұқаралық</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ақпарат</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құралдарында</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және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әлеуметтік</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желілерде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позитивті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ұсыну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арқылы</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жариялайды</a:t>
            </a:r>
            <a:endParaRPr lang="ru-RU" sz="1800" dirty="0">
              <a:latin typeface="Arial" panose="020B0604020202020204" pitchFamily="34" charset="0"/>
              <a:cs typeface="Arial" panose="020B0604020202020204" pitchFamily="34" charset="0"/>
            </a:endParaRPr>
          </a:p>
          <a:p>
            <a:pPr algn="just"/>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гимнказахстана</a:t>
            </a:r>
            <a:r>
              <a:rPr lang="kk-KZ"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әнұранорындау</a:t>
            </a:r>
            <a:r>
              <a:rPr lang="kk-KZ"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мояродинаказахстан</a:t>
            </a:r>
            <a:r>
              <a:rPr lang="kk-KZ"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моястрана</a:t>
            </a:r>
            <a:endParaRPr lang="ru-RU"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7" name="Прямоугольник 26"/>
          <p:cNvSpPr/>
          <p:nvPr/>
        </p:nvSpPr>
        <p:spPr>
          <a:xfrm>
            <a:off x="8776270" y="2987036"/>
            <a:ext cx="2310132" cy="400110"/>
          </a:xfrm>
          <a:prstGeom prst="rect">
            <a:avLst/>
          </a:prstGeom>
          <a:solidFill>
            <a:schemeClr val="bg1"/>
          </a:solidFill>
        </p:spPr>
        <p:txBody>
          <a:bodyPr wrap="square">
            <a:spAutoFit/>
          </a:bodyPr>
          <a:lstStyle/>
          <a:p>
            <a:r>
              <a:rPr lang="ru-RU" sz="2000" b="1" dirty="0">
                <a:solidFill>
                  <a:srgbClr val="002060"/>
                </a:solidFill>
                <a:latin typeface="Oswald" pitchFamily="2" charset="-52"/>
                <a:ea typeface="Tahoma" panose="020B0604030504040204" pitchFamily="34" charset="0"/>
                <a:cs typeface="Tahoma" panose="020B0604030504040204" pitchFamily="34" charset="0"/>
              </a:rPr>
              <a:t>РЕКОМЕНДУЕТСЯ</a:t>
            </a:r>
          </a:p>
        </p:txBody>
      </p:sp>
      <p:pic>
        <p:nvPicPr>
          <p:cNvPr id="1026" name="Picture 2" descr="https://storage.yvision.kz/images/user/rakisheva/21Pwk738Q8su9h3D31180519a68o5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555" r="5362"/>
          <a:stretch/>
        </p:blipFill>
        <p:spPr bwMode="auto">
          <a:xfrm>
            <a:off x="949234" y="3216418"/>
            <a:ext cx="1952926" cy="1313712"/>
          </a:xfrm>
          <a:prstGeom prst="snip2DiagRect">
            <a:avLst>
              <a:gd name="adj1" fmla="val 0"/>
              <a:gd name="adj2" fmla="val 16667"/>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3"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6" y="518744"/>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2456" y="2189108"/>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8666" y="3890345"/>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90355EC6-41D0-9A27-7D80-D86401DE5454}"/>
              </a:ext>
            </a:extLst>
          </p:cNvPr>
          <p:cNvSpPr/>
          <p:nvPr/>
        </p:nvSpPr>
        <p:spPr>
          <a:xfrm>
            <a:off x="1051083" y="936978"/>
            <a:ext cx="10686213" cy="5564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a:latin typeface="Arial" panose="020B0604020202020204" pitchFamily="34" charset="0"/>
                <a:cs typeface="Arial" panose="020B0604020202020204" pitchFamily="34" charset="0"/>
              </a:rPr>
              <a:t>білім алушылар арасында патриотизм мен азаматтық сезімін қалыптастыруға ықпал ету</a:t>
            </a:r>
            <a:endParaRPr lang="ru-RU" dirty="0">
              <a:latin typeface="Arial" panose="020B060402020202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205EB63A-C0CF-B748-F311-D358EC1E4045}"/>
              </a:ext>
            </a:extLst>
          </p:cNvPr>
          <p:cNvSpPr/>
          <p:nvPr/>
        </p:nvSpPr>
        <p:spPr>
          <a:xfrm>
            <a:off x="816531" y="603695"/>
            <a:ext cx="2003384"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МАҚСАТЫ</a:t>
            </a:r>
            <a:endParaRPr lang="ru-RU" sz="2400" dirty="0">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6FC4C2A8-5A07-90DC-9950-582E4CA8BCF7}"/>
              </a:ext>
            </a:extLst>
          </p:cNvPr>
          <p:cNvSpPr/>
          <p:nvPr/>
        </p:nvSpPr>
        <p:spPr>
          <a:xfrm>
            <a:off x="1105598" y="1997029"/>
            <a:ext cx="10686213" cy="987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kk-KZ" dirty="0">
                <a:latin typeface="Arial" panose="020B0604020202020204" pitchFamily="34" charset="0"/>
                <a:cs typeface="Arial" panose="020B0604020202020204" pitchFamily="34" charset="0"/>
              </a:rPr>
              <a:t>білім беру ұйымдарының барлық білім алушыларының ел әнұранының мәтінін жатқа айту</a:t>
            </a:r>
          </a:p>
          <a:p>
            <a:pPr marL="285750" indent="-285750">
              <a:buFont typeface="Wingdings" panose="05000000000000000000" pitchFamily="2" charset="2"/>
              <a:buChar char="ü"/>
            </a:pPr>
            <a:r>
              <a:rPr lang="kk-KZ" dirty="0">
                <a:latin typeface="Arial" panose="020B0604020202020204" pitchFamily="34" charset="0"/>
                <a:cs typeface="Arial" panose="020B0604020202020204" pitchFamily="34" charset="0"/>
              </a:rPr>
              <a:t>еліміздің мемлекеттік рәміздеріне деген құрмет сезімін қалыптастыруға ықпал ету</a:t>
            </a:r>
          </a:p>
          <a:p>
            <a:pPr marL="285750" indent="-285750">
              <a:buFont typeface="Wingdings" panose="05000000000000000000" pitchFamily="2" charset="2"/>
              <a:buChar char="ü"/>
            </a:pPr>
            <a:r>
              <a:rPr lang="kk-KZ" dirty="0">
                <a:latin typeface="Arial" panose="020B0604020202020204" pitchFamily="34" charset="0"/>
                <a:cs typeface="Arial" panose="020B0604020202020204" pitchFamily="34" charset="0"/>
              </a:rPr>
              <a:t>білім алушылардың бірлігі арқылы өз Отаны үшін қадір-қасиет сезімін қалыптастыру</a:t>
            </a:r>
          </a:p>
        </p:txBody>
      </p:sp>
      <p:sp>
        <p:nvSpPr>
          <p:cNvPr id="7" name="Прямоугольник: скругленные углы 6">
            <a:extLst>
              <a:ext uri="{FF2B5EF4-FFF2-40B4-BE49-F238E27FC236}">
                <a16:creationId xmlns:a16="http://schemas.microsoft.com/office/drawing/2014/main" id="{2DEF8212-FFB7-D3B0-DB78-0DD24B2F42BB}"/>
              </a:ext>
            </a:extLst>
          </p:cNvPr>
          <p:cNvSpPr/>
          <p:nvPr/>
        </p:nvSpPr>
        <p:spPr>
          <a:xfrm>
            <a:off x="816531" y="1610556"/>
            <a:ext cx="2200403"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МІНДЕТТЕРІ</a:t>
            </a:r>
            <a:endParaRPr lang="ru-RU" sz="2400" dirty="0">
              <a:latin typeface="Arial" panose="020B0604020202020204" pitchFamily="34" charset="0"/>
              <a:cs typeface="Arial" panose="020B0604020202020204" pitchFamily="34" charset="0"/>
            </a:endParaRPr>
          </a:p>
        </p:txBody>
      </p:sp>
      <p:pic>
        <p:nvPicPr>
          <p:cNvPr id="10" name="Picture 2" descr="казахский орнамент - Самое интересное в блогах | Шаблоны трафаретов,  Узорчатые образцы, Узоры">
            <a:extLst>
              <a:ext uri="{FF2B5EF4-FFF2-40B4-BE49-F238E27FC236}">
                <a16:creationId xmlns:a16="http://schemas.microsoft.com/office/drawing/2014/main" id="{6C363AC6-1272-6456-B262-1D663BA33344}"/>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0010" y="5560709"/>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2A0FB197-7C8D-5686-EACE-9E250C9AB027}"/>
              </a:ext>
            </a:extLst>
          </p:cNvPr>
          <p:cNvSpPr/>
          <p:nvPr/>
        </p:nvSpPr>
        <p:spPr>
          <a:xfrm>
            <a:off x="8776270" y="3016363"/>
            <a:ext cx="2310132" cy="400110"/>
          </a:xfrm>
          <a:prstGeom prst="rect">
            <a:avLst/>
          </a:prstGeom>
          <a:solidFill>
            <a:schemeClr val="bg1"/>
          </a:solidFill>
        </p:spPr>
        <p:txBody>
          <a:bodyPr wrap="square">
            <a:spAutoFit/>
          </a:bodyPr>
          <a:lstStyle/>
          <a:p>
            <a:r>
              <a:rPr lang="ru-RU" sz="2000" b="1" dirty="0">
                <a:solidFill>
                  <a:srgbClr val="002060"/>
                </a:solidFill>
                <a:latin typeface="Oswald" pitchFamily="2" charset="-52"/>
                <a:ea typeface="Tahoma" panose="020B0604030504040204" pitchFamily="34" charset="0"/>
                <a:cs typeface="Tahoma" panose="020B0604030504040204" pitchFamily="34" charset="0"/>
              </a:rPr>
              <a:t>ҰСЫНЫЛАДЫ</a:t>
            </a:r>
          </a:p>
        </p:txBody>
      </p:sp>
    </p:spTree>
    <p:extLst>
      <p:ext uri="{BB962C8B-B14F-4D97-AF65-F5344CB8AC3E}">
        <p14:creationId xmlns:p14="http://schemas.microsoft.com/office/powerpoint/2010/main" val="134834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p3">
            <a:extLst>
              <a:ext uri="{FF2B5EF4-FFF2-40B4-BE49-F238E27FC236}">
                <a16:creationId xmlns:a16="http://schemas.microsoft.com/office/drawing/2014/main" id="{F0E76D15-E5FE-4E6D-9926-675770E69B7C}"/>
              </a:ext>
            </a:extLst>
          </p:cNvPr>
          <p:cNvSpPr txBox="1"/>
          <p:nvPr/>
        </p:nvSpPr>
        <p:spPr>
          <a:xfrm>
            <a:off x="0" y="5455"/>
            <a:ext cx="12185883" cy="56979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500" b="1" dirty="0">
              <a:solidFill>
                <a:schemeClr val="bg1"/>
              </a:solidFill>
              <a:latin typeface="Arial" panose="020B0604020202020204" pitchFamily="34" charset="0"/>
              <a:cs typeface="Arial" panose="020B0604020202020204" pitchFamily="34" charset="0"/>
              <a:sym typeface="Oswald"/>
            </a:endParaRPr>
          </a:p>
          <a:p>
            <a:pPr lvl="0" algn="ctr">
              <a:lnSpc>
                <a:spcPct val="107000"/>
              </a:lnSpc>
              <a:defRPr/>
            </a:pPr>
            <a:r>
              <a:rPr lang="kk-KZ" sz="2400" b="1" dirty="0">
                <a:solidFill>
                  <a:schemeClr val="bg1"/>
                </a:solidFill>
                <a:latin typeface="Oswald" pitchFamily="2" charset="-52"/>
                <a:cs typeface="Arial" panose="020B0604020202020204" pitchFamily="34" charset="0"/>
                <a:sym typeface="Oswald"/>
              </a:rPr>
              <a:t>ҚАРАША: АСЫҚ АТУ</a:t>
            </a:r>
            <a:endParaRPr lang="ru-RU" sz="2400" b="1" dirty="0">
              <a:solidFill>
                <a:schemeClr val="bg1"/>
              </a:solidFill>
              <a:latin typeface="Oswald" pitchFamily="2" charset="-52"/>
              <a:cs typeface="Arial" panose="020B0604020202020204" pitchFamily="34" charset="0"/>
              <a:sym typeface="Oswald"/>
            </a:endParaRPr>
          </a:p>
        </p:txBody>
      </p:sp>
      <p:sp>
        <p:nvSpPr>
          <p:cNvPr id="12" name="Прямоугольник 11"/>
          <p:cNvSpPr/>
          <p:nvPr/>
        </p:nvSpPr>
        <p:spPr>
          <a:xfrm>
            <a:off x="949234" y="888274"/>
            <a:ext cx="203703" cy="467903"/>
          </a:xfrm>
          <a:prstGeom prst="rect">
            <a:avLst/>
          </a:prstGeom>
          <a:solidFill>
            <a:schemeClr val="bg1"/>
          </a:solidFill>
        </p:spPr>
        <p:txBody>
          <a:bodyPr wrap="square">
            <a:spAutoFit/>
          </a:bodyPr>
          <a:lstStyle/>
          <a:p>
            <a:endParaRPr lang="ru-RU" sz="2400" b="1" dirty="0">
              <a:solidFill>
                <a:srgbClr val="002060"/>
              </a:solidFill>
              <a:latin typeface="Oswald" pitchFamily="2" charset="-52"/>
              <a:ea typeface="Tahoma" panose="020B0604030504040204" pitchFamily="34" charset="0"/>
              <a:cs typeface="Tahoma" panose="020B0604030504040204" pitchFamily="34" charset="0"/>
            </a:endParaRPr>
          </a:p>
        </p:txBody>
      </p:sp>
      <p:sp>
        <p:nvSpPr>
          <p:cNvPr id="21" name="Прямоугольник 20"/>
          <p:cNvSpPr/>
          <p:nvPr/>
        </p:nvSpPr>
        <p:spPr>
          <a:xfrm>
            <a:off x="1105598" y="2987036"/>
            <a:ext cx="10686213" cy="365430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578308" y="2984210"/>
            <a:ext cx="9213503" cy="3724096"/>
          </a:xfrm>
          <a:prstGeom prst="rect">
            <a:avLst/>
          </a:prstGeom>
        </p:spPr>
        <p:txBody>
          <a:bodyPr wrap="square">
            <a:spAutoFit/>
          </a:bodyPr>
          <a:lstStyle/>
          <a:p>
            <a:pPr algn="just"/>
            <a:r>
              <a:rPr lang="ru-RU" sz="1600" b="1" dirty="0">
                <a:solidFill>
                  <a:srgbClr val="3163AB"/>
                </a:solidFill>
                <a:latin typeface="Arial" panose="020B0604020202020204" pitchFamily="34" charset="0"/>
                <a:cs typeface="Arial" panose="020B0604020202020204" pitchFamily="34" charset="0"/>
              </a:rPr>
              <a:t>ӨТКІЗІЛЕТІН КҮНІ: </a:t>
            </a:r>
            <a:r>
              <a:rPr lang="ru-RU" sz="1600" dirty="0">
                <a:latin typeface="Arial" panose="020B0604020202020204" pitchFamily="34" charset="0"/>
                <a:cs typeface="Arial" panose="020B0604020202020204" pitchFamily="34" charset="0"/>
              </a:rPr>
              <a:t>17.11.2023 ж.</a:t>
            </a: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УАҚЫТЫ:</a:t>
            </a:r>
            <a:r>
              <a:rPr lang="ru-RU" sz="1600" dirty="0">
                <a:solidFill>
                  <a:srgbClr val="3163AB"/>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12:00</a:t>
            </a:r>
          </a:p>
          <a:p>
            <a:pPr algn="just"/>
            <a:endParaRPr lang="ru-RU" sz="3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Асық</a:t>
            </a:r>
            <a:r>
              <a:rPr lang="ru-RU" sz="1600" dirty="0">
                <a:latin typeface="Arial" panose="020B0604020202020204" pitchFamily="34" charset="0"/>
                <a:cs typeface="Arial" panose="020B0604020202020204" pitchFamily="34" charset="0"/>
              </a:rPr>
              <a:t> ату </a:t>
            </a:r>
            <a:r>
              <a:rPr lang="ru-RU" sz="1600" b="1" dirty="0">
                <a:solidFill>
                  <a:srgbClr val="3163AB"/>
                </a:solidFill>
                <a:latin typeface="Arial" panose="020B0604020202020204" pitchFamily="34" charset="0"/>
                <a:cs typeface="Arial" panose="020B0604020202020204" pitchFamily="34" charset="0"/>
              </a:rPr>
              <a:t>ЧЕЛЛЕНДЖІ </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ұлттық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дәстүрді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ойынды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дәріптеу</a:t>
            </a:r>
            <a:endParaRPr lang="ru-RU" sz="16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Асық</a:t>
            </a:r>
            <a:r>
              <a:rPr lang="ru-RU" sz="1600" dirty="0">
                <a:latin typeface="Arial" panose="020B0604020202020204" pitchFamily="34" charset="0"/>
                <a:cs typeface="Arial" panose="020B0604020202020204" pitchFamily="34" charset="0"/>
              </a:rPr>
              <a:t> ату </a:t>
            </a:r>
            <a:r>
              <a:rPr lang="ru-RU" sz="1600" b="1" dirty="0">
                <a:solidFill>
                  <a:srgbClr val="3163AB"/>
                </a:solidFill>
                <a:latin typeface="Arial" panose="020B0604020202020204" pitchFamily="34" charset="0"/>
                <a:cs typeface="Arial" panose="020B0604020202020204" pitchFamily="34" charset="0"/>
              </a:rPr>
              <a:t>ЧЕЛЛЕНДЖІН ҰЙЫМДАСТЫРУ: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елді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мекендерінің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a:t>
            </a:r>
            <a:endParaRPr lang="ru-RU" sz="16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Челлендждің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ӨТЕТІН ОРНЫН </a:t>
            </a:r>
            <a:r>
              <a:rPr lang="ru-RU" sz="1600" dirty="0" err="1">
                <a:latin typeface="Arial" panose="020B0604020202020204" pitchFamily="34" charset="0"/>
                <a:cs typeface="Arial" panose="020B0604020202020204" pitchFamily="34" charset="0"/>
              </a:rPr>
              <a:t>әр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дербес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таңдайды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ерекшеліктерін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ауа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райы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жағдайларын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ескеру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маңызды</a:t>
            </a:r>
            <a:endParaRPr lang="ru-RU" sz="16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Асық</a:t>
            </a:r>
            <a:r>
              <a:rPr lang="ru-RU" sz="1600" dirty="0">
                <a:latin typeface="Arial" panose="020B0604020202020204" pitchFamily="34" charset="0"/>
                <a:cs typeface="Arial" panose="020B0604020202020204" pitchFamily="34" charset="0"/>
              </a:rPr>
              <a:t> ату </a:t>
            </a:r>
            <a:r>
              <a:rPr lang="ru-RU" sz="1600" dirty="0" err="1">
                <a:latin typeface="Arial" panose="020B0604020202020204" pitchFamily="34" charset="0"/>
                <a:cs typeface="Arial" panose="020B0604020202020204" pitchFamily="34" charset="0"/>
              </a:rPr>
              <a:t>челледжіне</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«БЕС ТАБАН», «БЕС АСЫҚ» </a:t>
            </a:r>
            <a:r>
              <a:rPr lang="ru-RU" sz="1600" dirty="0" err="1">
                <a:latin typeface="Arial" panose="020B0604020202020204" pitchFamily="34" charset="0"/>
                <a:cs typeface="Arial" panose="020B0604020202020204" pitchFamily="34" charset="0"/>
              </a:rPr>
              <a:t>ойындары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ұсынылады</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ҚАТЫСУШЫЛАР:</a:t>
            </a:r>
            <a:r>
              <a:rPr lang="ru-RU" sz="1600" dirty="0">
                <a:solidFill>
                  <a:srgbClr val="3163AB"/>
                </a:solidFill>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педагогтері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елді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мекендерінің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ата-аналары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қатысушылар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санын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дербес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айқындайды</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Іс-шараның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АҚПАРАТТЫҚ ЖАРИЯ </a:t>
            </a:r>
            <a:r>
              <a:rPr lang="ru-RU" sz="1600" dirty="0" err="1">
                <a:latin typeface="Arial" panose="020B0604020202020204" pitchFamily="34" charset="0"/>
                <a:cs typeface="Arial" panose="020B0604020202020204" pitchFamily="34" charset="0"/>
              </a:rPr>
              <a:t>етілуін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әрбір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бұқаралық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ақпарат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құралдарында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әлеуметтік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желілерде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позитивті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арқылы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жариялайды</a:t>
            </a:r>
            <a:endParaRPr lang="ru-RU" sz="1600" dirty="0">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асықату</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мояродинаказахстан</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моястрана</a:t>
            </a:r>
            <a:endParaRPr lang="ru-RU"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7" name="Прямоугольник 26"/>
          <p:cNvSpPr/>
          <p:nvPr/>
        </p:nvSpPr>
        <p:spPr>
          <a:xfrm>
            <a:off x="8776270" y="2890146"/>
            <a:ext cx="2310132" cy="400110"/>
          </a:xfrm>
          <a:prstGeom prst="rect">
            <a:avLst/>
          </a:prstGeom>
          <a:solidFill>
            <a:schemeClr val="bg1"/>
          </a:solidFill>
        </p:spPr>
        <p:txBody>
          <a:bodyPr wrap="square">
            <a:spAutoFit/>
          </a:bodyPr>
          <a:lstStyle/>
          <a:p>
            <a:r>
              <a:rPr lang="ru-RU" sz="2000" b="1" dirty="0">
                <a:solidFill>
                  <a:srgbClr val="002060"/>
                </a:solidFill>
                <a:latin typeface="Oswald" pitchFamily="2" charset="-52"/>
                <a:ea typeface="Tahoma" panose="020B0604030504040204" pitchFamily="34" charset="0"/>
                <a:cs typeface="Tahoma" panose="020B0604030504040204" pitchFamily="34" charset="0"/>
              </a:rPr>
              <a:t>ҰСЫНЫЛАДЫ</a:t>
            </a:r>
          </a:p>
        </p:txBody>
      </p:sp>
      <p:pic>
        <p:nvPicPr>
          <p:cNvPr id="3"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6" y="518744"/>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2456" y="2189108"/>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8666" y="3890345"/>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90355EC6-41D0-9A27-7D80-D86401DE5454}"/>
              </a:ext>
            </a:extLst>
          </p:cNvPr>
          <p:cNvSpPr/>
          <p:nvPr/>
        </p:nvSpPr>
        <p:spPr>
          <a:xfrm>
            <a:off x="1051083" y="936978"/>
            <a:ext cx="10686213" cy="5564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рухани-адамгершілік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мәдениетін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эстетикалық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патриоттық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сезімдерін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тәрбиелеу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елдің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мәдени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мұрасын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сақтау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ұлттық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ойындарды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насихаттау</a:t>
            </a:r>
            <a:endParaRPr lang="ru-RU" dirty="0">
              <a:latin typeface="Arial" panose="020B060402020202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205EB63A-C0CF-B748-F311-D358EC1E4045}"/>
              </a:ext>
            </a:extLst>
          </p:cNvPr>
          <p:cNvSpPr/>
          <p:nvPr/>
        </p:nvSpPr>
        <p:spPr>
          <a:xfrm>
            <a:off x="816531" y="539803"/>
            <a:ext cx="2003384"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МАҚСАТЫ</a:t>
            </a:r>
            <a:endParaRPr lang="ru-RU" sz="2400" dirty="0">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6FC4C2A8-5A07-90DC-9950-582E4CA8BCF7}"/>
              </a:ext>
            </a:extLst>
          </p:cNvPr>
          <p:cNvSpPr/>
          <p:nvPr/>
        </p:nvSpPr>
        <p:spPr>
          <a:xfrm>
            <a:off x="1105598" y="1862131"/>
            <a:ext cx="10686213" cy="987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қазақ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халқының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ұлттық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ойындарын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жаңғырту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насихаттау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қазақ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халқының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ұлттық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құндылықтарын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қастерлеу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оқушыларды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асық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ойынына</a:t>
            </a:r>
            <a:r>
              <a:rPr lang="ru-RU" dirty="0">
                <a:latin typeface="Arial" panose="020B0604020202020204" pitchFamily="34" charset="0"/>
                <a:cs typeface="Arial" panose="020B0604020202020204" pitchFamily="34" charset="0"/>
              </a:rPr>
              <a:t> баулу</a:t>
            </a:r>
          </a:p>
        </p:txBody>
      </p:sp>
      <p:sp>
        <p:nvSpPr>
          <p:cNvPr id="7" name="Прямоугольник: скругленные углы 6">
            <a:extLst>
              <a:ext uri="{FF2B5EF4-FFF2-40B4-BE49-F238E27FC236}">
                <a16:creationId xmlns:a16="http://schemas.microsoft.com/office/drawing/2014/main" id="{2DEF8212-FFB7-D3B0-DB78-0DD24B2F42BB}"/>
              </a:ext>
            </a:extLst>
          </p:cNvPr>
          <p:cNvSpPr/>
          <p:nvPr/>
        </p:nvSpPr>
        <p:spPr>
          <a:xfrm>
            <a:off x="816531" y="1521185"/>
            <a:ext cx="2391364"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МІНДЕТТЕРІ</a:t>
            </a:r>
            <a:endParaRPr lang="ru-RU" sz="2400" dirty="0">
              <a:latin typeface="Arial" panose="020B0604020202020204" pitchFamily="34" charset="0"/>
              <a:cs typeface="Arial" panose="020B0604020202020204" pitchFamily="34" charset="0"/>
            </a:endParaRPr>
          </a:p>
        </p:txBody>
      </p:sp>
      <p:pic>
        <p:nvPicPr>
          <p:cNvPr id="10" name="Picture 2" descr="казахский орнамент - Самое интересное в блогах | Шаблоны трафаретов,  Узорчатые образцы, Узоры">
            <a:extLst>
              <a:ext uri="{FF2B5EF4-FFF2-40B4-BE49-F238E27FC236}">
                <a16:creationId xmlns:a16="http://schemas.microsoft.com/office/drawing/2014/main" id="{6C363AC6-1272-6456-B262-1D663BA33344}"/>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0010" y="5560709"/>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Асық ату ойыны еліміздегі Универсиада бағдарламасына енді">
            <a:extLst>
              <a:ext uri="{FF2B5EF4-FFF2-40B4-BE49-F238E27FC236}">
                <a16:creationId xmlns:a16="http://schemas.microsoft.com/office/drawing/2014/main" id="{367E5612-BFE4-4534-AC64-06B5EAE68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653" y="3190775"/>
            <a:ext cx="1668174" cy="121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73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p3">
            <a:extLst>
              <a:ext uri="{FF2B5EF4-FFF2-40B4-BE49-F238E27FC236}">
                <a16:creationId xmlns:a16="http://schemas.microsoft.com/office/drawing/2014/main" id="{F0E76D15-E5FE-4E6D-9926-675770E69B7C}"/>
              </a:ext>
            </a:extLst>
          </p:cNvPr>
          <p:cNvSpPr txBox="1"/>
          <p:nvPr/>
        </p:nvSpPr>
        <p:spPr>
          <a:xfrm>
            <a:off x="0" y="5455"/>
            <a:ext cx="12185883" cy="56979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500" b="1" dirty="0">
              <a:solidFill>
                <a:schemeClr val="bg1"/>
              </a:solidFill>
              <a:latin typeface="Arial" panose="020B0604020202020204" pitchFamily="34" charset="0"/>
              <a:cs typeface="Arial" panose="020B0604020202020204" pitchFamily="34" charset="0"/>
              <a:sym typeface="Oswald"/>
            </a:endParaRPr>
          </a:p>
          <a:p>
            <a:pPr lvl="0" algn="ctr">
              <a:lnSpc>
                <a:spcPct val="107000"/>
              </a:lnSpc>
              <a:defRPr/>
            </a:pPr>
            <a:r>
              <a:rPr lang="kk-KZ" sz="2400" b="1" dirty="0">
                <a:solidFill>
                  <a:schemeClr val="bg1"/>
                </a:solidFill>
                <a:latin typeface="Oswald" pitchFamily="2" charset="-52"/>
                <a:cs typeface="Arial" panose="020B0604020202020204" pitchFamily="34" charset="0"/>
                <a:sym typeface="Oswald"/>
              </a:rPr>
              <a:t>ЖЕЛТОҚСАН: ШЫҒАРМА ЖАЗУ: БОЛАШАҚҚА ХАТ </a:t>
            </a:r>
            <a:endParaRPr lang="ru-RU" sz="2400" b="1" dirty="0">
              <a:solidFill>
                <a:schemeClr val="bg1"/>
              </a:solidFill>
              <a:latin typeface="Oswald" pitchFamily="2" charset="-52"/>
              <a:cs typeface="Arial" panose="020B0604020202020204" pitchFamily="34" charset="0"/>
              <a:sym typeface="Oswald"/>
            </a:endParaRPr>
          </a:p>
        </p:txBody>
      </p:sp>
      <p:sp>
        <p:nvSpPr>
          <p:cNvPr id="12" name="Прямоугольник 11"/>
          <p:cNvSpPr/>
          <p:nvPr/>
        </p:nvSpPr>
        <p:spPr>
          <a:xfrm>
            <a:off x="949234" y="888274"/>
            <a:ext cx="203703" cy="467903"/>
          </a:xfrm>
          <a:prstGeom prst="rect">
            <a:avLst/>
          </a:prstGeom>
          <a:solidFill>
            <a:schemeClr val="bg1"/>
          </a:solidFill>
        </p:spPr>
        <p:txBody>
          <a:bodyPr wrap="square">
            <a:spAutoFit/>
          </a:bodyPr>
          <a:lstStyle/>
          <a:p>
            <a:endParaRPr lang="ru-RU" sz="2400" b="1" dirty="0">
              <a:solidFill>
                <a:srgbClr val="002060"/>
              </a:solidFill>
              <a:latin typeface="Oswald" pitchFamily="2" charset="-52"/>
              <a:ea typeface="Tahoma" panose="020B0604030504040204" pitchFamily="34" charset="0"/>
              <a:cs typeface="Tahoma" panose="020B0604030504040204" pitchFamily="34" charset="0"/>
            </a:endParaRPr>
          </a:p>
        </p:txBody>
      </p:sp>
      <p:sp>
        <p:nvSpPr>
          <p:cNvPr id="21" name="Прямоугольник 20"/>
          <p:cNvSpPr/>
          <p:nvPr/>
        </p:nvSpPr>
        <p:spPr>
          <a:xfrm>
            <a:off x="1105598" y="3099246"/>
            <a:ext cx="10686213" cy="354209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669309" y="3169986"/>
            <a:ext cx="8986982" cy="3508653"/>
          </a:xfrm>
          <a:prstGeom prst="rect">
            <a:avLst/>
          </a:prstGeom>
        </p:spPr>
        <p:txBody>
          <a:bodyPr wrap="square">
            <a:spAutoFit/>
          </a:bodyPr>
          <a:lstStyle/>
          <a:p>
            <a:pPr algn="just"/>
            <a:r>
              <a:rPr lang="ru-RU" sz="1600" b="1" dirty="0">
                <a:solidFill>
                  <a:srgbClr val="3163AB"/>
                </a:solidFill>
                <a:latin typeface="Arial" panose="020B0604020202020204" pitchFamily="34" charset="0"/>
                <a:cs typeface="Arial" panose="020B0604020202020204" pitchFamily="34" charset="0"/>
              </a:rPr>
              <a:t>ӨТКІЗІЛЕТІН КҮНІ: </a:t>
            </a:r>
            <a:r>
              <a:rPr lang="ru-RU" sz="1600" dirty="0">
                <a:latin typeface="Arial" panose="020B0604020202020204" pitchFamily="34" charset="0"/>
                <a:cs typeface="Arial" panose="020B0604020202020204" pitchFamily="34" charset="0"/>
              </a:rPr>
              <a:t>13.12.2023 ж.</a:t>
            </a: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УАҚЫТЫ:</a:t>
            </a:r>
            <a:r>
              <a:rPr lang="ru-RU" sz="1600" dirty="0">
                <a:solidFill>
                  <a:srgbClr val="3163AB"/>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12:00</a:t>
            </a:r>
          </a:p>
          <a:p>
            <a:pPr algn="just"/>
            <a:endParaRPr lang="ru-RU" sz="300" dirty="0">
              <a:latin typeface="Arial" panose="020B0604020202020204" pitchFamily="34" charset="0"/>
              <a:cs typeface="Arial" panose="020B0604020202020204" pitchFamily="34" charset="0"/>
            </a:endParaRPr>
          </a:p>
          <a:p>
            <a:pPr algn="just"/>
            <a:r>
              <a:rPr lang="ru-RU" sz="1600" dirty="0">
                <a:latin typeface="Arial" panose="020B0604020202020204" pitchFamily="34" charset="0"/>
                <a:cs typeface="Arial" panose="020B0604020202020204" pitchFamily="34" charset="0"/>
              </a:rPr>
              <a:t>«</a:t>
            </a:r>
            <a:r>
              <a:rPr lang="ru-RU" sz="1600" dirty="0" err="1">
                <a:latin typeface="Arial" panose="020B0604020202020204" pitchFamily="34" charset="0"/>
                <a:cs typeface="Arial" panose="020B0604020202020204" pitchFamily="34" charset="0"/>
              </a:rPr>
              <a:t>Шығарма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жазу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болашаққа</a:t>
            </a:r>
            <a:r>
              <a:rPr lang="ru-RU" sz="1600" dirty="0">
                <a:latin typeface="Arial" panose="020B0604020202020204" pitchFamily="34" charset="0"/>
                <a:cs typeface="Arial" panose="020B0604020202020204" pitchFamily="34" charset="0"/>
              </a:rPr>
              <a:t> хат» </a:t>
            </a:r>
            <a:r>
              <a:rPr lang="ru-RU" sz="1600" b="1" dirty="0">
                <a:solidFill>
                  <a:srgbClr val="3163AB"/>
                </a:solidFill>
                <a:latin typeface="Arial" panose="020B0604020202020204" pitchFamily="34" charset="0"/>
                <a:cs typeface="Arial" panose="020B0604020202020204" pitchFamily="34" charset="0"/>
              </a:rPr>
              <a:t>ЧЕЛЛЕНДЖІ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өз</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жетістіктері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туралы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уақытта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шығарма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жазуды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ұсынады</a:t>
            </a:r>
            <a:r>
              <a:rPr lang="ru-RU" sz="1600" dirty="0">
                <a:latin typeface="Arial" panose="020B0604020202020204" pitchFamily="34" charset="0"/>
                <a:cs typeface="Arial" panose="020B0604020202020204" pitchFamily="34" charset="0"/>
              </a:rPr>
              <a:t>. </a:t>
            </a:r>
          </a:p>
          <a:p>
            <a:pPr algn="just"/>
            <a:endParaRPr lang="ru-RU" sz="500" dirty="0">
              <a:latin typeface="Arial" panose="020B0604020202020204" pitchFamily="34" charset="0"/>
              <a:cs typeface="Arial" panose="020B0604020202020204" pitchFamily="34" charset="0"/>
            </a:endParaRPr>
          </a:p>
          <a:p>
            <a:pPr algn="just"/>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Челлендждің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өтетін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орнын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дербес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таңдайды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қатысушылардың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ерекшеліктері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ескерілуі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қажет</a:t>
            </a:r>
            <a:endParaRPr lang="ru-RU" sz="16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ҚАТЫСУШЫЛАР:</a:t>
            </a:r>
            <a:r>
              <a:rPr lang="ru-RU" sz="1600" dirty="0">
                <a:solidFill>
                  <a:srgbClr val="3163AB"/>
                </a:solidFill>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елді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мекендерінің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алушылары</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Іс-шараның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АҚПАРАТТЫҚ ЖАРИЯ </a:t>
            </a:r>
            <a:r>
              <a:rPr lang="ru-RU" sz="1600" dirty="0" err="1">
                <a:latin typeface="Arial" panose="020B0604020202020204" pitchFamily="34" charset="0"/>
                <a:cs typeface="Arial" panose="020B0604020202020204" pitchFamily="34" charset="0"/>
              </a:rPr>
              <a:t>етілуін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әрбір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бұқаралық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ақпарат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құралдарында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әлеуметтік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желілерде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позитивті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арқылы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жариялайды</a:t>
            </a:r>
            <a:endParaRPr lang="ru-RU" sz="1600" dirty="0">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моеписьмо</a:t>
            </a:r>
            <a:endPar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моебудущее</a:t>
            </a:r>
            <a:endPar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шығармажазу</a:t>
            </a:r>
            <a:endParaRPr lang="ru-RU"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7" name="Прямоугольник 26"/>
          <p:cNvSpPr/>
          <p:nvPr/>
        </p:nvSpPr>
        <p:spPr>
          <a:xfrm>
            <a:off x="8776270" y="2987036"/>
            <a:ext cx="2310132" cy="400110"/>
          </a:xfrm>
          <a:prstGeom prst="rect">
            <a:avLst/>
          </a:prstGeom>
          <a:solidFill>
            <a:schemeClr val="bg1"/>
          </a:solidFill>
        </p:spPr>
        <p:txBody>
          <a:bodyPr wrap="square">
            <a:spAutoFit/>
          </a:bodyPr>
          <a:lstStyle/>
          <a:p>
            <a:r>
              <a:rPr lang="ru-RU" sz="2000" b="1" dirty="0">
                <a:solidFill>
                  <a:srgbClr val="002060"/>
                </a:solidFill>
                <a:latin typeface="Oswald" pitchFamily="2" charset="-52"/>
                <a:ea typeface="Tahoma" panose="020B0604030504040204" pitchFamily="34" charset="0"/>
                <a:cs typeface="Tahoma" panose="020B0604030504040204" pitchFamily="34" charset="0"/>
              </a:rPr>
              <a:t>ҰСЫНЫЛАДЫ</a:t>
            </a:r>
          </a:p>
        </p:txBody>
      </p:sp>
      <p:pic>
        <p:nvPicPr>
          <p:cNvPr id="3"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6" y="518744"/>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23591" y="2196826"/>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15643" y="3874908"/>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90355EC6-41D0-9A27-7D80-D86401DE5454}"/>
              </a:ext>
            </a:extLst>
          </p:cNvPr>
          <p:cNvSpPr/>
          <p:nvPr/>
        </p:nvSpPr>
        <p:spPr>
          <a:xfrm>
            <a:off x="1051082" y="851376"/>
            <a:ext cx="10686213" cy="56328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a:latin typeface="Arial" panose="020B0604020202020204" pitchFamily="34" charset="0"/>
                <a:cs typeface="Arial" panose="020B0604020202020204" pitchFamily="34" charset="0"/>
              </a:rPr>
              <a:t>Білім алушыларға өзінің жеткен жетістіктері, алға қойға жоспарлары мен болашағы туралы шығарма жазу</a:t>
            </a:r>
            <a:endParaRPr lang="ru-RU" dirty="0">
              <a:latin typeface="Arial" panose="020B060402020202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205EB63A-C0CF-B748-F311-D358EC1E4045}"/>
              </a:ext>
            </a:extLst>
          </p:cNvPr>
          <p:cNvSpPr/>
          <p:nvPr/>
        </p:nvSpPr>
        <p:spPr>
          <a:xfrm>
            <a:off x="816532" y="519099"/>
            <a:ext cx="2003384" cy="3889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МАҚСАТЫ</a:t>
            </a:r>
            <a:endParaRPr lang="ru-RU" sz="2400" dirty="0">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6FC4C2A8-5A07-90DC-9950-582E4CA8BCF7}"/>
              </a:ext>
            </a:extLst>
          </p:cNvPr>
          <p:cNvSpPr/>
          <p:nvPr/>
        </p:nvSpPr>
        <p:spPr>
          <a:xfrm>
            <a:off x="1051081" y="1763104"/>
            <a:ext cx="10686213" cy="987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kk-KZ" dirty="0">
                <a:latin typeface="Arial" panose="020B0604020202020204" pitchFamily="34" charset="0"/>
                <a:cs typeface="Arial" panose="020B0604020202020204" pitchFamily="34" charset="0"/>
              </a:rPr>
              <a:t>Білім алушылардың функционалдық сауаттылығын дамыту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Өз</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ойларын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қағаз</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бетіне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жүйелі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жазып</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жеткізу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дағдыларын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жетілдіру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өзін-өзі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дамыту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сыни</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ойлау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дағдыларын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жетілдіру</a:t>
            </a:r>
            <a:endParaRPr lang="ru-RU" dirty="0">
              <a:latin typeface="Arial" panose="020B0604020202020204" pitchFamily="34" charset="0"/>
              <a:cs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2DEF8212-FFB7-D3B0-DB78-0DD24B2F42BB}"/>
              </a:ext>
            </a:extLst>
          </p:cNvPr>
          <p:cNvSpPr/>
          <p:nvPr/>
        </p:nvSpPr>
        <p:spPr>
          <a:xfrm>
            <a:off x="866987" y="1393444"/>
            <a:ext cx="2131045"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МІНДЕТТЕРІ</a:t>
            </a:r>
            <a:endParaRPr lang="ru-RU" sz="2400" dirty="0">
              <a:latin typeface="Arial" panose="020B0604020202020204" pitchFamily="34" charset="0"/>
              <a:cs typeface="Arial" panose="020B0604020202020204" pitchFamily="34" charset="0"/>
            </a:endParaRPr>
          </a:p>
        </p:txBody>
      </p:sp>
      <p:pic>
        <p:nvPicPr>
          <p:cNvPr id="10" name="Picture 2" descr="казахский орнамент - Самое интересное в блогах | Шаблоны трафаретов,  Узорчатые образцы, Узоры">
            <a:extLst>
              <a:ext uri="{FF2B5EF4-FFF2-40B4-BE49-F238E27FC236}">
                <a16:creationId xmlns:a16="http://schemas.microsoft.com/office/drawing/2014/main" id="{6C363AC6-1272-6456-B262-1D663BA33344}"/>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32685" y="5560709"/>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Как писать сочинение? - МГПУ">
            <a:extLst>
              <a:ext uri="{FF2B5EF4-FFF2-40B4-BE49-F238E27FC236}">
                <a16:creationId xmlns:a16="http://schemas.microsoft.com/office/drawing/2014/main" id="{D8C688D5-5763-2096-0F69-4B84BC600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234" y="3243332"/>
            <a:ext cx="1783084" cy="109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0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p3">
            <a:extLst>
              <a:ext uri="{FF2B5EF4-FFF2-40B4-BE49-F238E27FC236}">
                <a16:creationId xmlns:a16="http://schemas.microsoft.com/office/drawing/2014/main" id="{F0E76D15-E5FE-4E6D-9926-675770E69B7C}"/>
              </a:ext>
            </a:extLst>
          </p:cNvPr>
          <p:cNvSpPr txBox="1"/>
          <p:nvPr/>
        </p:nvSpPr>
        <p:spPr>
          <a:xfrm>
            <a:off x="0" y="5455"/>
            <a:ext cx="12185883" cy="56979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500" b="1" dirty="0">
              <a:solidFill>
                <a:schemeClr val="bg1"/>
              </a:solidFill>
              <a:latin typeface="Arial" panose="020B0604020202020204" pitchFamily="34" charset="0"/>
              <a:cs typeface="Arial" panose="020B0604020202020204" pitchFamily="34" charset="0"/>
              <a:sym typeface="Oswald"/>
            </a:endParaRPr>
          </a:p>
          <a:p>
            <a:pPr lvl="0" algn="ctr">
              <a:lnSpc>
                <a:spcPct val="107000"/>
              </a:lnSpc>
              <a:defRPr/>
            </a:pPr>
            <a:r>
              <a:rPr lang="kk-KZ" sz="2400" b="1" dirty="0">
                <a:solidFill>
                  <a:schemeClr val="bg1"/>
                </a:solidFill>
                <a:latin typeface="Oswald" pitchFamily="2" charset="-52"/>
                <a:cs typeface="Arial" panose="020B0604020202020204" pitchFamily="34" charset="0"/>
                <a:sym typeface="Oswald"/>
              </a:rPr>
              <a:t>ҚАҢТАР: ҚАЗАҚ ЕСЕБІ</a:t>
            </a:r>
            <a:endParaRPr lang="ru-RU" sz="2400" b="1" dirty="0">
              <a:solidFill>
                <a:schemeClr val="bg1"/>
              </a:solidFill>
              <a:latin typeface="Oswald" pitchFamily="2" charset="-52"/>
              <a:cs typeface="Arial" panose="020B0604020202020204" pitchFamily="34" charset="0"/>
              <a:sym typeface="Oswald"/>
            </a:endParaRPr>
          </a:p>
        </p:txBody>
      </p:sp>
      <p:sp>
        <p:nvSpPr>
          <p:cNvPr id="12" name="Прямоугольник 11"/>
          <p:cNvSpPr/>
          <p:nvPr/>
        </p:nvSpPr>
        <p:spPr>
          <a:xfrm>
            <a:off x="949234" y="888274"/>
            <a:ext cx="203703" cy="467903"/>
          </a:xfrm>
          <a:prstGeom prst="rect">
            <a:avLst/>
          </a:prstGeom>
          <a:solidFill>
            <a:schemeClr val="bg1"/>
          </a:solidFill>
        </p:spPr>
        <p:txBody>
          <a:bodyPr wrap="square">
            <a:spAutoFit/>
          </a:bodyPr>
          <a:lstStyle/>
          <a:p>
            <a:endParaRPr lang="ru-RU" sz="2400" b="1" dirty="0">
              <a:solidFill>
                <a:srgbClr val="002060"/>
              </a:solidFill>
              <a:latin typeface="Oswald" pitchFamily="2" charset="-52"/>
              <a:ea typeface="Tahoma" panose="020B0604030504040204" pitchFamily="34" charset="0"/>
              <a:cs typeface="Tahoma" panose="020B0604030504040204" pitchFamily="34" charset="0"/>
            </a:endParaRPr>
          </a:p>
        </p:txBody>
      </p:sp>
      <p:sp>
        <p:nvSpPr>
          <p:cNvPr id="21" name="Прямоугольник 20"/>
          <p:cNvSpPr/>
          <p:nvPr/>
        </p:nvSpPr>
        <p:spPr>
          <a:xfrm>
            <a:off x="1076925" y="2819749"/>
            <a:ext cx="10686213" cy="354209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910388" y="3051912"/>
            <a:ext cx="8712390" cy="3231654"/>
          </a:xfrm>
          <a:prstGeom prst="rect">
            <a:avLst/>
          </a:prstGeom>
        </p:spPr>
        <p:txBody>
          <a:bodyPr wrap="square">
            <a:spAutoFit/>
          </a:bodyPr>
          <a:lstStyle/>
          <a:p>
            <a:pPr algn="just"/>
            <a:r>
              <a:rPr lang="ru-RU" sz="1600" b="1" dirty="0">
                <a:solidFill>
                  <a:srgbClr val="3163AB"/>
                </a:solidFill>
                <a:latin typeface="Arial" panose="020B0604020202020204" pitchFamily="34" charset="0"/>
                <a:cs typeface="Arial" panose="020B0604020202020204" pitchFamily="34" charset="0"/>
              </a:rPr>
              <a:t>ӨТКІЗІЛЕТІН КҮНІ: </a:t>
            </a:r>
            <a:r>
              <a:rPr lang="ru-RU" sz="1600" dirty="0">
                <a:latin typeface="Arial" panose="020B0604020202020204" pitchFamily="34" charset="0"/>
                <a:cs typeface="Arial" panose="020B0604020202020204" pitchFamily="34" charset="0"/>
              </a:rPr>
              <a:t>26.01.2024 ж.</a:t>
            </a: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УАҚЫТЫ:</a:t>
            </a:r>
            <a:r>
              <a:rPr lang="ru-RU" sz="1600" dirty="0">
                <a:solidFill>
                  <a:srgbClr val="3163AB"/>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12:00</a:t>
            </a: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a:t>
            </a:r>
            <a:r>
              <a:rPr lang="ru-RU" sz="1600" b="1" dirty="0" err="1">
                <a:solidFill>
                  <a:srgbClr val="3163AB"/>
                </a:solidFill>
                <a:latin typeface="Arial" panose="020B0604020202020204" pitchFamily="34" charset="0"/>
                <a:cs typeface="Arial" panose="020B0604020202020204" pitchFamily="34" charset="0"/>
              </a:rPr>
              <a:t>Қазақ</a:t>
            </a:r>
            <a:r>
              <a:rPr lang="ru-RU" sz="1600" b="1" dirty="0">
                <a:solidFill>
                  <a:srgbClr val="3163AB"/>
                </a:solidFill>
                <a:latin typeface="Arial" panose="020B0604020202020204" pitchFamily="34" charset="0"/>
                <a:cs typeface="Arial" panose="020B0604020202020204" pitchFamily="34" charset="0"/>
              </a:rPr>
              <a:t> </a:t>
            </a:r>
            <a:r>
              <a:rPr lang="ru-RU" sz="1600" b="1" dirty="0" err="1">
                <a:solidFill>
                  <a:srgbClr val="3163AB"/>
                </a:solidFill>
                <a:latin typeface="Arial" panose="020B0604020202020204" pitchFamily="34" charset="0"/>
                <a:cs typeface="Arial" panose="020B0604020202020204" pitchFamily="34" charset="0"/>
              </a:rPr>
              <a:t>есебі</a:t>
            </a:r>
            <a:r>
              <a:rPr lang="ru-RU" sz="1600" b="1" dirty="0">
                <a:solidFill>
                  <a:srgbClr val="3163AB"/>
                </a:solidFill>
                <a:latin typeface="Arial" panose="020B0604020202020204" pitchFamily="34" charset="0"/>
                <a:cs typeface="Arial" panose="020B0604020202020204" pitchFamily="34" charset="0"/>
              </a:rPr>
              <a:t>» ЧЕЛЛЕНДЖІ </a:t>
            </a:r>
            <a:r>
              <a:rPr lang="ru-RU" sz="1600" b="1" dirty="0" err="1">
                <a:solidFill>
                  <a:srgbClr val="3163AB"/>
                </a:solidFill>
                <a:latin typeface="Arial" panose="020B0604020202020204" pitchFamily="34" charset="0"/>
                <a:cs typeface="Arial" panose="020B0604020202020204" pitchFamily="34" charset="0"/>
              </a:rPr>
              <a:t>б</a:t>
            </a:r>
            <a:r>
              <a:rPr lang="ru-RU" sz="1600" dirty="0" err="1">
                <a:latin typeface="Arial" panose="020B0604020202020204" pitchFamily="34" charset="0"/>
                <a:cs typeface="Arial" panose="020B0604020202020204" pitchFamily="34" charset="0"/>
              </a:rPr>
              <a:t>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уақытта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А.Жұмаділдаевтің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ұсынған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есептерін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шығаруды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қамтиды</a:t>
            </a:r>
            <a:r>
              <a:rPr lang="ru-RU" sz="1600" dirty="0">
                <a:latin typeface="Arial" panose="020B0604020202020204" pitchFamily="34" charset="0"/>
                <a:cs typeface="Arial" panose="020B0604020202020204" pitchFamily="34" charset="0"/>
              </a:rPr>
              <a:t> </a:t>
            </a:r>
            <a:r>
              <a:rPr lang="ru-RU" sz="1600" b="1" dirty="0">
                <a:solidFill>
                  <a:srgbClr val="3163AB"/>
                </a:solidFill>
                <a:latin typeface="Arial" panose="020B0604020202020204" pitchFamily="34" charset="0"/>
                <a:cs typeface="Arial" panose="020B0604020202020204" pitchFamily="34" charset="0"/>
              </a:rPr>
              <a:t> </a:t>
            </a:r>
          </a:p>
          <a:p>
            <a:pPr algn="just"/>
            <a:r>
              <a:rPr lang="ru-RU" sz="1600" dirty="0" err="1">
                <a:latin typeface="Arial" panose="020B0604020202020204" pitchFamily="34" charset="0"/>
                <a:cs typeface="Arial" panose="020B0604020202020204" pitchFamily="34" charset="0"/>
              </a:rPr>
              <a:t>Челлендждің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ӨТЕТІН ОРНЫН </a:t>
            </a:r>
            <a:r>
              <a:rPr lang="ru-RU" sz="1600" dirty="0" err="1">
                <a:latin typeface="Arial" panose="020B0604020202020204" pitchFamily="34" charset="0"/>
                <a:cs typeface="Arial" panose="020B0604020202020204" pitchFamily="34" charset="0"/>
              </a:rPr>
              <a:t>әр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дербес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таңдайды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ерекшеліктерін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ескеру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қажет</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ҚАТЫСУШЫЛАР:</a:t>
            </a:r>
            <a:r>
              <a:rPr lang="ru-RU" sz="1600" dirty="0">
                <a:solidFill>
                  <a:srgbClr val="3163AB"/>
                </a:solidFill>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елді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мекендерінің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алушылары</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Іс-шараның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АҚПАРАТТЫҚ ЖАРИЯ </a:t>
            </a:r>
            <a:r>
              <a:rPr lang="ru-RU" sz="1600" dirty="0" err="1">
                <a:latin typeface="Arial" panose="020B0604020202020204" pitchFamily="34" charset="0"/>
                <a:cs typeface="Arial" panose="020B0604020202020204" pitchFamily="34" charset="0"/>
              </a:rPr>
              <a:t>етілуін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әрбір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бұқаралық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ақпарат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құралдарында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әлеуметтік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желілерде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позитивті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арқылы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жариялайды</a:t>
            </a:r>
            <a:endParaRPr lang="ru-RU" sz="1600" dirty="0">
              <a:latin typeface="Arial" panose="020B0604020202020204" pitchFamily="34" charset="0"/>
              <a:cs typeface="Arial" panose="020B0604020202020204" pitchFamily="34" charset="0"/>
            </a:endParaRPr>
          </a:p>
          <a:p>
            <a:pPr algn="just"/>
            <a:endPar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algn="just"/>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яматематик</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математикаижизнь</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есепшығару</a:t>
            </a:r>
            <a:r>
              <a:rPr lang="kk-KZ"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r>
              <a:rPr lang="kk-KZ" sz="1600" dirty="0" err="1">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креативноемышление</a:t>
            </a:r>
            <a:endParaRPr lang="ru-RU"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7" name="Прямоугольник 26"/>
          <p:cNvSpPr/>
          <p:nvPr/>
        </p:nvSpPr>
        <p:spPr>
          <a:xfrm>
            <a:off x="8728931" y="2814331"/>
            <a:ext cx="2310132" cy="400110"/>
          </a:xfrm>
          <a:prstGeom prst="rect">
            <a:avLst/>
          </a:prstGeom>
          <a:solidFill>
            <a:schemeClr val="bg1"/>
          </a:solidFill>
        </p:spPr>
        <p:txBody>
          <a:bodyPr wrap="square">
            <a:spAutoFit/>
          </a:bodyPr>
          <a:lstStyle/>
          <a:p>
            <a:r>
              <a:rPr lang="ru-RU" sz="2000" b="1" dirty="0">
                <a:solidFill>
                  <a:srgbClr val="002060"/>
                </a:solidFill>
                <a:latin typeface="Oswald" pitchFamily="2" charset="-52"/>
                <a:ea typeface="Tahoma" panose="020B0604030504040204" pitchFamily="34" charset="0"/>
                <a:cs typeface="Tahoma" panose="020B0604030504040204" pitchFamily="34" charset="0"/>
              </a:rPr>
              <a:t>ҰСЫНЫЛАДЫ</a:t>
            </a:r>
          </a:p>
        </p:txBody>
      </p:sp>
      <p:pic>
        <p:nvPicPr>
          <p:cNvPr id="3"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6" y="518744"/>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23591" y="2196826"/>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15643" y="3874908"/>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90355EC6-41D0-9A27-7D80-D86401DE5454}"/>
              </a:ext>
            </a:extLst>
          </p:cNvPr>
          <p:cNvSpPr/>
          <p:nvPr/>
        </p:nvSpPr>
        <p:spPr>
          <a:xfrm>
            <a:off x="1051085" y="908692"/>
            <a:ext cx="10686213" cy="2990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a:latin typeface="Arial" panose="020B0604020202020204" pitchFamily="34" charset="0"/>
                <a:cs typeface="Arial" panose="020B0604020202020204" pitchFamily="34" charset="0"/>
              </a:rPr>
              <a:t>білім алушылардың </a:t>
            </a:r>
            <a:r>
              <a:rPr lang="kk-KZ" dirty="0" err="1">
                <a:latin typeface="Arial" panose="020B0604020202020204" pitchFamily="34" charset="0"/>
                <a:cs typeface="Arial" panose="020B0604020202020204" pitchFamily="34" charset="0"/>
              </a:rPr>
              <a:t>креативті</a:t>
            </a:r>
            <a:r>
              <a:rPr lang="kk-KZ" dirty="0">
                <a:latin typeface="Arial" panose="020B0604020202020204" pitchFamily="34" charset="0"/>
                <a:cs typeface="Arial" panose="020B0604020202020204" pitchFamily="34" charset="0"/>
              </a:rPr>
              <a:t> және сыни ойлауын дамытуға ықпал ету</a:t>
            </a:r>
            <a:endParaRPr lang="ru-RU" dirty="0">
              <a:latin typeface="Arial" panose="020B060402020202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205EB63A-C0CF-B748-F311-D358EC1E4045}"/>
              </a:ext>
            </a:extLst>
          </p:cNvPr>
          <p:cNvSpPr/>
          <p:nvPr/>
        </p:nvSpPr>
        <p:spPr>
          <a:xfrm>
            <a:off x="799490" y="575251"/>
            <a:ext cx="2003384" cy="376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МАҚСАТЫ</a:t>
            </a:r>
            <a:endParaRPr lang="ru-RU" sz="2400" dirty="0">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6FC4C2A8-5A07-90DC-9950-582E4CA8BCF7}"/>
              </a:ext>
            </a:extLst>
          </p:cNvPr>
          <p:cNvSpPr/>
          <p:nvPr/>
        </p:nvSpPr>
        <p:spPr>
          <a:xfrm>
            <a:off x="1051084" y="1727783"/>
            <a:ext cx="10686213" cy="987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математикалық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логикалық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есептерді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шығаруға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деген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қызығушылығын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ояту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алушылардың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зияткерлік</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қабілеттерін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дамыту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Математикалық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білімнің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өмірмен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байланысын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көрсету</a:t>
            </a:r>
            <a:endParaRPr lang="ru-RU" dirty="0">
              <a:latin typeface="Arial" panose="020B0604020202020204" pitchFamily="34" charset="0"/>
              <a:cs typeface="Arial" panose="020B0604020202020204" pitchFamily="34" charset="0"/>
            </a:endParaRPr>
          </a:p>
        </p:txBody>
      </p:sp>
      <p:sp>
        <p:nvSpPr>
          <p:cNvPr id="7" name="Прямоугольник: скругленные углы 6">
            <a:extLst>
              <a:ext uri="{FF2B5EF4-FFF2-40B4-BE49-F238E27FC236}">
                <a16:creationId xmlns:a16="http://schemas.microsoft.com/office/drawing/2014/main" id="{2DEF8212-FFB7-D3B0-DB78-0DD24B2F42BB}"/>
              </a:ext>
            </a:extLst>
          </p:cNvPr>
          <p:cNvSpPr/>
          <p:nvPr/>
        </p:nvSpPr>
        <p:spPr>
          <a:xfrm>
            <a:off x="866987" y="1307274"/>
            <a:ext cx="2340907"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МІНДЕТТЕРІ</a:t>
            </a:r>
            <a:endParaRPr lang="ru-RU" sz="2400" dirty="0">
              <a:latin typeface="Arial" panose="020B0604020202020204" pitchFamily="34" charset="0"/>
              <a:cs typeface="Arial" panose="020B0604020202020204" pitchFamily="34" charset="0"/>
            </a:endParaRPr>
          </a:p>
        </p:txBody>
      </p:sp>
      <p:pic>
        <p:nvPicPr>
          <p:cNvPr id="10" name="Picture 2" descr="казахский орнамент - Самое интересное в блогах | Шаблоны трафаретов,  Узорчатые образцы, Узоры">
            <a:extLst>
              <a:ext uri="{FF2B5EF4-FFF2-40B4-BE49-F238E27FC236}">
                <a16:creationId xmlns:a16="http://schemas.microsoft.com/office/drawing/2014/main" id="{6C363AC6-1272-6456-B262-1D663BA33344}"/>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32685" y="5560709"/>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6 математических задач, за решение которых можно получить миллион дол.">
            <a:extLst>
              <a:ext uri="{FF2B5EF4-FFF2-40B4-BE49-F238E27FC236}">
                <a16:creationId xmlns:a16="http://schemas.microsoft.com/office/drawing/2014/main" id="{251C1E31-C651-2711-FC1D-8E5756E7AB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234" y="3131738"/>
            <a:ext cx="1820794" cy="117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6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3;p3">
            <a:extLst>
              <a:ext uri="{FF2B5EF4-FFF2-40B4-BE49-F238E27FC236}">
                <a16:creationId xmlns:a16="http://schemas.microsoft.com/office/drawing/2014/main" id="{F0E76D15-E5FE-4E6D-9926-675770E69B7C}"/>
              </a:ext>
            </a:extLst>
          </p:cNvPr>
          <p:cNvSpPr txBox="1"/>
          <p:nvPr/>
        </p:nvSpPr>
        <p:spPr>
          <a:xfrm>
            <a:off x="0" y="5455"/>
            <a:ext cx="12185883" cy="56979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ru-RU" sz="500" b="1" dirty="0">
              <a:solidFill>
                <a:schemeClr val="bg1"/>
              </a:solidFill>
              <a:latin typeface="Arial" panose="020B0604020202020204" pitchFamily="34" charset="0"/>
              <a:cs typeface="Arial" panose="020B0604020202020204" pitchFamily="34" charset="0"/>
              <a:sym typeface="Oswald"/>
            </a:endParaRPr>
          </a:p>
          <a:p>
            <a:pPr lvl="0" algn="ctr">
              <a:lnSpc>
                <a:spcPct val="107000"/>
              </a:lnSpc>
              <a:defRPr/>
            </a:pPr>
            <a:r>
              <a:rPr lang="kk-KZ" sz="2400" b="1" dirty="0">
                <a:solidFill>
                  <a:schemeClr val="bg1"/>
                </a:solidFill>
                <a:latin typeface="Oswald" pitchFamily="2" charset="-52"/>
                <a:cs typeface="Arial" panose="020B0604020202020204" pitchFamily="34" charset="0"/>
                <a:sym typeface="Oswald"/>
              </a:rPr>
              <a:t>АҚПАН: ОҚУҒА ҚҰШТАР МЕКТЕП</a:t>
            </a:r>
            <a:endParaRPr lang="ru-RU" sz="2400" b="1" dirty="0">
              <a:solidFill>
                <a:schemeClr val="bg1"/>
              </a:solidFill>
              <a:latin typeface="Oswald" pitchFamily="2" charset="-52"/>
              <a:cs typeface="Arial" panose="020B0604020202020204" pitchFamily="34" charset="0"/>
              <a:sym typeface="Oswald"/>
            </a:endParaRPr>
          </a:p>
        </p:txBody>
      </p:sp>
      <p:sp>
        <p:nvSpPr>
          <p:cNvPr id="12" name="Прямоугольник 11"/>
          <p:cNvSpPr/>
          <p:nvPr/>
        </p:nvSpPr>
        <p:spPr>
          <a:xfrm>
            <a:off x="949234" y="888274"/>
            <a:ext cx="203703" cy="467903"/>
          </a:xfrm>
          <a:prstGeom prst="rect">
            <a:avLst/>
          </a:prstGeom>
          <a:solidFill>
            <a:schemeClr val="bg1"/>
          </a:solidFill>
        </p:spPr>
        <p:txBody>
          <a:bodyPr wrap="square">
            <a:spAutoFit/>
          </a:bodyPr>
          <a:lstStyle/>
          <a:p>
            <a:endParaRPr lang="ru-RU" sz="2400" b="1" dirty="0">
              <a:solidFill>
                <a:srgbClr val="002060"/>
              </a:solidFill>
              <a:latin typeface="Oswald" pitchFamily="2" charset="-52"/>
              <a:ea typeface="Tahoma" panose="020B0604030504040204" pitchFamily="34" charset="0"/>
              <a:cs typeface="Tahoma" panose="020B0604030504040204" pitchFamily="34" charset="0"/>
            </a:endParaRPr>
          </a:p>
        </p:txBody>
      </p:sp>
      <p:sp>
        <p:nvSpPr>
          <p:cNvPr id="21" name="Прямоугольник 20"/>
          <p:cNvSpPr/>
          <p:nvPr/>
        </p:nvSpPr>
        <p:spPr>
          <a:xfrm>
            <a:off x="1105598" y="2987036"/>
            <a:ext cx="10686213" cy="365430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2586182" y="2984210"/>
            <a:ext cx="9205629" cy="3677930"/>
          </a:xfrm>
          <a:prstGeom prst="rect">
            <a:avLst/>
          </a:prstGeom>
        </p:spPr>
        <p:txBody>
          <a:bodyPr wrap="square">
            <a:spAutoFit/>
          </a:bodyPr>
          <a:lstStyle/>
          <a:p>
            <a:pPr algn="just"/>
            <a:r>
              <a:rPr lang="ru-RU" sz="1600" b="1" dirty="0">
                <a:solidFill>
                  <a:srgbClr val="3163AB"/>
                </a:solidFill>
                <a:latin typeface="Arial" panose="020B0604020202020204" pitchFamily="34" charset="0"/>
                <a:cs typeface="Arial" panose="020B0604020202020204" pitchFamily="34" charset="0"/>
              </a:rPr>
              <a:t>ӨТКІЗІЛЕТІН КҮНІ: </a:t>
            </a:r>
            <a:r>
              <a:rPr lang="ru-RU" sz="1600" dirty="0">
                <a:latin typeface="Arial" panose="020B0604020202020204" pitchFamily="34" charset="0"/>
                <a:cs typeface="Arial" panose="020B0604020202020204" pitchFamily="34" charset="0"/>
              </a:rPr>
              <a:t>28.02.2024 ж.</a:t>
            </a: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УАҚЫТЫ:</a:t>
            </a:r>
            <a:r>
              <a:rPr lang="ru-RU" sz="1600" dirty="0">
                <a:solidFill>
                  <a:srgbClr val="3163AB"/>
                </a:solidFill>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12:00</a:t>
            </a:r>
          </a:p>
          <a:p>
            <a:pPr algn="just"/>
            <a:r>
              <a:rPr lang="ru-RU" sz="1600" dirty="0" err="1">
                <a:latin typeface="Arial" panose="020B0604020202020204" pitchFamily="34" charset="0"/>
                <a:cs typeface="Arial" panose="020B0604020202020204" pitchFamily="34" charset="0"/>
              </a:rPr>
              <a:t>Оқуға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құштар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мектеп</a:t>
            </a:r>
            <a:r>
              <a:rPr lang="ru-RU" sz="1600" dirty="0">
                <a:latin typeface="Arial" panose="020B0604020202020204" pitchFamily="34" charset="0"/>
                <a:cs typeface="Arial" panose="020B0604020202020204" pitchFamily="34" charset="0"/>
              </a:rPr>
              <a:t> </a:t>
            </a:r>
            <a:r>
              <a:rPr lang="ru-RU" sz="1600" b="1" dirty="0">
                <a:solidFill>
                  <a:srgbClr val="3163AB"/>
                </a:solidFill>
                <a:latin typeface="Arial" panose="020B0604020202020204" pitchFamily="34" charset="0"/>
                <a:cs typeface="Arial" panose="020B0604020202020204" pitchFamily="34" charset="0"/>
              </a:rPr>
              <a:t>ЧЕЛЛЕНДЖІ </a:t>
            </a:r>
            <a:r>
              <a:rPr lang="ru-RU" sz="1600" dirty="0">
                <a:latin typeface="Arial" panose="020B0604020202020204" pitchFamily="34" charset="0"/>
                <a:cs typeface="Arial" panose="020B0604020202020204" pitchFamily="34" charset="0"/>
              </a:rPr>
              <a:t> – </a:t>
            </a:r>
            <a:r>
              <a:rPr lang="ru-RU" sz="1600" dirty="0" err="1">
                <a:latin typeface="Arial" panose="020B0604020202020204" pitchFamily="34" charset="0"/>
                <a:cs typeface="Arial" panose="020B0604020202020204" pitchFamily="34" charset="0"/>
              </a:rPr>
              <a:t>кітап</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оқу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мәдениетін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дәріптеу</a:t>
            </a:r>
            <a:endParaRPr lang="ru-RU" sz="16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ҰЙЫМДАСТЫРУ: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уақытта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өздері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таңдаған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кітабынан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үзінді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оқиды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басқа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қатысушылармен</a:t>
            </a:r>
            <a:r>
              <a:rPr lang="ru-RU" sz="1600" dirty="0">
                <a:latin typeface="Arial" panose="020B0604020202020204" pitchFamily="34" charset="0"/>
                <a:cs typeface="Arial" panose="020B0604020202020204" pitchFamily="34" charset="0"/>
              </a:rPr>
              <a:t> ой </a:t>
            </a:r>
            <a:r>
              <a:rPr lang="ru-RU" sz="1600" dirty="0" err="1">
                <a:latin typeface="Arial" panose="020B0604020202020204" pitchFamily="34" charset="0"/>
                <a:cs typeface="Arial" panose="020B0604020202020204" pitchFamily="34" charset="0"/>
              </a:rPr>
              <a:t>бөліседі</a:t>
            </a:r>
            <a:r>
              <a:rPr lang="ru-RU" sz="1600" dirty="0">
                <a:latin typeface="Arial" panose="020B0604020202020204" pitchFamily="34" charset="0"/>
                <a:cs typeface="Arial" panose="020B0604020202020204" pitchFamily="34" charset="0"/>
              </a:rPr>
              <a:t>   </a:t>
            </a:r>
            <a:r>
              <a:rPr lang="ru-RU" sz="1600" b="1" dirty="0">
                <a:solidFill>
                  <a:srgbClr val="3163AB"/>
                </a:solidFill>
                <a:latin typeface="Arial" panose="020B0604020202020204" pitchFamily="34" charset="0"/>
                <a:cs typeface="Arial" panose="020B0604020202020204" pitchFamily="34" charset="0"/>
              </a:rPr>
              <a:t> </a:t>
            </a:r>
            <a:endParaRPr lang="ru-RU" sz="16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Челлендждің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ӨТЕТІН ОРНЫН </a:t>
            </a:r>
            <a:r>
              <a:rPr lang="ru-RU" sz="1600" dirty="0" err="1">
                <a:latin typeface="Arial" panose="020B0604020202020204" pitchFamily="34" charset="0"/>
                <a:cs typeface="Arial" panose="020B0604020202020204" pitchFamily="34" charset="0"/>
              </a:rPr>
              <a:t>әр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дербес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таңдайды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қатысушылардың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жас</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ерекшеліктері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ескерілуі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қажет</a:t>
            </a:r>
            <a:r>
              <a:rPr lang="ru-RU" sz="1600" dirty="0">
                <a:latin typeface="Arial" panose="020B0604020202020204" pitchFamily="34" charset="0"/>
                <a:cs typeface="Arial" panose="020B0604020202020204" pitchFamily="34" charset="0"/>
              </a:rPr>
              <a:t> </a:t>
            </a:r>
          </a:p>
          <a:p>
            <a:pPr algn="just"/>
            <a:r>
              <a:rPr lang="ru-RU" sz="1600" b="1" dirty="0">
                <a:solidFill>
                  <a:srgbClr val="4776BA"/>
                </a:solidFill>
                <a:latin typeface="Arial" panose="020B0604020202020204" pitchFamily="34" charset="0"/>
                <a:cs typeface="Arial" panose="020B0604020202020204" pitchFamily="34" charset="0"/>
              </a:rPr>
              <a:t>«</a:t>
            </a:r>
            <a:r>
              <a:rPr lang="ru-RU" sz="1600" b="1" dirty="0" err="1">
                <a:solidFill>
                  <a:srgbClr val="4776BA"/>
                </a:solidFill>
                <a:latin typeface="Arial" panose="020B0604020202020204" pitchFamily="34" charset="0"/>
                <a:cs typeface="Arial" panose="020B0604020202020204" pitchFamily="34" charset="0"/>
              </a:rPr>
              <a:t>Сүйікті</a:t>
            </a:r>
            <a:r>
              <a:rPr lang="ru-RU" sz="1600" b="1" dirty="0">
                <a:solidFill>
                  <a:srgbClr val="4776BA"/>
                </a:solidFill>
                <a:latin typeface="Arial" panose="020B0604020202020204" pitchFamily="34" charset="0"/>
                <a:cs typeface="Arial" panose="020B0604020202020204" pitchFamily="34" charset="0"/>
              </a:rPr>
              <a:t> </a:t>
            </a:r>
            <a:r>
              <a:rPr lang="ru-RU" sz="1600" b="1" dirty="0" err="1">
                <a:solidFill>
                  <a:srgbClr val="4776BA"/>
                </a:solidFill>
                <a:latin typeface="Arial" panose="020B0604020202020204" pitchFamily="34" charset="0"/>
                <a:cs typeface="Arial" panose="020B0604020202020204" pitchFamily="34" charset="0"/>
              </a:rPr>
              <a:t>кітабым</a:t>
            </a:r>
            <a:r>
              <a:rPr lang="ru-RU" sz="1600" b="1" dirty="0">
                <a:solidFill>
                  <a:srgbClr val="4776BA"/>
                </a:solidFill>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көрмесін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ұйымдастыру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ұсынылады</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b="1" dirty="0">
                <a:solidFill>
                  <a:srgbClr val="3163AB"/>
                </a:solidFill>
                <a:latin typeface="Arial" panose="020B0604020202020204" pitchFamily="34" charset="0"/>
                <a:cs typeface="Arial" panose="020B0604020202020204" pitchFamily="34" charset="0"/>
              </a:rPr>
              <a:t>ҚАТЫСУШЫЛАР:</a:t>
            </a:r>
            <a:r>
              <a:rPr lang="ru-RU" sz="1600" dirty="0">
                <a:solidFill>
                  <a:srgbClr val="3163AB"/>
                </a:solidFill>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республиканың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барлық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елді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мекендерінің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жалпы</a:t>
            </a:r>
            <a:r>
              <a:rPr lang="ru-RU" sz="1600" dirty="0">
                <a:latin typeface="Arial" panose="020B0604020202020204" pitchFamily="34" charset="0"/>
                <a:cs typeface="Arial" panose="020B0604020202020204" pitchFamily="34" charset="0"/>
              </a:rPr>
              <a:t> орта, </a:t>
            </a:r>
            <a:r>
              <a:rPr lang="ru-RU" sz="1600" dirty="0" err="1">
                <a:latin typeface="Arial" panose="020B0604020202020204" pitchFamily="34" charset="0"/>
                <a:cs typeface="Arial" panose="020B0604020202020204" pitchFamily="34" charset="0"/>
              </a:rPr>
              <a:t>қосымша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техникалық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кәсіптік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ұйымдарының</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алушылары</a:t>
            </a:r>
            <a:endParaRPr lang="ru-RU" sz="1600" dirty="0">
              <a:latin typeface="Arial" panose="020B0604020202020204" pitchFamily="34" charset="0"/>
              <a:cs typeface="Arial" panose="020B0604020202020204" pitchFamily="34" charset="0"/>
            </a:endParaRPr>
          </a:p>
          <a:p>
            <a:pPr algn="just"/>
            <a:endParaRPr lang="ru-RU" sz="300" dirty="0">
              <a:latin typeface="Arial" panose="020B0604020202020204" pitchFamily="34" charset="0"/>
              <a:cs typeface="Arial" panose="020B0604020202020204" pitchFamily="34" charset="0"/>
            </a:endParaRPr>
          </a:p>
          <a:p>
            <a:pPr algn="just"/>
            <a:r>
              <a:rPr lang="ru-RU" sz="1600" dirty="0" err="1">
                <a:latin typeface="Arial" panose="020B0604020202020204" pitchFamily="34" charset="0"/>
                <a:cs typeface="Arial" panose="020B0604020202020204" pitchFamily="34" charset="0"/>
              </a:rPr>
              <a:t>Іс-шараның</a:t>
            </a:r>
            <a:r>
              <a:rPr lang="ru-RU" sz="1600" dirty="0">
                <a:latin typeface="Arial" panose="020B0604020202020204" pitchFamily="34" charset="0"/>
                <a:cs typeface="Arial" panose="020B0604020202020204" pitchFamily="34" charset="0"/>
              </a:rPr>
              <a:t> </a:t>
            </a:r>
            <a:r>
              <a:rPr lang="ru-RU" sz="1600" b="1" dirty="0">
                <a:solidFill>
                  <a:srgbClr val="4776BA"/>
                </a:solidFill>
                <a:latin typeface="Arial" panose="020B0604020202020204" pitchFamily="34" charset="0"/>
                <a:cs typeface="Arial" panose="020B0604020202020204" pitchFamily="34" charset="0"/>
              </a:rPr>
              <a:t>АҚПАРАТТЫҚ ЖАРИЯ </a:t>
            </a:r>
            <a:r>
              <a:rPr lang="ru-RU" sz="1600" dirty="0" err="1">
                <a:latin typeface="Arial" panose="020B0604020202020204" pitchFamily="34" charset="0"/>
                <a:cs typeface="Arial" panose="020B0604020202020204" pitchFamily="34" charset="0"/>
              </a:rPr>
              <a:t>етілуін</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әрбір</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білім</a:t>
            </a:r>
            <a:r>
              <a:rPr lang="ru-RU" sz="1600" dirty="0">
                <a:latin typeface="Arial" panose="020B0604020202020204" pitchFamily="34" charset="0"/>
                <a:cs typeface="Arial" panose="020B0604020202020204" pitchFamily="34" charset="0"/>
              </a:rPr>
              <a:t> беру </a:t>
            </a:r>
            <a:r>
              <a:rPr lang="ru-RU" sz="1600" dirty="0" err="1">
                <a:latin typeface="Arial" panose="020B0604020202020204" pitchFamily="34" charset="0"/>
                <a:cs typeface="Arial" panose="020B0604020202020204" pitchFamily="34" charset="0"/>
              </a:rPr>
              <a:t>ұйымы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бұқаралық</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ақпарат</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құралдарында</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және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әлеуметтік</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желілерде</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позитивті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ұсыну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арқылы</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жариялайды</a:t>
            </a:r>
            <a:endParaRPr lang="ru-RU" sz="1600" dirty="0">
              <a:latin typeface="Arial" panose="020B0604020202020204" pitchFamily="34" charset="0"/>
              <a:cs typeface="Arial" panose="020B0604020202020204" pitchFamily="34" charset="0"/>
            </a:endParaRPr>
          </a:p>
          <a:p>
            <a:pPr algn="just"/>
            <a:endParaRPr lang="kk-KZ"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pPr algn="just"/>
            <a:r>
              <a:rPr lang="en-US"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t>
            </a:r>
            <a:r>
              <a:rPr lang="kk-KZ" sz="1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оқуғақұштармектеп</a:t>
            </a:r>
            <a:r>
              <a:rPr lang="kk-KZ"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r>
              <a:rPr lang="en-US"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t>
            </a:r>
            <a:r>
              <a:rPr lang="kk-KZ" sz="1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люблючитать</a:t>
            </a:r>
            <a:r>
              <a:rPr lang="kk-KZ"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a:t>
            </a:r>
            <a:r>
              <a:rPr lang="en-US"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a:t>
            </a:r>
            <a:r>
              <a:rPr lang="kk-KZ" sz="1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моялюбимаякнига</a:t>
            </a:r>
            <a:endParaRPr lang="ru-RU" sz="1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27" name="Прямоугольник 26"/>
          <p:cNvSpPr/>
          <p:nvPr/>
        </p:nvSpPr>
        <p:spPr>
          <a:xfrm>
            <a:off x="8776270" y="2890146"/>
            <a:ext cx="2310132" cy="400110"/>
          </a:xfrm>
          <a:prstGeom prst="rect">
            <a:avLst/>
          </a:prstGeom>
          <a:solidFill>
            <a:schemeClr val="bg1"/>
          </a:solidFill>
        </p:spPr>
        <p:txBody>
          <a:bodyPr wrap="square">
            <a:spAutoFit/>
          </a:bodyPr>
          <a:lstStyle/>
          <a:p>
            <a:r>
              <a:rPr lang="ru-RU" sz="2000" b="1" dirty="0">
                <a:solidFill>
                  <a:srgbClr val="002060"/>
                </a:solidFill>
                <a:latin typeface="Oswald" pitchFamily="2" charset="-52"/>
                <a:ea typeface="Tahoma" panose="020B0604030504040204" pitchFamily="34" charset="0"/>
                <a:cs typeface="Tahoma" panose="020B0604030504040204" pitchFamily="34" charset="0"/>
              </a:rPr>
              <a:t>ҰСЫНЫЛАДЫ</a:t>
            </a:r>
          </a:p>
        </p:txBody>
      </p:sp>
      <p:pic>
        <p:nvPicPr>
          <p:cNvPr id="3"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81996" y="518744"/>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2456" y="2189108"/>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казахский орнамент - Самое интересное в блогах | Шаблоны трафаретов,  Узорчатые образцы, Узоры"/>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8666" y="3890345"/>
            <a:ext cx="1725291" cy="73905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скругленные углы 1">
            <a:extLst>
              <a:ext uri="{FF2B5EF4-FFF2-40B4-BE49-F238E27FC236}">
                <a16:creationId xmlns:a16="http://schemas.microsoft.com/office/drawing/2014/main" id="{90355EC6-41D0-9A27-7D80-D86401DE5454}"/>
              </a:ext>
            </a:extLst>
          </p:cNvPr>
          <p:cNvSpPr/>
          <p:nvPr/>
        </p:nvSpPr>
        <p:spPr>
          <a:xfrm>
            <a:off x="1051083" y="936978"/>
            <a:ext cx="10686213" cy="5564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dirty="0">
                <a:latin typeface="Arial" panose="020B0604020202020204" pitchFamily="34" charset="0"/>
                <a:cs typeface="Arial" panose="020B0604020202020204" pitchFamily="34" charset="0"/>
              </a:rPr>
              <a:t>Білім алушылардың кітап оқу мәдениетін дамыту және белсенді кітап оқуға тарту</a:t>
            </a:r>
            <a:endParaRPr lang="ru-RU" dirty="0">
              <a:latin typeface="Arial" panose="020B0604020202020204" pitchFamily="34" charset="0"/>
              <a:cs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id="{205EB63A-C0CF-B748-F311-D358EC1E4045}"/>
              </a:ext>
            </a:extLst>
          </p:cNvPr>
          <p:cNvSpPr/>
          <p:nvPr/>
        </p:nvSpPr>
        <p:spPr>
          <a:xfrm>
            <a:off x="816531" y="539803"/>
            <a:ext cx="2003384" cy="467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МАҚСАТЫ</a:t>
            </a:r>
            <a:endParaRPr lang="ru-RU" sz="2400" dirty="0">
              <a:latin typeface="Arial" panose="020B0604020202020204" pitchFamily="34" charset="0"/>
              <a:cs typeface="Arial" panose="020B0604020202020204" pitchFamily="34" charset="0"/>
            </a:endParaRPr>
          </a:p>
        </p:txBody>
      </p:sp>
      <p:sp>
        <p:nvSpPr>
          <p:cNvPr id="6" name="Прямоугольник: скругленные углы 5">
            <a:extLst>
              <a:ext uri="{FF2B5EF4-FFF2-40B4-BE49-F238E27FC236}">
                <a16:creationId xmlns:a16="http://schemas.microsoft.com/office/drawing/2014/main" id="{6FC4C2A8-5A07-90DC-9950-582E4CA8BCF7}"/>
              </a:ext>
            </a:extLst>
          </p:cNvPr>
          <p:cNvSpPr/>
          <p:nvPr/>
        </p:nvSpPr>
        <p:spPr>
          <a:xfrm>
            <a:off x="1105598" y="1828800"/>
            <a:ext cx="10686213" cy="10210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функционалдық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оқу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дағдысын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және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шығармашылық</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қиялын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дамыту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кітап</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оқуға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қызығушылығын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ояту</a:t>
            </a:r>
            <a:endParaRPr lang="ru-RU"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dirty="0" err="1">
                <a:latin typeface="Arial" panose="020B0604020202020204" pitchFamily="34" charset="0"/>
                <a:cs typeface="Arial" panose="020B0604020202020204" pitchFamily="34" charset="0"/>
              </a:rPr>
              <a:t>Білім</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алушыларда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оқыған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кітаптарының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мазмұны</a:t>
            </a:r>
            <a:r>
              <a:rPr lang="ru-RU" dirty="0">
                <a:latin typeface="Arial" panose="020B0604020202020204" pitchFamily="34" charset="0"/>
                <a:cs typeface="Arial" panose="020B0604020202020204" pitchFamily="34" charset="0"/>
              </a:rPr>
              <a:t> мен </a:t>
            </a:r>
            <a:r>
              <a:rPr lang="ru-RU" dirty="0" err="1">
                <a:latin typeface="Arial" panose="020B0604020202020204" pitchFamily="34" charset="0"/>
                <a:cs typeface="Arial" panose="020B0604020202020204" pitchFamily="34" charset="0"/>
              </a:rPr>
              <a:t>сүйікті</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кейіпкерлерінің</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мінез-құлқы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туралы</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өзара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талқылауға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негізделген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қарым-қатынас</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жасау</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мәдениетін</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дамыту</a:t>
            </a:r>
            <a:r>
              <a:rPr lang="ru-RU" dirty="0">
                <a:latin typeface="Arial" panose="020B0604020202020204" pitchFamily="34" charset="0"/>
                <a:cs typeface="Arial" panose="020B0604020202020204" pitchFamily="34" charset="0"/>
              </a:rPr>
              <a:t>  </a:t>
            </a:r>
          </a:p>
        </p:txBody>
      </p:sp>
      <p:sp>
        <p:nvSpPr>
          <p:cNvPr id="7" name="Прямоугольник: скругленные углы 6">
            <a:extLst>
              <a:ext uri="{FF2B5EF4-FFF2-40B4-BE49-F238E27FC236}">
                <a16:creationId xmlns:a16="http://schemas.microsoft.com/office/drawing/2014/main" id="{2DEF8212-FFB7-D3B0-DB78-0DD24B2F42BB}"/>
              </a:ext>
            </a:extLst>
          </p:cNvPr>
          <p:cNvSpPr/>
          <p:nvPr/>
        </p:nvSpPr>
        <p:spPr>
          <a:xfrm>
            <a:off x="826492" y="1481123"/>
            <a:ext cx="2120633" cy="387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a:latin typeface="Arial" panose="020B0604020202020204" pitchFamily="34" charset="0"/>
                <a:cs typeface="Arial" panose="020B0604020202020204" pitchFamily="34" charset="0"/>
              </a:rPr>
              <a:t>МІНДЕТТЕРІ</a:t>
            </a:r>
            <a:endParaRPr lang="ru-RU" sz="2400" dirty="0">
              <a:latin typeface="Arial" panose="020B0604020202020204" pitchFamily="34" charset="0"/>
              <a:cs typeface="Arial" panose="020B0604020202020204" pitchFamily="34" charset="0"/>
            </a:endParaRPr>
          </a:p>
        </p:txBody>
      </p:sp>
      <p:pic>
        <p:nvPicPr>
          <p:cNvPr id="10" name="Picture 2" descr="казахский орнамент - Самое интересное в блогах | Шаблоны трафаретов,  Узорчатые образцы, Узоры">
            <a:extLst>
              <a:ext uri="{FF2B5EF4-FFF2-40B4-BE49-F238E27FC236}">
                <a16:creationId xmlns:a16="http://schemas.microsoft.com/office/drawing/2014/main" id="{6C363AC6-1272-6456-B262-1D663BA33344}"/>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460010" y="5560709"/>
            <a:ext cx="1725291" cy="73905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На «тусаукесер» выбрала книгу: девятилетняя девочка за год прочитала 100  книг: 4 Января 2022, 13:43 - новости на inform.kz">
            <a:extLst>
              <a:ext uri="{FF2B5EF4-FFF2-40B4-BE49-F238E27FC236}">
                <a16:creationId xmlns:a16="http://schemas.microsoft.com/office/drawing/2014/main" id="{CA5057E9-C7A9-A414-D16B-98A5E6652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234" y="3090201"/>
            <a:ext cx="1718948" cy="114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3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6BE2A-BF59-0A45-CB2D-4DF2B11E35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Заголовок 1">
            <a:extLst>
              <a:ext uri="{FF2B5EF4-FFF2-40B4-BE49-F238E27FC236}">
                <a16:creationId xmlns:a16="http://schemas.microsoft.com/office/drawing/2014/main" id="{040A64E0-0407-C046-9CB7-09BA983F3FBD}"/>
              </a:ext>
            </a:extLst>
          </p:cNvPr>
          <p:cNvSpPr>
            <a:spLocks noGrp="1"/>
          </p:cNvSpPr>
          <p:nvPr>
            <p:ph type="title"/>
          </p:nvPr>
        </p:nvSpPr>
        <p:spPr>
          <a:xfrm>
            <a:off x="323273" y="804191"/>
            <a:ext cx="3363355" cy="1006136"/>
          </a:xfrm>
        </p:spPr>
        <p:txBody>
          <a:bodyPr>
            <a:normAutofit fontScale="90000"/>
          </a:bodyPr>
          <a:lstStyle/>
          <a:p>
            <a:r>
              <a:rPr lang="kk-KZ" sz="4900" b="1" dirty="0" smtClean="0">
                <a:solidFill>
                  <a:schemeClr val="bg1"/>
                </a:solidFill>
                <a:latin typeface="Montserrat" panose="00000500000000000000" pitchFamily="2" charset="-52"/>
                <a:cs typeface="Arial" panose="020B0604020202020204" pitchFamily="34" charset="0"/>
              </a:rPr>
              <a:t>Төрт тоқсан-төрт өнер</a:t>
            </a:r>
            <a:endParaRPr lang="ru-RU" sz="3200" b="1" dirty="0">
              <a:solidFill>
                <a:schemeClr val="bg1"/>
              </a:solidFill>
              <a:latin typeface="Montserrat" panose="00000500000000000000" pitchFamily="2" charset="-52"/>
              <a:cs typeface="Arial" panose="020B0604020202020204" pitchFamily="34" charset="0"/>
            </a:endParaRPr>
          </a:p>
        </p:txBody>
      </p:sp>
      <p:sp>
        <p:nvSpPr>
          <p:cNvPr id="3" name="Объект 2">
            <a:extLst>
              <a:ext uri="{FF2B5EF4-FFF2-40B4-BE49-F238E27FC236}">
                <a16:creationId xmlns:a16="http://schemas.microsoft.com/office/drawing/2014/main" id="{2752E796-DCD0-7EB0-18C0-BE01122E047C}"/>
              </a:ext>
            </a:extLst>
          </p:cNvPr>
          <p:cNvSpPr>
            <a:spLocks noGrp="1"/>
          </p:cNvSpPr>
          <p:nvPr>
            <p:ph idx="1"/>
          </p:nvPr>
        </p:nvSpPr>
        <p:spPr>
          <a:xfrm>
            <a:off x="4772573" y="0"/>
            <a:ext cx="6922122" cy="4351338"/>
          </a:xfrm>
        </p:spPr>
        <p:txBody>
          <a:bodyPr>
            <a:normAutofit fontScale="25000" lnSpcReduction="20000"/>
          </a:bodyPr>
          <a:lstStyle/>
          <a:p>
            <a:pPr marL="0" indent="0" algn="ctr">
              <a:lnSpc>
                <a:spcPct val="107000"/>
              </a:lnSpc>
              <a:spcAft>
                <a:spcPts val="800"/>
              </a:spcAft>
              <a:buNone/>
            </a:pPr>
            <a:r>
              <a:rPr lang="kk-KZ" sz="8000" b="1" dirty="0" smtClean="0">
                <a:solidFill>
                  <a:srgbClr val="FF0000"/>
                </a:solidFill>
                <a:latin typeface="Times New Roman" pitchFamily="18" charset="0"/>
                <a:ea typeface="Calibri" panose="020F0502020204030204" pitchFamily="34" charset="0"/>
                <a:cs typeface="Times New Roman" pitchFamily="18" charset="0"/>
              </a:rPr>
              <a:t>Бірінші тоқсан-Республика  күні мерекесіне арналған «Ақындар айтысы» жобасы</a:t>
            </a:r>
          </a:p>
          <a:p>
            <a:r>
              <a:rPr lang="kk-KZ" sz="8000" b="1" i="1" dirty="0">
                <a:latin typeface="Times New Roman" pitchFamily="18" charset="0"/>
                <a:cs typeface="Times New Roman" pitchFamily="18" charset="0"/>
              </a:rPr>
              <a:t>«Республика күні басты ұлттық мереке ретінде шын мәнінде жалпыхалықтық мерекеге айналуы </a:t>
            </a:r>
            <a:r>
              <a:rPr lang="kk-KZ" sz="8000" b="1" i="1" dirty="0" smtClean="0">
                <a:latin typeface="Times New Roman" pitchFamily="18" charset="0"/>
                <a:cs typeface="Times New Roman" pitchFamily="18" charset="0"/>
              </a:rPr>
              <a:t>тиіс»</a:t>
            </a:r>
            <a:endParaRPr lang="ru-RU" sz="8000" b="1" dirty="0">
              <a:latin typeface="Times New Roman" pitchFamily="18" charset="0"/>
              <a:cs typeface="Times New Roman" pitchFamily="18" charset="0"/>
            </a:endParaRPr>
          </a:p>
          <a:p>
            <a:pPr marL="0" indent="0">
              <a:buNone/>
            </a:pPr>
            <a:r>
              <a:rPr lang="ru-RU" sz="8000" b="1" i="1" dirty="0">
                <a:latin typeface="Times New Roman" pitchFamily="18" charset="0"/>
                <a:cs typeface="Times New Roman" pitchFamily="18" charset="0"/>
              </a:rPr>
              <a:t> </a:t>
            </a:r>
            <a:r>
              <a:rPr lang="ru-RU" sz="8000" b="1" i="1" dirty="0" smtClean="0">
                <a:latin typeface="Times New Roman" pitchFamily="18" charset="0"/>
                <a:cs typeface="Times New Roman" pitchFamily="18" charset="0"/>
              </a:rPr>
              <a:t>                                                </a:t>
            </a:r>
            <a:r>
              <a:rPr lang="kk-KZ" sz="8000" i="1" dirty="0" smtClean="0">
                <a:latin typeface="Times New Roman" pitchFamily="18" charset="0"/>
                <a:cs typeface="Times New Roman" pitchFamily="18" charset="0"/>
              </a:rPr>
              <a:t>Қасым-Жомарт </a:t>
            </a:r>
            <a:r>
              <a:rPr lang="kk-KZ" sz="8000" i="1" dirty="0">
                <a:latin typeface="Times New Roman" pitchFamily="18" charset="0"/>
                <a:cs typeface="Times New Roman" pitchFamily="18" charset="0"/>
              </a:rPr>
              <a:t>Тоқаев</a:t>
            </a:r>
            <a:endParaRPr lang="ru-RU" sz="8000" dirty="0">
              <a:latin typeface="Times New Roman" pitchFamily="18" charset="0"/>
              <a:cs typeface="Times New Roman" pitchFamily="18" charset="0"/>
            </a:endParaRPr>
          </a:p>
          <a:p>
            <a:pPr marL="0" indent="0" algn="just">
              <a:buNone/>
            </a:pPr>
            <a:r>
              <a:rPr lang="kk-KZ" sz="8000" i="1" dirty="0">
                <a:latin typeface="Times New Roman" pitchFamily="18" charset="0"/>
                <a:cs typeface="Times New Roman" pitchFamily="18" charset="0"/>
              </a:rPr>
              <a:t> </a:t>
            </a:r>
            <a:r>
              <a:rPr lang="kk-KZ" sz="8000" b="1" dirty="0">
                <a:latin typeface="Times New Roman" pitchFamily="18" charset="0"/>
                <a:cs typeface="Times New Roman" pitchFamily="18" charset="0"/>
              </a:rPr>
              <a:t>«Ақындар айтысы» мақсаты:</a:t>
            </a:r>
            <a:r>
              <a:rPr lang="kk-KZ" sz="8000" dirty="0">
                <a:latin typeface="Times New Roman" pitchFamily="18" charset="0"/>
                <a:cs typeface="Times New Roman" pitchFamily="18" charset="0"/>
              </a:rPr>
              <a:t> ұлттық рух пен патриотизмді, өз халқына және оның дәстүрлеріне құрмет сезімін тәрбиелеу, эмоционалды интеллекті қалыптастыру, айтысты қазақ халқының ұлттық құндылығы, шешендік өнердің баға жетпес мұрасы ретінде дәріптеу арқылы дарынды шығармашыл жастарды анықтау.</a:t>
            </a:r>
            <a:endParaRPr lang="ru-RU" sz="8000" dirty="0">
              <a:latin typeface="Times New Roman" pitchFamily="18" charset="0"/>
              <a:cs typeface="Times New Roman" pitchFamily="18" charset="0"/>
            </a:endParaRPr>
          </a:p>
          <a:p>
            <a:pPr marL="0" indent="0">
              <a:buNone/>
            </a:pPr>
            <a:r>
              <a:rPr lang="kk-KZ" sz="8000" dirty="0" smtClean="0">
                <a:latin typeface="Times New Roman" pitchFamily="18" charset="0"/>
                <a:cs typeface="Times New Roman" pitchFamily="18" charset="0"/>
              </a:rPr>
              <a:t>Республика </a:t>
            </a:r>
            <a:r>
              <a:rPr lang="kk-KZ" sz="8000" dirty="0">
                <a:latin typeface="Times New Roman" pitchFamily="18" charset="0"/>
                <a:cs typeface="Times New Roman" pitchFamily="18" charset="0"/>
              </a:rPr>
              <a:t>күні – халқымыздың рухын көтеруге және елдің мемлекеттілігін нығайтуға арналған ұлттық мереке.</a:t>
            </a:r>
            <a:endParaRPr lang="ru-RU" sz="8000" dirty="0">
              <a:latin typeface="Times New Roman" pitchFamily="18" charset="0"/>
              <a:cs typeface="Times New Roman" pitchFamily="18" charset="0"/>
            </a:endParaRPr>
          </a:p>
          <a:p>
            <a:pPr marL="0" indent="0">
              <a:buNone/>
            </a:pPr>
            <a:r>
              <a:rPr lang="kk-KZ" sz="8000" dirty="0">
                <a:latin typeface="Times New Roman" pitchFamily="18" charset="0"/>
                <a:cs typeface="Times New Roman" pitchFamily="18" charset="0"/>
              </a:rPr>
              <a:t>Республика күніне орай дәстүрлі түрде Қазақстанның барлық өңірлерінде концерттер, шығармашылық байқаулар, спорттық жарыстар, патриоттық, волонтерлік және қайырымдылық акциялар, айтыстар өткізіледі</a:t>
            </a:r>
            <a:r>
              <a:rPr lang="kk-KZ" sz="8000" dirty="0" smtClean="0">
                <a:latin typeface="Times New Roman" pitchFamily="18" charset="0"/>
                <a:cs typeface="Times New Roman" pitchFamily="18" charset="0"/>
              </a:rPr>
              <a:t>.</a:t>
            </a:r>
          </a:p>
          <a:p>
            <a:r>
              <a:rPr lang="kk-KZ" sz="800" b="1" dirty="0" smtClean="0"/>
              <a:t> </a:t>
            </a:r>
            <a:r>
              <a:rPr lang="kk-KZ" sz="800" b="1" dirty="0"/>
              <a:t>«Ақындар айтысы» </a:t>
            </a:r>
            <a:r>
              <a:rPr lang="kk-KZ" sz="800" dirty="0"/>
              <a:t>өткізу үшін ұсынылатын тақырыптар:</a:t>
            </a:r>
            <a:endParaRPr lang="ru-RU" sz="800" dirty="0"/>
          </a:p>
          <a:p>
            <a:r>
              <a:rPr lang="kk-KZ" sz="6400" b="1" dirty="0"/>
              <a:t>«Жаңа күн – жаңа Қазақстан»;  </a:t>
            </a:r>
            <a:endParaRPr lang="ru-RU" sz="6400" dirty="0"/>
          </a:p>
          <a:p>
            <a:r>
              <a:rPr lang="kk-KZ" sz="6400" b="1" dirty="0"/>
              <a:t>«Туған жерім – мақтанышым»;  </a:t>
            </a:r>
            <a:endParaRPr lang="ru-RU" sz="6400" dirty="0"/>
          </a:p>
          <a:p>
            <a:r>
              <a:rPr lang="kk-KZ" sz="6400" b="1" dirty="0"/>
              <a:t>«Тілім – тұмарым»;  </a:t>
            </a:r>
            <a:endParaRPr lang="ru-RU" sz="6400" dirty="0"/>
          </a:p>
          <a:p>
            <a:r>
              <a:rPr lang="kk-KZ" sz="6400" b="1" dirty="0"/>
              <a:t>«Тәуелсіздігім – тұғырым»;</a:t>
            </a:r>
            <a:endParaRPr lang="ru-RU" sz="6400" dirty="0"/>
          </a:p>
          <a:p>
            <a:r>
              <a:rPr lang="kk-KZ" sz="6400" b="1" dirty="0"/>
              <a:t>«Топырақ жыр – торқа жыр»;</a:t>
            </a:r>
            <a:endParaRPr lang="ru-RU" sz="6400" dirty="0"/>
          </a:p>
          <a:p>
            <a:r>
              <a:rPr lang="kk-KZ" sz="6400" b="1" dirty="0"/>
              <a:t>«Көк тудың желбірегені»</a:t>
            </a:r>
            <a:endParaRPr lang="ru-RU" sz="6400" dirty="0">
              <a:latin typeface="Times New Roman" pitchFamily="18" charset="0"/>
              <a:cs typeface="Times New Roman" pitchFamily="18" charset="0"/>
            </a:endParaRPr>
          </a:p>
          <a:p>
            <a:pPr marL="0" indent="0">
              <a:lnSpc>
                <a:spcPct val="107000"/>
              </a:lnSpc>
              <a:spcAft>
                <a:spcPts val="800"/>
              </a:spcAft>
              <a:buNone/>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a:lnSpc>
                <a:spcPct val="107000"/>
              </a:lnSpc>
              <a:spcAft>
                <a:spcPts val="800"/>
              </a:spcAft>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marL="0" indent="0">
              <a:buNone/>
            </a:pPr>
            <a:endParaRPr lang="ru-RU" sz="2400" dirty="0">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306838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6BE2A-BF59-0A45-CB2D-4DF2B11E35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Заголовок 1">
            <a:extLst>
              <a:ext uri="{FF2B5EF4-FFF2-40B4-BE49-F238E27FC236}">
                <a16:creationId xmlns:a16="http://schemas.microsoft.com/office/drawing/2014/main" id="{040A64E0-0407-C046-9CB7-09BA983F3FBD}"/>
              </a:ext>
            </a:extLst>
          </p:cNvPr>
          <p:cNvSpPr>
            <a:spLocks noGrp="1"/>
          </p:cNvSpPr>
          <p:nvPr>
            <p:ph type="title"/>
          </p:nvPr>
        </p:nvSpPr>
        <p:spPr>
          <a:xfrm>
            <a:off x="323273" y="804191"/>
            <a:ext cx="3363355" cy="1006136"/>
          </a:xfrm>
        </p:spPr>
        <p:txBody>
          <a:bodyPr>
            <a:normAutofit fontScale="90000"/>
          </a:bodyPr>
          <a:lstStyle/>
          <a:p>
            <a:r>
              <a:rPr lang="kk-KZ" sz="4900" b="1" dirty="0" smtClean="0">
                <a:solidFill>
                  <a:schemeClr val="bg1"/>
                </a:solidFill>
                <a:latin typeface="Montserrat" panose="00000500000000000000" pitchFamily="2" charset="-52"/>
                <a:cs typeface="Arial" panose="020B0604020202020204" pitchFamily="34" charset="0"/>
              </a:rPr>
              <a:t>Төрт тоқсан-төрт өнер</a:t>
            </a:r>
            <a:endParaRPr lang="ru-RU" sz="3200" b="1" dirty="0">
              <a:solidFill>
                <a:schemeClr val="bg1"/>
              </a:solidFill>
              <a:latin typeface="Montserrat" panose="00000500000000000000" pitchFamily="2" charset="-52"/>
              <a:cs typeface="Arial" panose="020B0604020202020204" pitchFamily="34" charset="0"/>
            </a:endParaRPr>
          </a:p>
        </p:txBody>
      </p:sp>
      <p:sp>
        <p:nvSpPr>
          <p:cNvPr id="3" name="Объект 2">
            <a:extLst>
              <a:ext uri="{FF2B5EF4-FFF2-40B4-BE49-F238E27FC236}">
                <a16:creationId xmlns:a16="http://schemas.microsoft.com/office/drawing/2014/main" id="{2752E796-DCD0-7EB0-18C0-BE01122E047C}"/>
              </a:ext>
            </a:extLst>
          </p:cNvPr>
          <p:cNvSpPr>
            <a:spLocks noGrp="1"/>
          </p:cNvSpPr>
          <p:nvPr>
            <p:ph idx="1"/>
          </p:nvPr>
        </p:nvSpPr>
        <p:spPr>
          <a:xfrm>
            <a:off x="4740489" y="548281"/>
            <a:ext cx="6922122" cy="4351338"/>
          </a:xfrm>
        </p:spPr>
        <p:txBody>
          <a:bodyPr>
            <a:normAutofit fontScale="32500" lnSpcReduction="20000"/>
          </a:bodyPr>
          <a:lstStyle/>
          <a:p>
            <a:r>
              <a:rPr lang="kk-KZ" sz="6000" b="1" dirty="0" smtClean="0">
                <a:solidFill>
                  <a:srgbClr val="FF0000"/>
                </a:solidFill>
                <a:latin typeface="Times New Roman" pitchFamily="18" charset="0"/>
                <a:ea typeface="Calibri" panose="020F0502020204030204" pitchFamily="34" charset="0"/>
                <a:cs typeface="Times New Roman" pitchFamily="18" charset="0"/>
              </a:rPr>
              <a:t>Екінші тоқсан-</a:t>
            </a:r>
            <a:r>
              <a:rPr lang="kk-KZ" sz="6000" i="1" dirty="0">
                <a:latin typeface="Times New Roman" pitchFamily="18" charset="0"/>
                <a:cs typeface="Times New Roman" pitchFamily="18" charset="0"/>
              </a:rPr>
              <a:t>«Асық ойыны – үлкен халықтық тәрбие.  Біздің ұлтымыздың дәстүрлері мен мәдениетінің </a:t>
            </a:r>
            <a:r>
              <a:rPr lang="kk-KZ" sz="6000" i="1" dirty="0" smtClean="0">
                <a:latin typeface="Times New Roman" pitchFamily="18" charset="0"/>
                <a:cs typeface="Times New Roman" pitchFamily="18" charset="0"/>
              </a:rPr>
              <a:t>бастауы»</a:t>
            </a:r>
            <a:r>
              <a:rPr lang="ru-RU" sz="6000" dirty="0">
                <a:latin typeface="Times New Roman" pitchFamily="18" charset="0"/>
                <a:cs typeface="Times New Roman" pitchFamily="18" charset="0"/>
              </a:rPr>
              <a:t> </a:t>
            </a:r>
            <a:r>
              <a:rPr lang="kk-KZ" sz="6000" i="1" dirty="0" smtClean="0">
                <a:latin typeface="Times New Roman" pitchFamily="18" charset="0"/>
                <a:cs typeface="Times New Roman" pitchFamily="18" charset="0"/>
              </a:rPr>
              <a:t>Б</a:t>
            </a:r>
            <a:r>
              <a:rPr lang="kk-KZ" sz="6000" i="1" dirty="0">
                <a:latin typeface="Times New Roman" pitchFamily="18" charset="0"/>
                <a:cs typeface="Times New Roman" pitchFamily="18" charset="0"/>
              </a:rPr>
              <a:t>. Момышұлы</a:t>
            </a:r>
            <a:endParaRPr lang="ru-RU" sz="6000" dirty="0">
              <a:latin typeface="Times New Roman" pitchFamily="18" charset="0"/>
              <a:cs typeface="Times New Roman" pitchFamily="18" charset="0"/>
            </a:endParaRPr>
          </a:p>
          <a:p>
            <a:pPr marL="0" indent="0" algn="ctr">
              <a:lnSpc>
                <a:spcPct val="107000"/>
              </a:lnSpc>
              <a:spcAft>
                <a:spcPts val="800"/>
              </a:spcAft>
              <a:buNone/>
            </a:pPr>
            <a:r>
              <a:rPr lang="kk-KZ" sz="6000" dirty="0">
                <a:latin typeface="Times New Roman" pitchFamily="18" charset="0"/>
                <a:cs typeface="Times New Roman" pitchFamily="18" charset="0"/>
              </a:rPr>
              <a:t>Асық ойнау – бұл жай ғана ойын емес, дәлдік пен көшбасшылық қасиеттерді дамытатын, оқушылардың логикалық ойлауына оң әсер ететін спорт. </a:t>
            </a:r>
            <a:endParaRPr lang="ru-RU" sz="6000" dirty="0">
              <a:latin typeface="Times New Roman" pitchFamily="18" charset="0"/>
              <a:cs typeface="Times New Roman" pitchFamily="18" charset="0"/>
            </a:endParaRPr>
          </a:p>
          <a:p>
            <a:r>
              <a:rPr lang="kk-KZ" sz="6000" b="1" dirty="0"/>
              <a:t>Асық ойындарының ұсынылатын түрлері:</a:t>
            </a:r>
            <a:endParaRPr lang="ru-RU" sz="6000" dirty="0"/>
          </a:p>
          <a:p>
            <a:r>
              <a:rPr lang="kk-KZ" sz="6000" dirty="0"/>
              <a:t>бес табан,</a:t>
            </a:r>
            <a:r>
              <a:rPr lang="kk-KZ" sz="6000" i="1" dirty="0"/>
              <a:t> </a:t>
            </a:r>
            <a:r>
              <a:rPr lang="kk-KZ" sz="6000" dirty="0"/>
              <a:t>бес асық,</a:t>
            </a:r>
            <a:r>
              <a:rPr lang="kk-KZ" sz="6000" i="1" dirty="0"/>
              <a:t> үш табан, алты табан, омпы, бүгіп алу, көн (жоң), жарып алу, сыпырмай, түртпей, тыштырмай атан, бестас, мергендік немесе шеңбер жасап ату, хан талапай, асық қағу, қаршу, алшы, шұбырту, ұпай ұтысу, қол жоң, ат жарыстыру, қошқар соғыстыру, мұз ойнақ, иірмекіл, қақпақыл, сасыр, хан ойыны, аламан хан, асық табысу (асық жасыру), бүк-шік, төрт шүкейт, шомшы, манай.</a:t>
            </a:r>
            <a:r>
              <a:rPr lang="kk-KZ" sz="6000" dirty="0"/>
              <a:t> </a:t>
            </a:r>
            <a:endParaRPr lang="ru-RU" sz="6000" dirty="0"/>
          </a:p>
          <a:p>
            <a:pPr marL="0" indent="0" algn="ctr">
              <a:lnSpc>
                <a:spcPct val="107000"/>
              </a:lnSpc>
              <a:spcAft>
                <a:spcPts val="800"/>
              </a:spcAft>
              <a:buNone/>
            </a:pPr>
            <a:endParaRPr lang="kk-KZ" sz="6000" b="1" dirty="0" smtClean="0">
              <a:solidFill>
                <a:srgbClr val="FF0000"/>
              </a:solidFill>
              <a:latin typeface="Times New Roman" pitchFamily="18" charset="0"/>
              <a:ea typeface="Calibri" panose="020F0502020204030204" pitchFamily="34" charset="0"/>
              <a:cs typeface="Times New Roman" pitchFamily="18" charset="0"/>
            </a:endParaRPr>
          </a:p>
          <a:p>
            <a:pPr marL="0" indent="0">
              <a:lnSpc>
                <a:spcPct val="107000"/>
              </a:lnSpc>
              <a:spcAft>
                <a:spcPts val="800"/>
              </a:spcAft>
              <a:buNone/>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a:lnSpc>
                <a:spcPct val="107000"/>
              </a:lnSpc>
              <a:spcAft>
                <a:spcPts val="800"/>
              </a:spcAft>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marL="0" indent="0">
              <a:buNone/>
            </a:pPr>
            <a:endParaRPr lang="ru-RU" sz="2400" dirty="0">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428270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3" name="Прямоугольник 2"/>
          <p:cNvSpPr/>
          <p:nvPr/>
        </p:nvSpPr>
        <p:spPr>
          <a:xfrm>
            <a:off x="4973052" y="1038506"/>
            <a:ext cx="6657474" cy="3046988"/>
          </a:xfrm>
          <a:prstGeom prst="rect">
            <a:avLst/>
          </a:prstGeom>
        </p:spPr>
        <p:txBody>
          <a:bodyPr wrap="square">
            <a:spAutoFit/>
          </a:bodyPr>
          <a:lstStyle/>
          <a:p>
            <a:r>
              <a:rPr lang="ru-RU" sz="3200" dirty="0" err="1">
                <a:latin typeface="Times New Roman" pitchFamily="18" charset="0"/>
                <a:cs typeface="Times New Roman" pitchFamily="18" charset="0"/>
              </a:rPr>
              <a:t>Сынып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жетекшілер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Білім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және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ғылым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министрінің</a:t>
            </a:r>
            <a:r>
              <a:rPr lang="ru-RU" sz="3200" dirty="0">
                <a:latin typeface="Times New Roman" pitchFamily="18" charset="0"/>
                <a:cs typeface="Times New Roman" pitchFamily="18" charset="0"/>
              </a:rPr>
              <a:t> 2016 </a:t>
            </a:r>
            <a:r>
              <a:rPr lang="ru-RU" sz="3200" dirty="0" err="1">
                <a:latin typeface="Times New Roman" pitchFamily="18" charset="0"/>
                <a:cs typeface="Times New Roman" pitchFamily="18" charset="0"/>
              </a:rPr>
              <a:t>жылғы</a:t>
            </a:r>
            <a:r>
              <a:rPr lang="ru-RU" sz="3200" dirty="0">
                <a:latin typeface="Times New Roman" pitchFamily="18" charset="0"/>
                <a:cs typeface="Times New Roman" pitchFamily="18" charset="0"/>
              </a:rPr>
              <a:t> 12 </a:t>
            </a:r>
            <a:r>
              <a:rPr lang="ru-RU" sz="3200" dirty="0" err="1">
                <a:latin typeface="Times New Roman" pitchFamily="18" charset="0"/>
                <a:cs typeface="Times New Roman" pitchFamily="18" charset="0"/>
              </a:rPr>
              <a:t>қаңтардағы</a:t>
            </a:r>
            <a:r>
              <a:rPr lang="ru-RU" sz="3200" dirty="0">
                <a:latin typeface="Times New Roman" pitchFamily="18" charset="0"/>
                <a:cs typeface="Times New Roman" pitchFamily="18" charset="0"/>
              </a:rPr>
              <a:t> №18 </a:t>
            </a:r>
            <a:r>
              <a:rPr lang="ru-RU" sz="3200" dirty="0" err="1" smtClean="0">
                <a:latin typeface="Times New Roman" pitchFamily="18" charset="0"/>
                <a:cs typeface="Times New Roman" pitchFamily="18" charset="0"/>
              </a:rPr>
              <a:t>бұйрығымен</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бекітілген</a:t>
            </a:r>
            <a:r>
              <a:rPr lang="ru-RU" sz="3200" dirty="0">
                <a:latin typeface="Times New Roman" pitchFamily="18" charset="0"/>
                <a:cs typeface="Times New Roman" pitchFamily="18" charset="0"/>
              </a:rPr>
              <a:t> Орта </a:t>
            </a:r>
            <a:r>
              <a:rPr lang="ru-RU" sz="3200" dirty="0" err="1">
                <a:latin typeface="Times New Roman" pitchFamily="18" charset="0"/>
                <a:cs typeface="Times New Roman" pitchFamily="18" charset="0"/>
              </a:rPr>
              <a:t>білім</a:t>
            </a:r>
            <a:r>
              <a:rPr lang="ru-RU" sz="3200" dirty="0">
                <a:latin typeface="Times New Roman" pitchFamily="18" charset="0"/>
                <a:cs typeface="Times New Roman" pitchFamily="18" charset="0"/>
              </a:rPr>
              <a:t> беру </a:t>
            </a:r>
            <a:r>
              <a:rPr lang="ru-RU" sz="3200" dirty="0" err="1">
                <a:latin typeface="Times New Roman" pitchFamily="18" charset="0"/>
                <a:cs typeface="Times New Roman" pitchFamily="18" charset="0"/>
              </a:rPr>
              <a:t>ұйымдарында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сынып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жетекшілігі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туралы</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ережесін</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негізге</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алады</a:t>
            </a:r>
            <a:r>
              <a:rPr lang="ru-RU"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39506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6BE2A-BF59-0A45-CB2D-4DF2B11E35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Заголовок 1">
            <a:extLst>
              <a:ext uri="{FF2B5EF4-FFF2-40B4-BE49-F238E27FC236}">
                <a16:creationId xmlns:a16="http://schemas.microsoft.com/office/drawing/2014/main" id="{040A64E0-0407-C046-9CB7-09BA983F3FBD}"/>
              </a:ext>
            </a:extLst>
          </p:cNvPr>
          <p:cNvSpPr>
            <a:spLocks noGrp="1"/>
          </p:cNvSpPr>
          <p:nvPr>
            <p:ph type="title"/>
          </p:nvPr>
        </p:nvSpPr>
        <p:spPr>
          <a:xfrm>
            <a:off x="323273" y="804191"/>
            <a:ext cx="3363355" cy="1006136"/>
          </a:xfrm>
        </p:spPr>
        <p:txBody>
          <a:bodyPr>
            <a:normAutofit fontScale="90000"/>
          </a:bodyPr>
          <a:lstStyle/>
          <a:p>
            <a:r>
              <a:rPr lang="kk-KZ" sz="4900" b="1" dirty="0" smtClean="0">
                <a:solidFill>
                  <a:schemeClr val="bg1"/>
                </a:solidFill>
                <a:latin typeface="Montserrat" panose="00000500000000000000" pitchFamily="2" charset="-52"/>
                <a:cs typeface="Arial" panose="020B0604020202020204" pitchFamily="34" charset="0"/>
              </a:rPr>
              <a:t>Төрт тоқсан-төрт өнер</a:t>
            </a:r>
            <a:endParaRPr lang="ru-RU" sz="3200" b="1" dirty="0">
              <a:solidFill>
                <a:schemeClr val="bg1"/>
              </a:solidFill>
              <a:latin typeface="Montserrat" panose="00000500000000000000" pitchFamily="2" charset="-52"/>
              <a:cs typeface="Arial" panose="020B0604020202020204" pitchFamily="34" charset="0"/>
            </a:endParaRPr>
          </a:p>
        </p:txBody>
      </p:sp>
      <p:sp>
        <p:nvSpPr>
          <p:cNvPr id="3" name="Объект 2">
            <a:extLst>
              <a:ext uri="{FF2B5EF4-FFF2-40B4-BE49-F238E27FC236}">
                <a16:creationId xmlns:a16="http://schemas.microsoft.com/office/drawing/2014/main" id="{2752E796-DCD0-7EB0-18C0-BE01122E047C}"/>
              </a:ext>
            </a:extLst>
          </p:cNvPr>
          <p:cNvSpPr>
            <a:spLocks noGrp="1"/>
          </p:cNvSpPr>
          <p:nvPr>
            <p:ph idx="1"/>
          </p:nvPr>
        </p:nvSpPr>
        <p:spPr>
          <a:xfrm>
            <a:off x="4740489" y="548281"/>
            <a:ext cx="6922122" cy="4351338"/>
          </a:xfrm>
        </p:spPr>
        <p:txBody>
          <a:bodyPr>
            <a:normAutofit/>
          </a:bodyPr>
          <a:lstStyle/>
          <a:p>
            <a:r>
              <a:rPr lang="kk-KZ" b="1" dirty="0" smtClean="0">
                <a:solidFill>
                  <a:srgbClr val="FF0000"/>
                </a:solidFill>
                <a:latin typeface="Times New Roman" pitchFamily="18" charset="0"/>
                <a:ea typeface="Calibri" panose="020F0502020204030204" pitchFamily="34" charset="0"/>
                <a:cs typeface="Times New Roman" pitchFamily="18" charset="0"/>
              </a:rPr>
              <a:t>Үшінші  тоқсан-</a:t>
            </a:r>
            <a:r>
              <a:rPr lang="kk-KZ" b="1" dirty="0"/>
              <a:t>«ҰЛТТЫҚ ӨНЕР» </a:t>
            </a:r>
            <a:r>
              <a:rPr lang="kk-KZ" b="1" dirty="0" smtClean="0"/>
              <a:t>КӨРМЕСІ</a:t>
            </a:r>
          </a:p>
          <a:p>
            <a:pPr marL="0" indent="0">
              <a:buNone/>
            </a:pPr>
            <a:r>
              <a:rPr lang="kk-KZ" sz="1800" i="1" dirty="0" smtClean="0">
                <a:latin typeface="Times New Roman" pitchFamily="18" charset="0"/>
                <a:cs typeface="Times New Roman" pitchFamily="18" charset="0"/>
              </a:rPr>
              <a:t>«</a:t>
            </a:r>
            <a:r>
              <a:rPr lang="kk-KZ" sz="1800" i="1" dirty="0">
                <a:latin typeface="Times New Roman" pitchFamily="18" charset="0"/>
                <a:cs typeface="Times New Roman" pitchFamily="18" charset="0"/>
              </a:rPr>
              <a:t>Біз көптеген тағдырлы сынақтардан бірге өтіп, ата-бабаларымыздың дәстүрлерін, құндылықтарын және мәдени-рухани мұрасын сақтай </a:t>
            </a:r>
            <a:r>
              <a:rPr lang="kk-KZ" sz="1800" i="1" dirty="0" smtClean="0">
                <a:latin typeface="Times New Roman" pitchFamily="18" charset="0"/>
                <a:cs typeface="Times New Roman" pitchFamily="18" charset="0"/>
              </a:rPr>
              <a:t>алдық»</a:t>
            </a:r>
            <a:r>
              <a:rPr lang="ru-RU" sz="1800" dirty="0" smtClean="0">
                <a:latin typeface="Times New Roman" pitchFamily="18" charset="0"/>
                <a:cs typeface="Times New Roman" pitchFamily="18" charset="0"/>
              </a:rPr>
              <a:t>.   </a:t>
            </a:r>
            <a:r>
              <a:rPr lang="kk-KZ" sz="1800" b="1" i="1" dirty="0" smtClean="0">
                <a:latin typeface="Times New Roman" pitchFamily="18" charset="0"/>
                <a:cs typeface="Times New Roman" pitchFamily="18" charset="0"/>
              </a:rPr>
              <a:t>Касым-Жомарт Токаев</a:t>
            </a:r>
          </a:p>
          <a:p>
            <a:pPr marL="0" indent="0">
              <a:buNone/>
            </a:pPr>
            <a:r>
              <a:rPr lang="kk-KZ" sz="1800" dirty="0"/>
              <a:t>Ұрпақтар сабақтастығын дамыту, білім алушылардың ұлттық өнерге, халық шығармашылығына мемлекеттің, қоғамның, отбасының, тұлғаның мәдени игілігі ретінде құндылық қатынасын тәрбиелеу мақсатында Наурыз мерекесі аясында әрбір білім беру ұйымында «Ұлттық өнер» көрмесі ұйымдастырылатын болады.</a:t>
            </a:r>
            <a:endParaRPr lang="ru-RU" sz="1800" dirty="0"/>
          </a:p>
          <a:p>
            <a:pPr marL="0" indent="0">
              <a:buNone/>
            </a:pPr>
            <a:endParaRPr lang="ru-RU" sz="1800" b="1" dirty="0">
              <a:latin typeface="Times New Roman" pitchFamily="18" charset="0"/>
              <a:cs typeface="Times New Roman" pitchFamily="18" charset="0"/>
            </a:endParaRPr>
          </a:p>
          <a:p>
            <a:endParaRPr lang="ru-RU" dirty="0"/>
          </a:p>
          <a:p>
            <a:endParaRPr lang="kk-KZ" sz="6000" b="1" dirty="0" smtClean="0">
              <a:solidFill>
                <a:srgbClr val="FF0000"/>
              </a:solidFill>
              <a:latin typeface="Times New Roman" pitchFamily="18" charset="0"/>
              <a:ea typeface="Calibri" panose="020F0502020204030204" pitchFamily="34" charset="0"/>
              <a:cs typeface="Times New Roman" pitchFamily="18" charset="0"/>
            </a:endParaRPr>
          </a:p>
          <a:p>
            <a:pPr marL="0" indent="0">
              <a:lnSpc>
                <a:spcPct val="107000"/>
              </a:lnSpc>
              <a:spcAft>
                <a:spcPts val="800"/>
              </a:spcAft>
              <a:buNone/>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a:lnSpc>
                <a:spcPct val="107000"/>
              </a:lnSpc>
              <a:spcAft>
                <a:spcPts val="800"/>
              </a:spcAft>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marL="0" indent="0">
              <a:buNone/>
            </a:pPr>
            <a:endParaRPr lang="ru-RU" sz="2400" dirty="0">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924328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06BE2A-BF59-0A45-CB2D-4DF2B11E35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857"/>
            <a:ext cx="12192000" cy="6856285"/>
          </a:xfrm>
          <a:prstGeom prst="rect">
            <a:avLst/>
          </a:prstGeom>
        </p:spPr>
      </p:pic>
      <p:sp>
        <p:nvSpPr>
          <p:cNvPr id="2" name="Заголовок 1">
            <a:extLst>
              <a:ext uri="{FF2B5EF4-FFF2-40B4-BE49-F238E27FC236}">
                <a16:creationId xmlns:a16="http://schemas.microsoft.com/office/drawing/2014/main" id="{040A64E0-0407-C046-9CB7-09BA983F3FBD}"/>
              </a:ext>
            </a:extLst>
          </p:cNvPr>
          <p:cNvSpPr>
            <a:spLocks noGrp="1"/>
          </p:cNvSpPr>
          <p:nvPr>
            <p:ph type="title"/>
          </p:nvPr>
        </p:nvSpPr>
        <p:spPr>
          <a:xfrm>
            <a:off x="323273" y="804191"/>
            <a:ext cx="3363355" cy="1006136"/>
          </a:xfrm>
        </p:spPr>
        <p:txBody>
          <a:bodyPr>
            <a:normAutofit fontScale="90000"/>
          </a:bodyPr>
          <a:lstStyle/>
          <a:p>
            <a:r>
              <a:rPr lang="kk-KZ" sz="4900" b="1" dirty="0" smtClean="0">
                <a:solidFill>
                  <a:schemeClr val="bg1"/>
                </a:solidFill>
                <a:latin typeface="Montserrat" panose="00000500000000000000" pitchFamily="2" charset="-52"/>
                <a:cs typeface="Arial" panose="020B0604020202020204" pitchFamily="34" charset="0"/>
              </a:rPr>
              <a:t>Төрт тоқсан-төрт өнер</a:t>
            </a:r>
            <a:endParaRPr lang="ru-RU" sz="3200" b="1" dirty="0">
              <a:solidFill>
                <a:schemeClr val="bg1"/>
              </a:solidFill>
              <a:latin typeface="Montserrat" panose="00000500000000000000" pitchFamily="2" charset="-52"/>
              <a:cs typeface="Arial" panose="020B0604020202020204" pitchFamily="34" charset="0"/>
            </a:endParaRPr>
          </a:p>
        </p:txBody>
      </p:sp>
      <p:sp>
        <p:nvSpPr>
          <p:cNvPr id="3" name="Объект 2">
            <a:extLst>
              <a:ext uri="{FF2B5EF4-FFF2-40B4-BE49-F238E27FC236}">
                <a16:creationId xmlns:a16="http://schemas.microsoft.com/office/drawing/2014/main" id="{2752E796-DCD0-7EB0-18C0-BE01122E047C}"/>
              </a:ext>
            </a:extLst>
          </p:cNvPr>
          <p:cNvSpPr>
            <a:spLocks noGrp="1"/>
          </p:cNvSpPr>
          <p:nvPr>
            <p:ph idx="1"/>
          </p:nvPr>
        </p:nvSpPr>
        <p:spPr>
          <a:xfrm>
            <a:off x="4740489" y="548281"/>
            <a:ext cx="6922122" cy="4351338"/>
          </a:xfrm>
        </p:spPr>
        <p:txBody>
          <a:bodyPr>
            <a:normAutofit fontScale="85000" lnSpcReduction="20000"/>
          </a:bodyPr>
          <a:lstStyle/>
          <a:p>
            <a:r>
              <a:rPr lang="kk-KZ" b="1" dirty="0" smtClean="0">
                <a:solidFill>
                  <a:srgbClr val="FF0000"/>
                </a:solidFill>
                <a:latin typeface="Times New Roman" pitchFamily="18" charset="0"/>
                <a:ea typeface="Calibri" panose="020F0502020204030204" pitchFamily="34" charset="0"/>
                <a:cs typeface="Times New Roman" pitchFamily="18" charset="0"/>
              </a:rPr>
              <a:t>Төртінші тоқсан</a:t>
            </a:r>
            <a:r>
              <a:rPr lang="ru-RU" b="1" dirty="0"/>
              <a:t>«Т</a:t>
            </a:r>
            <a:r>
              <a:rPr lang="kk-KZ" b="1" dirty="0"/>
              <a:t>УҒАН ӨЛКЕМ</a:t>
            </a:r>
            <a:r>
              <a:rPr lang="ru-RU" b="1" dirty="0"/>
              <a:t>» ФЕСТИВАЛ</a:t>
            </a:r>
            <a:r>
              <a:rPr lang="kk-KZ" b="1" dirty="0"/>
              <a:t>І</a:t>
            </a:r>
            <a:endParaRPr lang="ru-RU" dirty="0"/>
          </a:p>
          <a:p>
            <a:pPr marL="0" indent="0">
              <a:buNone/>
            </a:pPr>
            <a:endParaRPr lang="kk-KZ" b="1" dirty="0" smtClean="0"/>
          </a:p>
          <a:p>
            <a:r>
              <a:rPr lang="kk-KZ" b="1" dirty="0"/>
              <a:t>«Туған өлкем» фестивалі</a:t>
            </a:r>
            <a:r>
              <a:rPr lang="kk-KZ" dirty="0"/>
              <a:t> – туған өлкенің тарихы мен мәдениетімен таныстыру.</a:t>
            </a:r>
            <a:endParaRPr lang="ru-RU" dirty="0"/>
          </a:p>
          <a:p>
            <a:r>
              <a:rPr lang="kk-KZ" b="1" dirty="0"/>
              <a:t>«Туған өлкем» фестивалі </a:t>
            </a:r>
            <a:r>
              <a:rPr lang="kk-KZ" dirty="0"/>
              <a:t>– бұл туристік маршруттар кластеріне енгізілуі мүмкін туған өлкенің әдемі және ішкі жерлерін насихаттау. </a:t>
            </a:r>
            <a:endParaRPr lang="ru-RU" dirty="0"/>
          </a:p>
          <a:p>
            <a:r>
              <a:rPr lang="kk-KZ" b="1" dirty="0"/>
              <a:t>«Туған өлкем» фестивалінің мақсаты</a:t>
            </a:r>
            <a:r>
              <a:rPr lang="kk-KZ" dirty="0"/>
              <a:t> </a:t>
            </a:r>
            <a:r>
              <a:rPr lang="ru-RU" b="1" dirty="0"/>
              <a:t>- </a:t>
            </a:r>
            <a:r>
              <a:rPr lang="ru-RU" dirty="0" err="1"/>
              <a:t>оқушылардың</a:t>
            </a:r>
            <a:r>
              <a:rPr lang="ru-RU" dirty="0"/>
              <a:t> </a:t>
            </a:r>
            <a:r>
              <a:rPr lang="ru-RU" dirty="0" err="1"/>
              <a:t>белсенді</a:t>
            </a:r>
            <a:r>
              <a:rPr lang="ru-RU" dirty="0"/>
              <a:t> </a:t>
            </a:r>
            <a:r>
              <a:rPr lang="ru-RU" dirty="0" err="1"/>
              <a:t>азаматтық</a:t>
            </a:r>
            <a:r>
              <a:rPr lang="ru-RU" dirty="0"/>
              <a:t> </a:t>
            </a:r>
            <a:r>
              <a:rPr lang="ru-RU" dirty="0" err="1"/>
              <a:t>ұстанымын</a:t>
            </a:r>
            <a:r>
              <a:rPr lang="ru-RU" dirty="0"/>
              <a:t> </a:t>
            </a:r>
            <a:r>
              <a:rPr lang="ru-RU" dirty="0" err="1"/>
              <a:t>дамыту</a:t>
            </a:r>
            <a:r>
              <a:rPr lang="ru-RU" dirty="0"/>
              <a:t>, </a:t>
            </a:r>
            <a:r>
              <a:rPr lang="ru-RU" dirty="0" err="1"/>
              <a:t>отансүйгіштік</a:t>
            </a:r>
            <a:r>
              <a:rPr lang="ru-RU" dirty="0"/>
              <a:t> пен </a:t>
            </a:r>
            <a:r>
              <a:rPr lang="ru-RU" dirty="0" err="1"/>
              <a:t>азаматтық</a:t>
            </a:r>
            <a:r>
              <a:rPr lang="ru-RU" dirty="0"/>
              <a:t> </a:t>
            </a:r>
            <a:r>
              <a:rPr lang="ru-RU" dirty="0" err="1"/>
              <a:t>сезімін</a:t>
            </a:r>
            <a:r>
              <a:rPr lang="ru-RU" dirty="0"/>
              <a:t> </a:t>
            </a:r>
            <a:r>
              <a:rPr lang="ru-RU" dirty="0" err="1"/>
              <a:t>тәрбиелеу</a:t>
            </a:r>
            <a:r>
              <a:rPr lang="ru-RU" dirty="0"/>
              <a:t>, </a:t>
            </a:r>
            <a:r>
              <a:rPr lang="ru-RU" dirty="0" err="1"/>
              <a:t>салауатты</a:t>
            </a:r>
            <a:r>
              <a:rPr lang="ru-RU" dirty="0"/>
              <a:t> </a:t>
            </a:r>
            <a:r>
              <a:rPr lang="ru-RU" dirty="0" err="1"/>
              <a:t>өмір</a:t>
            </a:r>
            <a:r>
              <a:rPr lang="ru-RU" dirty="0"/>
              <a:t> </a:t>
            </a:r>
            <a:r>
              <a:rPr lang="ru-RU" dirty="0" err="1"/>
              <a:t>салтын</a:t>
            </a:r>
            <a:r>
              <a:rPr lang="ru-RU" dirty="0"/>
              <a:t> </a:t>
            </a:r>
            <a:r>
              <a:rPr lang="ru-RU" dirty="0" err="1"/>
              <a:t>насихаттау</a:t>
            </a:r>
            <a:r>
              <a:rPr lang="ru-RU" dirty="0"/>
              <a:t>, </a:t>
            </a:r>
            <a:r>
              <a:rPr lang="ru-RU" dirty="0" err="1"/>
              <a:t>туған</a:t>
            </a:r>
            <a:r>
              <a:rPr lang="ru-RU" dirty="0"/>
              <a:t> </a:t>
            </a:r>
            <a:r>
              <a:rPr lang="ru-RU" dirty="0" err="1"/>
              <a:t>өлкені</a:t>
            </a:r>
            <a:r>
              <a:rPr lang="ru-RU" dirty="0"/>
              <a:t> </a:t>
            </a:r>
            <a:r>
              <a:rPr lang="ru-RU" dirty="0" err="1"/>
              <a:t>зерделеу</a:t>
            </a:r>
            <a:r>
              <a:rPr lang="ru-RU" dirty="0"/>
              <a:t> </a:t>
            </a:r>
            <a:r>
              <a:rPr lang="ru-RU" dirty="0" err="1"/>
              <a:t>арқылы</a:t>
            </a:r>
            <a:r>
              <a:rPr lang="ru-RU" dirty="0"/>
              <a:t> </a:t>
            </a:r>
            <a:r>
              <a:rPr lang="ru-RU" dirty="0" err="1"/>
              <a:t>туристік-өлкетану</a:t>
            </a:r>
            <a:r>
              <a:rPr lang="ru-RU" dirty="0"/>
              <a:t> </a:t>
            </a:r>
            <a:r>
              <a:rPr lang="ru-RU" dirty="0" err="1"/>
              <a:t>қызметін</a:t>
            </a:r>
            <a:r>
              <a:rPr lang="ru-RU" dirty="0"/>
              <a:t> </a:t>
            </a:r>
            <a:r>
              <a:rPr lang="ru-RU" dirty="0" err="1"/>
              <a:t>жандандыру</a:t>
            </a:r>
            <a:r>
              <a:rPr lang="kk-KZ" dirty="0"/>
              <a:t>.</a:t>
            </a:r>
            <a:endParaRPr lang="ru-RU" dirty="0"/>
          </a:p>
          <a:p>
            <a:endParaRPr lang="ru-RU" dirty="0"/>
          </a:p>
          <a:p>
            <a:endParaRPr lang="kk-KZ" sz="6000" b="1" dirty="0" smtClean="0">
              <a:solidFill>
                <a:srgbClr val="FF0000"/>
              </a:solidFill>
              <a:latin typeface="Times New Roman" pitchFamily="18" charset="0"/>
              <a:ea typeface="Calibri" panose="020F0502020204030204" pitchFamily="34" charset="0"/>
              <a:cs typeface="Times New Roman" pitchFamily="18" charset="0"/>
            </a:endParaRPr>
          </a:p>
          <a:p>
            <a:pPr marL="0" indent="0">
              <a:lnSpc>
                <a:spcPct val="107000"/>
              </a:lnSpc>
              <a:spcAft>
                <a:spcPts val="800"/>
              </a:spcAft>
              <a:buNone/>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a:lnSpc>
                <a:spcPct val="107000"/>
              </a:lnSpc>
              <a:spcAft>
                <a:spcPts val="800"/>
              </a:spcAft>
            </a:pPr>
            <a:endParaRPr lang="kk-KZ" sz="8000" dirty="0">
              <a:solidFill>
                <a:schemeClr val="accent1">
                  <a:lumMod val="50000"/>
                </a:schemeClr>
              </a:solidFill>
              <a:effectLst/>
              <a:latin typeface="Times New Roman" pitchFamily="18" charset="0"/>
              <a:ea typeface="Calibri" panose="020F0502020204030204" pitchFamily="34" charset="0"/>
              <a:cs typeface="Times New Roman" pitchFamily="18" charset="0"/>
            </a:endParaRPr>
          </a:p>
          <a:p>
            <a:pPr marL="0" indent="0">
              <a:buNone/>
            </a:pPr>
            <a:endParaRPr lang="ru-RU" sz="2400" dirty="0">
              <a:latin typeface="Montserrat" panose="00000500000000000000" pitchFamily="2" charset="-52"/>
              <a:cs typeface="Arial" panose="020B0604020202020204" pitchFamily="34" charset="0"/>
            </a:endParaRPr>
          </a:p>
        </p:txBody>
      </p:sp>
    </p:spTree>
    <p:extLst>
      <p:ext uri="{BB962C8B-B14F-4D97-AF65-F5344CB8AC3E}">
        <p14:creationId xmlns:p14="http://schemas.microsoft.com/office/powerpoint/2010/main" val="366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B9B3741-4DB1-87F8-9243-9EDE0A5A7C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8" y="0"/>
            <a:ext cx="12192000" cy="6858000"/>
          </a:xfrm>
          <a:prstGeom prst="rect">
            <a:avLst/>
          </a:prstGeom>
        </p:spPr>
      </p:pic>
      <p:sp>
        <p:nvSpPr>
          <p:cNvPr id="9" name="Заголовок 1">
            <a:extLst>
              <a:ext uri="{FF2B5EF4-FFF2-40B4-BE49-F238E27FC236}">
                <a16:creationId xmlns:a16="http://schemas.microsoft.com/office/drawing/2014/main" id="{20F5ABBE-C613-4776-0AEB-A1F237705E55}"/>
              </a:ext>
            </a:extLst>
          </p:cNvPr>
          <p:cNvSpPr>
            <a:spLocks noGrp="1"/>
          </p:cNvSpPr>
          <p:nvPr>
            <p:ph type="ctrTitle"/>
          </p:nvPr>
        </p:nvSpPr>
        <p:spPr>
          <a:xfrm>
            <a:off x="2983345" y="2288806"/>
            <a:ext cx="6751782" cy="2280388"/>
          </a:xfrm>
        </p:spPr>
        <p:txBody>
          <a:bodyPr anchor="t">
            <a:noAutofit/>
          </a:bodyPr>
          <a:lstStyle/>
          <a:p>
            <a:r>
              <a:rPr lang="kk-KZ" sz="4000" b="1" dirty="0">
                <a:solidFill>
                  <a:srgbClr val="4663A8"/>
                </a:solidFill>
                <a:latin typeface="Montserrat" panose="00000500000000000000" pitchFamily="2" charset="-52"/>
                <a:ea typeface="Fira Sans" panose="020B0503050000020004" pitchFamily="34" charset="0"/>
                <a:cs typeface="Arial" panose="020B0604020202020204" pitchFamily="34" charset="0"/>
              </a:rPr>
              <a:t>НАЗАРЛАРЫҢЫЗҒА РАҚМЕТ!</a:t>
            </a:r>
            <a:endParaRPr lang="ru-RU" sz="4000" b="1" dirty="0">
              <a:solidFill>
                <a:srgbClr val="4663A8"/>
              </a:solidFill>
              <a:latin typeface="Montserrat" panose="00000500000000000000" pitchFamily="2" charset="-52"/>
              <a:ea typeface="Fira Sans" panose="020B0503050000020004" pitchFamily="34" charset="0"/>
              <a:cs typeface="Arial" panose="020B0604020202020204" pitchFamily="34" charset="0"/>
            </a:endParaRPr>
          </a:p>
        </p:txBody>
      </p:sp>
    </p:spTree>
    <p:extLst>
      <p:ext uri="{BB962C8B-B14F-4D97-AF65-F5344CB8AC3E}">
        <p14:creationId xmlns:p14="http://schemas.microsoft.com/office/powerpoint/2010/main" val="161538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2" name="Прямоугольник 1"/>
          <p:cNvSpPr/>
          <p:nvPr/>
        </p:nvSpPr>
        <p:spPr>
          <a:xfrm>
            <a:off x="4588042" y="606965"/>
            <a:ext cx="7459580" cy="2585323"/>
          </a:xfrm>
          <a:prstGeom prst="rect">
            <a:avLst/>
          </a:prstGeom>
        </p:spPr>
        <p:txBody>
          <a:bodyPr wrap="square">
            <a:spAutoFit/>
          </a:bodyPr>
          <a:lstStyle/>
          <a:p>
            <a:r>
              <a:rPr lang="ru-RU" dirty="0">
                <a:latin typeface="Times New Roman" pitchFamily="18" charset="0"/>
                <a:cs typeface="Times New Roman" pitchFamily="18" charset="0"/>
              </a:rPr>
              <a:t>1-қыркүйекте </a:t>
            </a:r>
            <a:r>
              <a:rPr lang="ru-RU" dirty="0" err="1">
                <a:latin typeface="Times New Roman" pitchFamily="18" charset="0"/>
                <a:cs typeface="Times New Roman" pitchFamily="18" charset="0"/>
              </a:rPr>
              <a:t>білім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салтанатты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сағаттары</a:t>
            </a:r>
            <a:r>
              <a:rPr lang="ru-RU" dirty="0">
                <a:latin typeface="Times New Roman" pitchFamily="18" charset="0"/>
                <a:cs typeface="Times New Roman" pitchFamily="18" charset="0"/>
              </a:rPr>
              <a:t> </a:t>
            </a:r>
          </a:p>
          <a:p>
            <a:r>
              <a:rPr lang="ru-RU" dirty="0" err="1">
                <a:latin typeface="Times New Roman" pitchFamily="18" charset="0"/>
                <a:cs typeface="Times New Roman" pitchFamily="18" charset="0"/>
              </a:rPr>
              <a:t>ұйымдастырылады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Өткізу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форматын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білім</a:t>
            </a:r>
            <a:r>
              <a:rPr lang="ru-RU" dirty="0">
                <a:latin typeface="Times New Roman" pitchFamily="18" charset="0"/>
                <a:cs typeface="Times New Roman" pitchFamily="18" charset="0"/>
              </a:rPr>
              <a:t> беру </a:t>
            </a:r>
            <a:r>
              <a:rPr lang="ru-RU" dirty="0" err="1">
                <a:latin typeface="Times New Roman" pitchFamily="18" charset="0"/>
                <a:cs typeface="Times New Roman" pitchFamily="18" charset="0"/>
              </a:rPr>
              <a:t>ұйымдары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дербес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анықтайды</a:t>
            </a:r>
            <a:r>
              <a:rPr lang="ru-RU" dirty="0">
                <a:latin typeface="Times New Roman" pitchFamily="18" charset="0"/>
                <a:cs typeface="Times New Roman" pitchFamily="18" charset="0"/>
              </a:rPr>
              <a:t>.  </a:t>
            </a:r>
          </a:p>
          <a:p>
            <a:r>
              <a:rPr lang="ru-RU" dirty="0">
                <a:latin typeface="Times New Roman" pitchFamily="18" charset="0"/>
                <a:cs typeface="Times New Roman" pitchFamily="18" charset="0"/>
              </a:rPr>
              <a:t>2023-2024 </a:t>
            </a:r>
            <a:r>
              <a:rPr lang="ru-RU" dirty="0" err="1">
                <a:latin typeface="Times New Roman" pitchFamily="18" charset="0"/>
                <a:cs typeface="Times New Roman" pitchFamily="18" charset="0"/>
              </a:rPr>
              <a:t>оқу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басталуында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өткізілетін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сынып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сағаттары</a:t>
            </a:r>
            <a:r>
              <a:rPr lang="ru-RU" dirty="0">
                <a:latin typeface="Times New Roman" pitchFamily="18" charset="0"/>
                <a:cs typeface="Times New Roman" pitchFamily="18" charset="0"/>
              </a:rPr>
              <a:t> </a:t>
            </a:r>
          </a:p>
          <a:p>
            <a:r>
              <a:rPr lang="ru-RU" dirty="0" err="1">
                <a:latin typeface="Times New Roman" pitchFamily="18" charset="0"/>
                <a:cs typeface="Times New Roman" pitchFamily="18" charset="0"/>
              </a:rPr>
              <a:t>аясында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мұғалімдерге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білімге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ұмтылыс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отаншылдық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еңбекқорлық</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сондай-ақ</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жаңа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жылында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қазақ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халқының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ұлттық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құндылықтарын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қалыптастыру</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мен </a:t>
            </a:r>
            <a:r>
              <a:rPr lang="ru-RU" dirty="0" err="1">
                <a:latin typeface="Times New Roman" pitchFamily="18" charset="0"/>
                <a:cs typeface="Times New Roman" pitchFamily="18" charset="0"/>
              </a:rPr>
              <a:t>дамыту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туралы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бірлескен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талқылау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ұйымдастыруға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достық</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қарым-қатынастың</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жауапкершілік</a:t>
            </a:r>
            <a:r>
              <a:rPr lang="ru-RU" dirty="0" smtClean="0">
                <a:latin typeface="Times New Roman" pitchFamily="18" charset="0"/>
                <a:cs typeface="Times New Roman" pitchFamily="18" charset="0"/>
              </a:rPr>
              <a:t> пен </a:t>
            </a:r>
            <a:r>
              <a:rPr lang="ru-RU" dirty="0" err="1" smtClean="0">
                <a:latin typeface="Times New Roman" pitchFamily="18" charset="0"/>
                <a:cs typeface="Times New Roman" pitchFamily="18" charset="0"/>
              </a:rPr>
              <a:t>бір-біріне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құрметтің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маңыздылығын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ашуға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кеңес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беріледі</a:t>
            </a:r>
            <a:r>
              <a:rPr lang="ru-RU" dirty="0">
                <a:latin typeface="Times New Roman" pitchFamily="18" charset="0"/>
                <a:cs typeface="Times New Roman" pitchFamily="18" charset="0"/>
              </a:rPr>
              <a:t>. </a:t>
            </a:r>
          </a:p>
        </p:txBody>
      </p:sp>
    </p:spTree>
    <p:extLst>
      <p:ext uri="{BB962C8B-B14F-4D97-AF65-F5344CB8AC3E}">
        <p14:creationId xmlns:p14="http://schemas.microsoft.com/office/powerpoint/2010/main" val="260270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4" name="Прямоугольник 3"/>
          <p:cNvSpPr/>
          <p:nvPr/>
        </p:nvSpPr>
        <p:spPr>
          <a:xfrm>
            <a:off x="4828674" y="55771"/>
            <a:ext cx="7363325" cy="6186309"/>
          </a:xfrm>
          <a:prstGeom prst="rect">
            <a:avLst/>
          </a:prstGeom>
        </p:spPr>
        <p:txBody>
          <a:bodyPr wrap="square">
            <a:spAutoFit/>
          </a:bodyPr>
          <a:lstStyle/>
          <a:p>
            <a:r>
              <a:rPr lang="ru-RU" dirty="0" err="1"/>
              <a:t>Сынып</a:t>
            </a:r>
            <a:r>
              <a:rPr lang="ru-RU" dirty="0"/>
              <a:t> </a:t>
            </a:r>
            <a:r>
              <a:rPr lang="ru-RU" dirty="0" err="1"/>
              <a:t>сағаты</a:t>
            </a:r>
            <a:r>
              <a:rPr lang="ru-RU" dirty="0"/>
              <a:t> </a:t>
            </a:r>
            <a:r>
              <a:rPr lang="ru-RU" dirty="0" err="1"/>
              <a:t>аясында</a:t>
            </a:r>
            <a:r>
              <a:rPr lang="ru-RU" dirty="0"/>
              <a:t> </a:t>
            </a:r>
            <a:r>
              <a:rPr lang="ru-RU" dirty="0" err="1"/>
              <a:t>адам</a:t>
            </a:r>
            <a:r>
              <a:rPr lang="ru-RU" dirty="0"/>
              <a:t> </a:t>
            </a:r>
            <a:r>
              <a:rPr lang="ru-RU" dirty="0" err="1"/>
              <a:t>өміріндегі</a:t>
            </a:r>
            <a:r>
              <a:rPr lang="ru-RU" dirty="0"/>
              <a:t> </a:t>
            </a:r>
            <a:r>
              <a:rPr lang="ru-RU" dirty="0" err="1"/>
              <a:t>құндылықтардың</a:t>
            </a:r>
            <a:r>
              <a:rPr lang="ru-RU" dirty="0"/>
              <a:t> </a:t>
            </a:r>
            <a:r>
              <a:rPr lang="ru-RU" dirty="0" err="1"/>
              <a:t>рөлін</a:t>
            </a:r>
            <a:r>
              <a:rPr lang="ru-RU" dirty="0"/>
              <a:t> </a:t>
            </a:r>
            <a:r>
              <a:rPr lang="ru-RU" dirty="0" err="1"/>
              <a:t>талқылауға</a:t>
            </a:r>
            <a:r>
              <a:rPr lang="ru-RU" dirty="0"/>
              <a:t> </a:t>
            </a:r>
            <a:r>
              <a:rPr lang="ru-RU" dirty="0" err="1" smtClean="0"/>
              <a:t>басты</a:t>
            </a:r>
            <a:r>
              <a:rPr lang="ru-RU" dirty="0" smtClean="0"/>
              <a:t> </a:t>
            </a:r>
            <a:r>
              <a:rPr lang="ru-RU" dirty="0" err="1"/>
              <a:t>назар</a:t>
            </a:r>
            <a:r>
              <a:rPr lang="ru-RU" dirty="0"/>
              <a:t> </a:t>
            </a:r>
            <a:r>
              <a:rPr lang="ru-RU" dirty="0" err="1"/>
              <a:t>аударылады</a:t>
            </a:r>
            <a:r>
              <a:rPr lang="ru-RU" dirty="0"/>
              <a:t>. </a:t>
            </a:r>
          </a:p>
          <a:p>
            <a:r>
              <a:rPr lang="ru-RU" dirty="0" err="1"/>
              <a:t>Бірыңғай</a:t>
            </a:r>
            <a:r>
              <a:rPr lang="ru-RU" dirty="0"/>
              <a:t> </a:t>
            </a:r>
            <a:r>
              <a:rPr lang="ru-RU" dirty="0" err="1"/>
              <a:t>сынып</a:t>
            </a:r>
            <a:r>
              <a:rPr lang="ru-RU" dirty="0"/>
              <a:t> </a:t>
            </a:r>
            <a:r>
              <a:rPr lang="ru-RU" dirty="0" err="1"/>
              <a:t>сағатын</a:t>
            </a:r>
            <a:r>
              <a:rPr lang="ru-RU" dirty="0"/>
              <a:t> </a:t>
            </a:r>
            <a:r>
              <a:rPr lang="ru-RU" dirty="0" err="1"/>
              <a:t>өткізу</a:t>
            </a:r>
            <a:r>
              <a:rPr lang="ru-RU" dirty="0"/>
              <a:t> </a:t>
            </a:r>
            <a:r>
              <a:rPr lang="ru-RU" dirty="0" err="1"/>
              <a:t>кезінде</a:t>
            </a:r>
            <a:r>
              <a:rPr lang="ru-RU" dirty="0"/>
              <a:t> </a:t>
            </a:r>
            <a:r>
              <a:rPr lang="ru-RU" dirty="0" err="1"/>
              <a:t>кәсіби</a:t>
            </a:r>
            <a:r>
              <a:rPr lang="ru-RU" dirty="0"/>
              <a:t> </a:t>
            </a:r>
            <a:r>
              <a:rPr lang="ru-RU" dirty="0" err="1"/>
              <a:t>қызметінде</a:t>
            </a:r>
            <a:r>
              <a:rPr lang="ru-RU" dirty="0"/>
              <a:t> </a:t>
            </a:r>
            <a:r>
              <a:rPr lang="ru-RU" dirty="0" err="1"/>
              <a:t>елеулі</a:t>
            </a:r>
            <a:r>
              <a:rPr lang="ru-RU" dirty="0"/>
              <a:t> </a:t>
            </a:r>
          </a:p>
          <a:p>
            <a:r>
              <a:rPr lang="ru-RU" dirty="0" err="1"/>
              <a:t>жетістіктері</a:t>
            </a:r>
            <a:r>
              <a:rPr lang="ru-RU" dirty="0"/>
              <a:t> бар, </a:t>
            </a:r>
            <a:r>
              <a:rPr lang="ru-RU" dirty="0" err="1"/>
              <a:t>еңбексүйгіштік</a:t>
            </a:r>
            <a:r>
              <a:rPr lang="ru-RU" dirty="0"/>
              <a:t>, </a:t>
            </a:r>
            <a:r>
              <a:rPr lang="ru-RU" dirty="0" err="1"/>
              <a:t>білімге</a:t>
            </a:r>
            <a:r>
              <a:rPr lang="ru-RU" dirty="0"/>
              <a:t> </a:t>
            </a:r>
            <a:r>
              <a:rPr lang="ru-RU" dirty="0" err="1"/>
              <a:t>деген</a:t>
            </a:r>
            <a:r>
              <a:rPr lang="ru-RU" dirty="0"/>
              <a:t> </a:t>
            </a:r>
            <a:r>
              <a:rPr lang="ru-RU" dirty="0" err="1"/>
              <a:t>ұмтылыс</a:t>
            </a:r>
            <a:r>
              <a:rPr lang="ru-RU" dirty="0"/>
              <a:t> </a:t>
            </a:r>
            <a:r>
              <a:rPr lang="ru-RU" dirty="0" err="1"/>
              <a:t>және</a:t>
            </a:r>
            <a:r>
              <a:rPr lang="ru-RU" dirty="0"/>
              <a:t> </a:t>
            </a:r>
            <a:r>
              <a:rPr lang="ru-RU" dirty="0" err="1"/>
              <a:t>отаншылдық</a:t>
            </a:r>
            <a:r>
              <a:rPr lang="ru-RU" dirty="0"/>
              <a:t> </a:t>
            </a:r>
            <a:r>
              <a:rPr lang="ru-RU" dirty="0" err="1" smtClean="0"/>
              <a:t>құндылықтарының</a:t>
            </a:r>
            <a:r>
              <a:rPr lang="ru-RU" dirty="0" smtClean="0"/>
              <a:t> </a:t>
            </a:r>
            <a:r>
              <a:rPr lang="ru-RU" dirty="0" err="1"/>
              <a:t>жарқын</a:t>
            </a:r>
            <a:r>
              <a:rPr lang="ru-RU" dirty="0"/>
              <a:t> </a:t>
            </a:r>
            <a:r>
              <a:rPr lang="ru-RU" dirty="0" err="1"/>
              <a:t>көрінісі</a:t>
            </a:r>
            <a:r>
              <a:rPr lang="ru-RU" dirty="0"/>
              <a:t> </a:t>
            </a:r>
            <a:r>
              <a:rPr lang="ru-RU" dirty="0" err="1"/>
              <a:t>болып</a:t>
            </a:r>
            <a:r>
              <a:rPr lang="ru-RU" dirty="0"/>
              <a:t> </a:t>
            </a:r>
            <a:r>
              <a:rPr lang="ru-RU" dirty="0" err="1"/>
              <a:t>табылатын</a:t>
            </a:r>
            <a:r>
              <a:rPr lang="ru-RU" dirty="0"/>
              <a:t> </a:t>
            </a:r>
            <a:r>
              <a:rPr lang="ru-RU" dirty="0" err="1"/>
              <a:t>құрметті</a:t>
            </a:r>
            <a:r>
              <a:rPr lang="ru-RU" dirty="0"/>
              <a:t> </a:t>
            </a:r>
            <a:r>
              <a:rPr lang="ru-RU" dirty="0" err="1"/>
              <a:t>қонақтың</a:t>
            </a:r>
            <a:r>
              <a:rPr lang="ru-RU" dirty="0"/>
              <a:t> </a:t>
            </a:r>
            <a:r>
              <a:rPr lang="ru-RU" dirty="0" err="1" smtClean="0"/>
              <a:t>қатысуы</a:t>
            </a:r>
            <a:r>
              <a:rPr lang="ru-RU" dirty="0" smtClean="0"/>
              <a:t> </a:t>
            </a:r>
            <a:r>
              <a:rPr lang="ru-RU" dirty="0" err="1"/>
              <a:t>ұсынылады</a:t>
            </a:r>
            <a:r>
              <a:rPr lang="ru-RU" dirty="0"/>
              <a:t>. </a:t>
            </a:r>
          </a:p>
          <a:p>
            <a:r>
              <a:rPr lang="ru-RU" dirty="0" err="1"/>
              <a:t>Бірыңғай</a:t>
            </a:r>
            <a:r>
              <a:rPr lang="ru-RU" dirty="0"/>
              <a:t> </a:t>
            </a:r>
            <a:r>
              <a:rPr lang="ru-RU" dirty="0" err="1"/>
              <a:t>сынып</a:t>
            </a:r>
            <a:r>
              <a:rPr lang="ru-RU" dirty="0"/>
              <a:t> </a:t>
            </a:r>
            <a:r>
              <a:rPr lang="ru-RU" dirty="0" err="1"/>
              <a:t>сағатының</a:t>
            </a:r>
            <a:r>
              <a:rPr lang="ru-RU" dirty="0"/>
              <a:t> </a:t>
            </a:r>
            <a:r>
              <a:rPr lang="ru-RU" dirty="0" err="1"/>
              <a:t>мақсаты</a:t>
            </a:r>
            <a:r>
              <a:rPr lang="ru-RU" dirty="0"/>
              <a:t>: </a:t>
            </a:r>
            <a:r>
              <a:rPr lang="ru-RU" dirty="0" err="1"/>
              <a:t>білім</a:t>
            </a:r>
            <a:r>
              <a:rPr lang="ru-RU" dirty="0"/>
              <a:t> </a:t>
            </a:r>
            <a:r>
              <a:rPr lang="ru-RU" dirty="0" err="1"/>
              <a:t>алушылармен</a:t>
            </a:r>
            <a:r>
              <a:rPr lang="ru-RU" dirty="0"/>
              <a:t> </a:t>
            </a:r>
            <a:r>
              <a:rPr lang="ru-RU" dirty="0" err="1"/>
              <a:t>бірге</a:t>
            </a:r>
            <a:r>
              <a:rPr lang="ru-RU" dirty="0"/>
              <a:t> </a:t>
            </a:r>
            <a:r>
              <a:rPr lang="ru-RU" dirty="0" err="1"/>
              <a:t>білімге</a:t>
            </a:r>
            <a:r>
              <a:rPr lang="ru-RU" dirty="0"/>
              <a:t> </a:t>
            </a:r>
          </a:p>
          <a:p>
            <a:r>
              <a:rPr lang="ru-RU" dirty="0" err="1"/>
              <a:t>ұмтылу</a:t>
            </a:r>
            <a:r>
              <a:rPr lang="ru-RU" dirty="0"/>
              <a:t>, </a:t>
            </a:r>
            <a:r>
              <a:rPr lang="ru-RU" dirty="0" err="1"/>
              <a:t>отаншылдық</a:t>
            </a:r>
            <a:r>
              <a:rPr lang="ru-RU" dirty="0"/>
              <a:t>, </a:t>
            </a:r>
            <a:r>
              <a:rPr lang="ru-RU" dirty="0" err="1"/>
              <a:t>еңбексүйгіштік</a:t>
            </a:r>
            <a:r>
              <a:rPr lang="ru-RU" dirty="0"/>
              <a:t> </a:t>
            </a:r>
            <a:r>
              <a:rPr lang="ru-RU" dirty="0" err="1"/>
              <a:t>құндылықтарының</a:t>
            </a:r>
            <a:r>
              <a:rPr lang="ru-RU" dirty="0"/>
              <a:t> </a:t>
            </a:r>
            <a:r>
              <a:rPr lang="ru-RU" dirty="0" err="1"/>
              <a:t>адам</a:t>
            </a:r>
            <a:r>
              <a:rPr lang="ru-RU" dirty="0"/>
              <a:t> </a:t>
            </a:r>
            <a:r>
              <a:rPr lang="ru-RU" dirty="0" err="1"/>
              <a:t>өміріндегі</a:t>
            </a:r>
            <a:r>
              <a:rPr lang="ru-RU" dirty="0"/>
              <a:t> </a:t>
            </a:r>
            <a:r>
              <a:rPr lang="ru-RU" dirty="0" err="1"/>
              <a:t>рөлін</a:t>
            </a:r>
            <a:r>
              <a:rPr lang="ru-RU" dirty="0"/>
              <a:t> </a:t>
            </a:r>
            <a:r>
              <a:rPr lang="ru-RU" dirty="0" err="1" smtClean="0"/>
              <a:t>талқылау</a:t>
            </a:r>
            <a:r>
              <a:rPr lang="ru-RU" dirty="0"/>
              <a:t>. </a:t>
            </a:r>
            <a:endParaRPr lang="ru-RU" dirty="0" smtClean="0"/>
          </a:p>
          <a:p>
            <a:endParaRPr lang="ru-RU" dirty="0"/>
          </a:p>
          <a:p>
            <a:r>
              <a:rPr lang="ru-RU" dirty="0" err="1"/>
              <a:t>Міндеттері</a:t>
            </a:r>
            <a:r>
              <a:rPr lang="ru-RU" dirty="0"/>
              <a:t>: </a:t>
            </a:r>
          </a:p>
          <a:p>
            <a:r>
              <a:rPr lang="ru-RU" dirty="0"/>
              <a:t>– </a:t>
            </a:r>
            <a:r>
              <a:rPr lang="ru-RU" dirty="0" err="1"/>
              <a:t>білім</a:t>
            </a:r>
            <a:r>
              <a:rPr lang="ru-RU" dirty="0"/>
              <a:t> </a:t>
            </a:r>
            <a:r>
              <a:rPr lang="ru-RU" dirty="0" err="1"/>
              <a:t>алушыларға</a:t>
            </a:r>
            <a:r>
              <a:rPr lang="ru-RU" dirty="0"/>
              <a:t> </a:t>
            </a:r>
            <a:r>
              <a:rPr lang="ru-RU" dirty="0" err="1"/>
              <a:t>құндылықтар</a:t>
            </a:r>
            <a:r>
              <a:rPr lang="ru-RU" dirty="0"/>
              <a:t> </a:t>
            </a:r>
            <a:r>
              <a:rPr lang="ru-RU" dirty="0" err="1"/>
              <a:t>жөнінде</a:t>
            </a:r>
            <a:r>
              <a:rPr lang="ru-RU" dirty="0"/>
              <a:t> </a:t>
            </a:r>
            <a:r>
              <a:rPr lang="ru-RU" dirty="0" err="1"/>
              <a:t>жалпы</a:t>
            </a:r>
            <a:r>
              <a:rPr lang="ru-RU" dirty="0"/>
              <a:t> </a:t>
            </a:r>
            <a:r>
              <a:rPr lang="ru-RU" dirty="0" err="1"/>
              <a:t>ақпарат</a:t>
            </a:r>
            <a:r>
              <a:rPr lang="ru-RU" dirty="0"/>
              <a:t> беру; </a:t>
            </a:r>
          </a:p>
          <a:p>
            <a:r>
              <a:rPr lang="ru-RU" dirty="0"/>
              <a:t>– </a:t>
            </a:r>
            <a:r>
              <a:rPr lang="ru-RU" dirty="0" err="1"/>
              <a:t>білім</a:t>
            </a:r>
            <a:r>
              <a:rPr lang="ru-RU" dirty="0"/>
              <a:t> </a:t>
            </a:r>
            <a:r>
              <a:rPr lang="ru-RU" dirty="0" err="1"/>
              <a:t>алушылармен</a:t>
            </a:r>
            <a:r>
              <a:rPr lang="ru-RU" dirty="0"/>
              <a:t> </a:t>
            </a:r>
            <a:r>
              <a:rPr lang="ru-RU" dirty="0" err="1"/>
              <a:t>бірге</a:t>
            </a:r>
            <a:r>
              <a:rPr lang="ru-RU" dirty="0"/>
              <a:t> </a:t>
            </a:r>
            <a:r>
              <a:rPr lang="ru-RU" dirty="0" err="1"/>
              <a:t>құндылықтардың</a:t>
            </a:r>
            <a:r>
              <a:rPr lang="ru-RU" dirty="0"/>
              <a:t> </a:t>
            </a:r>
            <a:r>
              <a:rPr lang="ru-RU" dirty="0" err="1"/>
              <a:t>адам</a:t>
            </a:r>
            <a:r>
              <a:rPr lang="ru-RU" dirty="0"/>
              <a:t> </a:t>
            </a:r>
            <a:r>
              <a:rPr lang="ru-RU" dirty="0" err="1"/>
              <a:t>өміріндегі</a:t>
            </a:r>
            <a:r>
              <a:rPr lang="ru-RU" dirty="0"/>
              <a:t> </a:t>
            </a:r>
            <a:r>
              <a:rPr lang="ru-RU" dirty="0" err="1"/>
              <a:t>рөлін</a:t>
            </a:r>
            <a:r>
              <a:rPr lang="ru-RU" dirty="0"/>
              <a:t> </a:t>
            </a:r>
          </a:p>
          <a:p>
            <a:r>
              <a:rPr lang="ru-RU" dirty="0" err="1"/>
              <a:t>талқылау</a:t>
            </a:r>
            <a:r>
              <a:rPr lang="ru-RU" dirty="0"/>
              <a:t>; </a:t>
            </a:r>
          </a:p>
          <a:p>
            <a:r>
              <a:rPr lang="ru-RU" dirty="0"/>
              <a:t>– </a:t>
            </a:r>
            <a:r>
              <a:rPr lang="ru-RU" dirty="0" err="1"/>
              <a:t>отаншылдық</a:t>
            </a:r>
            <a:r>
              <a:rPr lang="ru-RU" dirty="0"/>
              <a:t>, </a:t>
            </a:r>
            <a:r>
              <a:rPr lang="ru-RU" dirty="0" err="1"/>
              <a:t>құрмет</a:t>
            </a:r>
            <a:r>
              <a:rPr lang="ru-RU" dirty="0"/>
              <a:t> </a:t>
            </a:r>
            <a:r>
              <a:rPr lang="ru-RU" dirty="0" err="1"/>
              <a:t>және</a:t>
            </a:r>
            <a:r>
              <a:rPr lang="ru-RU" dirty="0"/>
              <a:t> </a:t>
            </a:r>
            <a:r>
              <a:rPr lang="ru-RU" dirty="0" err="1"/>
              <a:t>азаматтық</a:t>
            </a:r>
            <a:r>
              <a:rPr lang="ru-RU" dirty="0"/>
              <a:t> сана </a:t>
            </a:r>
            <a:r>
              <a:rPr lang="ru-RU" dirty="0" err="1"/>
              <a:t>құндылықтарын</a:t>
            </a:r>
            <a:r>
              <a:rPr lang="ru-RU" dirty="0"/>
              <a:t> </a:t>
            </a:r>
            <a:r>
              <a:rPr lang="ru-RU" dirty="0" err="1"/>
              <a:t>дарыту</a:t>
            </a:r>
            <a:r>
              <a:rPr lang="ru-RU" dirty="0"/>
              <a:t>; </a:t>
            </a:r>
          </a:p>
          <a:p>
            <a:r>
              <a:rPr lang="ru-RU" dirty="0"/>
              <a:t>– </a:t>
            </a:r>
            <a:r>
              <a:rPr lang="ru-RU" dirty="0" err="1"/>
              <a:t>сыныптың</a:t>
            </a:r>
            <a:r>
              <a:rPr lang="ru-RU" dirty="0"/>
              <a:t> </a:t>
            </a:r>
            <a:r>
              <a:rPr lang="ru-RU" dirty="0" err="1"/>
              <a:t>жағымды</a:t>
            </a:r>
            <a:r>
              <a:rPr lang="ru-RU" dirty="0"/>
              <a:t> </a:t>
            </a:r>
            <a:r>
              <a:rPr lang="ru-RU" dirty="0" err="1"/>
              <a:t>микроклиматын</a:t>
            </a:r>
            <a:r>
              <a:rPr lang="ru-RU" dirty="0"/>
              <a:t> </a:t>
            </a:r>
            <a:r>
              <a:rPr lang="ru-RU" dirty="0" err="1"/>
              <a:t>және</a:t>
            </a:r>
            <a:r>
              <a:rPr lang="ru-RU" dirty="0"/>
              <a:t> </a:t>
            </a:r>
            <a:r>
              <a:rPr lang="ru-RU" dirty="0" err="1"/>
              <a:t>жаңа</a:t>
            </a:r>
            <a:r>
              <a:rPr lang="ru-RU" dirty="0"/>
              <a:t> </a:t>
            </a:r>
            <a:r>
              <a:rPr lang="ru-RU" dirty="0" err="1"/>
              <a:t>оқу</a:t>
            </a:r>
            <a:r>
              <a:rPr lang="ru-RU" dirty="0"/>
              <a:t> </a:t>
            </a:r>
            <a:r>
              <a:rPr lang="ru-RU" dirty="0" err="1"/>
              <a:t>жылына</a:t>
            </a:r>
            <a:r>
              <a:rPr lang="ru-RU" dirty="0"/>
              <a:t> </a:t>
            </a:r>
            <a:r>
              <a:rPr lang="ru-RU" dirty="0" err="1"/>
              <a:t>жағымды</a:t>
            </a:r>
            <a:r>
              <a:rPr lang="ru-RU" dirty="0"/>
              <a:t> </a:t>
            </a:r>
          </a:p>
          <a:p>
            <a:r>
              <a:rPr lang="ru-RU" dirty="0" err="1"/>
              <a:t>көңіл-күй</a:t>
            </a:r>
            <a:r>
              <a:rPr lang="ru-RU" dirty="0"/>
              <a:t> </a:t>
            </a:r>
            <a:r>
              <a:rPr lang="ru-RU" dirty="0" err="1"/>
              <a:t>қалыптастыру</a:t>
            </a:r>
            <a:r>
              <a:rPr lang="ru-RU" dirty="0"/>
              <a:t>. </a:t>
            </a:r>
          </a:p>
          <a:p>
            <a:r>
              <a:rPr lang="ru-RU" dirty="0" err="1"/>
              <a:t>Ұсынылады</a:t>
            </a:r>
            <a:r>
              <a:rPr lang="ru-RU" dirty="0"/>
              <a:t>: </a:t>
            </a:r>
          </a:p>
          <a:p>
            <a:r>
              <a:rPr lang="ru-RU" dirty="0"/>
              <a:t>– </a:t>
            </a:r>
            <a:r>
              <a:rPr lang="ru-RU" dirty="0" err="1"/>
              <a:t>балалардың</a:t>
            </a:r>
            <a:r>
              <a:rPr lang="ru-RU" dirty="0"/>
              <a:t> </a:t>
            </a:r>
            <a:r>
              <a:rPr lang="ru-RU" dirty="0" err="1"/>
              <a:t>жазғы</a:t>
            </a:r>
            <a:r>
              <a:rPr lang="ru-RU" dirty="0"/>
              <a:t> </a:t>
            </a:r>
            <a:r>
              <a:rPr lang="ru-RU" dirty="0" err="1"/>
              <a:t>демалыстан</a:t>
            </a:r>
            <a:r>
              <a:rPr lang="ru-RU" dirty="0"/>
              <a:t> </a:t>
            </a:r>
            <a:r>
              <a:rPr lang="ru-RU" dirty="0" err="1"/>
              <a:t>алған</a:t>
            </a:r>
            <a:r>
              <a:rPr lang="ru-RU" dirty="0"/>
              <a:t> </a:t>
            </a:r>
            <a:r>
              <a:rPr lang="ru-RU" dirty="0" err="1"/>
              <a:t>әсерлерін</a:t>
            </a:r>
            <a:r>
              <a:rPr lang="ru-RU" dirty="0"/>
              <a:t>, </a:t>
            </a:r>
            <a:r>
              <a:rPr lang="ru-RU" dirty="0" err="1"/>
              <a:t>сондай-ақ</a:t>
            </a:r>
            <a:r>
              <a:rPr lang="ru-RU" dirty="0"/>
              <a:t> </a:t>
            </a:r>
            <a:r>
              <a:rPr lang="ru-RU" dirty="0" err="1"/>
              <a:t>жаңа</a:t>
            </a:r>
            <a:r>
              <a:rPr lang="ru-RU" dirty="0"/>
              <a:t> </a:t>
            </a:r>
            <a:r>
              <a:rPr lang="ru-RU" dirty="0" err="1"/>
              <a:t>оқу</a:t>
            </a:r>
            <a:r>
              <a:rPr lang="ru-RU" dirty="0"/>
              <a:t> </a:t>
            </a:r>
          </a:p>
          <a:p>
            <a:r>
              <a:rPr lang="ru-RU" dirty="0" err="1"/>
              <a:t>жылынан</a:t>
            </a:r>
            <a:r>
              <a:rPr lang="ru-RU" dirty="0"/>
              <a:t> </a:t>
            </a:r>
            <a:r>
              <a:rPr lang="ru-RU" dirty="0" err="1"/>
              <a:t>күтулерін</a:t>
            </a:r>
            <a:r>
              <a:rPr lang="ru-RU" dirty="0"/>
              <a:t> </a:t>
            </a:r>
            <a:r>
              <a:rPr lang="ru-RU" dirty="0" err="1"/>
              <a:t>талқылау</a:t>
            </a:r>
            <a:r>
              <a:rPr lang="ru-RU" dirty="0"/>
              <a:t>; </a:t>
            </a:r>
          </a:p>
          <a:p>
            <a:r>
              <a:rPr lang="ru-RU" dirty="0"/>
              <a:t>– «</a:t>
            </a:r>
            <a:r>
              <a:rPr lang="ru-RU" dirty="0" err="1"/>
              <a:t>Оқуға</a:t>
            </a:r>
            <a:r>
              <a:rPr lang="ru-RU" dirty="0"/>
              <a:t> </a:t>
            </a:r>
            <a:r>
              <a:rPr lang="ru-RU" dirty="0" err="1"/>
              <a:t>құштар</a:t>
            </a:r>
            <a:r>
              <a:rPr lang="ru-RU" dirty="0"/>
              <a:t> </a:t>
            </a:r>
            <a:r>
              <a:rPr lang="ru-RU" dirty="0" err="1"/>
              <a:t>мектеп</a:t>
            </a:r>
            <a:r>
              <a:rPr lang="ru-RU" dirty="0"/>
              <a:t>» </a:t>
            </a:r>
            <a:r>
              <a:rPr lang="ru-RU" dirty="0" err="1"/>
              <a:t>жобасы</a:t>
            </a:r>
            <a:r>
              <a:rPr lang="ru-RU" dirty="0"/>
              <a:t> </a:t>
            </a:r>
            <a:r>
              <a:rPr lang="ru-RU" dirty="0" err="1"/>
              <a:t>шеңберінде</a:t>
            </a:r>
            <a:r>
              <a:rPr lang="ru-RU" dirty="0"/>
              <a:t> </a:t>
            </a:r>
            <a:r>
              <a:rPr lang="ru-RU" dirty="0" err="1"/>
              <a:t>жазғы</a:t>
            </a:r>
            <a:r>
              <a:rPr lang="ru-RU" dirty="0"/>
              <a:t> </a:t>
            </a:r>
            <a:r>
              <a:rPr lang="ru-RU" dirty="0" err="1"/>
              <a:t>демалыс</a:t>
            </a:r>
            <a:r>
              <a:rPr lang="ru-RU" dirty="0"/>
              <a:t> </a:t>
            </a:r>
            <a:r>
              <a:rPr lang="ru-RU" dirty="0" err="1"/>
              <a:t>барысында</a:t>
            </a:r>
            <a:r>
              <a:rPr lang="ru-RU" dirty="0"/>
              <a:t> </a:t>
            </a:r>
          </a:p>
        </p:txBody>
      </p:sp>
    </p:spTree>
    <p:extLst>
      <p:ext uri="{BB962C8B-B14F-4D97-AF65-F5344CB8AC3E}">
        <p14:creationId xmlns:p14="http://schemas.microsoft.com/office/powerpoint/2010/main" val="324255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2" name="Прямоугольник 1"/>
          <p:cNvSpPr/>
          <p:nvPr/>
        </p:nvSpPr>
        <p:spPr>
          <a:xfrm>
            <a:off x="4957008" y="8618"/>
            <a:ext cx="7106653" cy="2308324"/>
          </a:xfrm>
          <a:prstGeom prst="rect">
            <a:avLst/>
          </a:prstGeom>
        </p:spPr>
        <p:txBody>
          <a:bodyPr wrap="square">
            <a:spAutoFit/>
          </a:bodyPr>
          <a:lstStyle/>
          <a:p>
            <a:r>
              <a:rPr lang="ru-RU" dirty="0" err="1"/>
              <a:t>Бірыңғай</a:t>
            </a:r>
            <a:r>
              <a:rPr lang="ru-RU" dirty="0"/>
              <a:t> </a:t>
            </a:r>
            <a:r>
              <a:rPr lang="ru-RU" dirty="0" err="1"/>
              <a:t>сынып</a:t>
            </a:r>
            <a:r>
              <a:rPr lang="ru-RU" dirty="0"/>
              <a:t> </a:t>
            </a:r>
            <a:r>
              <a:rPr lang="ru-RU" dirty="0" err="1"/>
              <a:t>сағатын</a:t>
            </a:r>
            <a:r>
              <a:rPr lang="ru-RU" dirty="0"/>
              <a:t> </a:t>
            </a:r>
            <a:r>
              <a:rPr lang="ru-RU" dirty="0" err="1"/>
              <a:t>өткізу</a:t>
            </a:r>
            <a:r>
              <a:rPr lang="ru-RU" dirty="0"/>
              <a:t> </a:t>
            </a:r>
            <a:r>
              <a:rPr lang="ru-RU" dirty="0" err="1"/>
              <a:t>кезінде</a:t>
            </a:r>
            <a:r>
              <a:rPr lang="ru-RU" dirty="0"/>
              <a:t> </a:t>
            </a:r>
            <a:r>
              <a:rPr lang="ru-RU" dirty="0" err="1"/>
              <a:t>білім</a:t>
            </a:r>
            <a:r>
              <a:rPr lang="ru-RU" dirty="0"/>
              <a:t> </a:t>
            </a:r>
            <a:r>
              <a:rPr lang="ru-RU" dirty="0" err="1"/>
              <a:t>алушылардың</a:t>
            </a:r>
            <a:r>
              <a:rPr lang="ru-RU" dirty="0"/>
              <a:t> </a:t>
            </a:r>
            <a:r>
              <a:rPr lang="ru-RU" dirty="0" err="1"/>
              <a:t>жас</a:t>
            </a:r>
            <a:r>
              <a:rPr lang="ru-RU" dirty="0"/>
              <a:t> </a:t>
            </a:r>
            <a:r>
              <a:rPr lang="ru-RU" dirty="0" err="1" smtClean="0"/>
              <a:t>ерекшеліктері</a:t>
            </a:r>
            <a:r>
              <a:rPr lang="ru-RU" dirty="0" smtClean="0"/>
              <a:t> </a:t>
            </a:r>
            <a:r>
              <a:rPr lang="ru-RU" dirty="0"/>
              <a:t>мен </a:t>
            </a:r>
            <a:r>
              <a:rPr lang="ru-RU" dirty="0" err="1"/>
              <a:t>олардың</a:t>
            </a:r>
            <a:r>
              <a:rPr lang="ru-RU" dirty="0"/>
              <a:t> </a:t>
            </a:r>
            <a:r>
              <a:rPr lang="ru-RU" dirty="0" err="1"/>
              <a:t>дайындық</a:t>
            </a:r>
            <a:r>
              <a:rPr lang="ru-RU" dirty="0"/>
              <a:t> </a:t>
            </a:r>
            <a:r>
              <a:rPr lang="ru-RU" dirty="0" err="1"/>
              <a:t>деңгейі</a:t>
            </a:r>
            <a:r>
              <a:rPr lang="ru-RU" dirty="0"/>
              <a:t> </a:t>
            </a:r>
            <a:r>
              <a:rPr lang="ru-RU" dirty="0" err="1"/>
              <a:t>ескерілуі</a:t>
            </a:r>
            <a:r>
              <a:rPr lang="ru-RU" dirty="0"/>
              <a:t> </a:t>
            </a:r>
            <a:r>
              <a:rPr lang="ru-RU" dirty="0" err="1"/>
              <a:t>тиіс</a:t>
            </a:r>
            <a:r>
              <a:rPr lang="ru-RU" dirty="0"/>
              <a:t>. </a:t>
            </a:r>
          </a:p>
          <a:p>
            <a:r>
              <a:rPr lang="ru-RU" dirty="0" err="1"/>
              <a:t>Білім</a:t>
            </a:r>
            <a:r>
              <a:rPr lang="ru-RU" dirty="0"/>
              <a:t> </a:t>
            </a:r>
            <a:r>
              <a:rPr lang="ru-RU" dirty="0" err="1"/>
              <a:t>күні</a:t>
            </a:r>
            <a:r>
              <a:rPr lang="ru-RU" dirty="0"/>
              <a:t> </a:t>
            </a:r>
            <a:r>
              <a:rPr lang="ru-RU" dirty="0" err="1"/>
              <a:t>білім</a:t>
            </a:r>
            <a:r>
              <a:rPr lang="ru-RU" dirty="0"/>
              <a:t> </a:t>
            </a:r>
            <a:r>
              <a:rPr lang="ru-RU" dirty="0" err="1"/>
              <a:t>алушылар</a:t>
            </a:r>
            <a:r>
              <a:rPr lang="ru-RU" dirty="0"/>
              <a:t>, </a:t>
            </a:r>
            <a:r>
              <a:rPr lang="ru-RU" dirty="0" err="1"/>
              <a:t>олардың</a:t>
            </a:r>
            <a:r>
              <a:rPr lang="ru-RU" dirty="0"/>
              <a:t> </a:t>
            </a:r>
            <a:r>
              <a:rPr lang="ru-RU" dirty="0" err="1"/>
              <a:t>ата-аналары</a:t>
            </a:r>
            <a:r>
              <a:rPr lang="ru-RU" dirty="0"/>
              <a:t> мен </a:t>
            </a:r>
            <a:r>
              <a:rPr lang="ru-RU" dirty="0" err="1"/>
              <a:t>педагогтері</a:t>
            </a:r>
            <a:r>
              <a:rPr lang="ru-RU" dirty="0"/>
              <a:t> </a:t>
            </a:r>
            <a:r>
              <a:rPr lang="ru-RU" dirty="0" err="1"/>
              <a:t>арасында</a:t>
            </a:r>
            <a:r>
              <a:rPr lang="ru-RU" dirty="0"/>
              <a:t> </a:t>
            </a:r>
            <a:r>
              <a:rPr lang="ru-RU" dirty="0" err="1" smtClean="0"/>
              <a:t>әлеуметтік</a:t>
            </a:r>
            <a:r>
              <a:rPr lang="ru-RU" dirty="0" smtClean="0"/>
              <a:t> </a:t>
            </a:r>
            <a:r>
              <a:rPr lang="ru-RU" dirty="0" err="1"/>
              <a:t>желілерде</a:t>
            </a:r>
            <a:r>
              <a:rPr lang="ru-RU" dirty="0"/>
              <a:t> 1-2 </a:t>
            </a:r>
            <a:r>
              <a:rPr lang="ru-RU" dirty="0" err="1"/>
              <a:t>минуттық</a:t>
            </a:r>
            <a:r>
              <a:rPr lang="ru-RU" dirty="0"/>
              <a:t> </a:t>
            </a:r>
            <a:r>
              <a:rPr lang="ru-RU" dirty="0" err="1"/>
              <a:t>бейнеролик</a:t>
            </a:r>
            <a:r>
              <a:rPr lang="ru-RU" dirty="0"/>
              <a:t> </a:t>
            </a:r>
            <a:r>
              <a:rPr lang="ru-RU" dirty="0" err="1"/>
              <a:t>орналастыру</a:t>
            </a:r>
            <a:r>
              <a:rPr lang="ru-RU" dirty="0"/>
              <a:t> </a:t>
            </a:r>
            <a:r>
              <a:rPr lang="ru-RU" dirty="0" err="1"/>
              <a:t>бойынша</a:t>
            </a:r>
            <a:r>
              <a:rPr lang="ru-RU" dirty="0"/>
              <a:t> «</a:t>
            </a:r>
            <a:r>
              <a:rPr lang="ru-RU" dirty="0" err="1"/>
              <a:t>Мектеп</a:t>
            </a:r>
            <a:r>
              <a:rPr lang="ru-RU" dirty="0"/>
              <a:t> </a:t>
            </a:r>
            <a:r>
              <a:rPr lang="ru-RU" dirty="0" smtClean="0"/>
              <a:t>– </a:t>
            </a:r>
            <a:r>
              <a:rPr lang="ru-RU" dirty="0" err="1"/>
              <a:t>мейірбандық</a:t>
            </a:r>
            <a:r>
              <a:rPr lang="ru-RU" dirty="0"/>
              <a:t> </a:t>
            </a:r>
            <a:r>
              <a:rPr lang="ru-RU" dirty="0" err="1"/>
              <a:t>мекені</a:t>
            </a:r>
            <a:r>
              <a:rPr lang="ru-RU" dirty="0"/>
              <a:t>» </a:t>
            </a:r>
            <a:r>
              <a:rPr lang="ru-RU" dirty="0" err="1"/>
              <a:t>республикалық</a:t>
            </a:r>
            <a:r>
              <a:rPr lang="ru-RU" dirty="0"/>
              <a:t> </a:t>
            </a:r>
            <a:r>
              <a:rPr lang="ru-RU" dirty="0" err="1"/>
              <a:t>челленджін</a:t>
            </a:r>
            <a:r>
              <a:rPr lang="ru-RU" dirty="0"/>
              <a:t> </a:t>
            </a:r>
            <a:r>
              <a:rPr lang="ru-RU" dirty="0" err="1"/>
              <a:t>өткізу</a:t>
            </a:r>
            <a:r>
              <a:rPr lang="ru-RU" dirty="0"/>
              <a:t> </a:t>
            </a:r>
            <a:r>
              <a:rPr lang="ru-RU" dirty="0" err="1"/>
              <a:t>ұсынылады</a:t>
            </a:r>
            <a:r>
              <a:rPr lang="ru-RU" dirty="0"/>
              <a:t>. </a:t>
            </a:r>
            <a:endParaRPr lang="ru-RU" dirty="0" smtClean="0"/>
          </a:p>
          <a:p>
            <a:endParaRPr lang="ru-RU" dirty="0"/>
          </a:p>
          <a:p>
            <a:endParaRPr lang="ru-RU" dirty="0"/>
          </a:p>
        </p:txBody>
      </p:sp>
      <p:sp>
        <p:nvSpPr>
          <p:cNvPr id="3" name="Прямоугольник 2"/>
          <p:cNvSpPr/>
          <p:nvPr/>
        </p:nvSpPr>
        <p:spPr>
          <a:xfrm>
            <a:off x="4957008" y="1779687"/>
            <a:ext cx="6096000" cy="4801314"/>
          </a:xfrm>
          <a:prstGeom prst="rect">
            <a:avLst/>
          </a:prstGeom>
        </p:spPr>
        <p:txBody>
          <a:bodyPr>
            <a:spAutoFit/>
          </a:bodyPr>
          <a:lstStyle/>
          <a:p>
            <a:r>
              <a:rPr lang="ru-RU" b="1" dirty="0" err="1"/>
              <a:t>Бейнероликке</a:t>
            </a:r>
            <a:r>
              <a:rPr lang="ru-RU" b="1" dirty="0"/>
              <a:t> </a:t>
            </a:r>
            <a:r>
              <a:rPr lang="ru-RU" b="1" dirty="0" err="1"/>
              <a:t>ұсынылатын</a:t>
            </a:r>
            <a:r>
              <a:rPr lang="ru-RU" b="1" dirty="0"/>
              <a:t> </a:t>
            </a:r>
            <a:r>
              <a:rPr lang="ru-RU" b="1" dirty="0" err="1"/>
              <a:t>тақырыптар</a:t>
            </a:r>
            <a:r>
              <a:rPr lang="ru-RU" b="1" dirty="0"/>
              <a:t>: </a:t>
            </a:r>
          </a:p>
          <a:p>
            <a:r>
              <a:rPr lang="ru-RU" dirty="0"/>
              <a:t>- </a:t>
            </a:r>
            <a:r>
              <a:rPr lang="ru-RU" dirty="0" err="1"/>
              <a:t>барлығы</a:t>
            </a:r>
            <a:r>
              <a:rPr lang="ru-RU" dirty="0"/>
              <a:t> </a:t>
            </a:r>
            <a:r>
              <a:rPr lang="ru-RU" dirty="0" err="1"/>
              <a:t>үшін</a:t>
            </a:r>
            <a:r>
              <a:rPr lang="ru-RU" dirty="0"/>
              <a:t> «</a:t>
            </a:r>
            <a:r>
              <a:rPr lang="ru-RU" dirty="0" err="1"/>
              <a:t>Мектебім</a:t>
            </a:r>
            <a:r>
              <a:rPr lang="ru-RU" dirty="0"/>
              <a:t>, </a:t>
            </a:r>
            <a:r>
              <a:rPr lang="ru-RU" dirty="0" err="1"/>
              <a:t>менің</a:t>
            </a:r>
            <a:r>
              <a:rPr lang="ru-RU" dirty="0"/>
              <a:t> </a:t>
            </a:r>
            <a:r>
              <a:rPr lang="ru-RU" dirty="0" err="1"/>
              <a:t>мектебім</a:t>
            </a:r>
            <a:r>
              <a:rPr lang="ru-RU" dirty="0"/>
              <a:t>!», «</a:t>
            </a:r>
            <a:r>
              <a:rPr lang="ru-RU" dirty="0" err="1"/>
              <a:t>Мектебім</a:t>
            </a:r>
            <a:r>
              <a:rPr lang="ru-RU" dirty="0"/>
              <a:t> – </a:t>
            </a:r>
            <a:r>
              <a:rPr lang="ru-RU" dirty="0" err="1"/>
              <a:t>мейірбандық</a:t>
            </a:r>
            <a:r>
              <a:rPr lang="ru-RU" dirty="0"/>
              <a:t> </a:t>
            </a:r>
            <a:r>
              <a:rPr lang="ru-RU" dirty="0" err="1" smtClean="0"/>
              <a:t>мекені</a:t>
            </a:r>
            <a:r>
              <a:rPr lang="ru-RU" dirty="0"/>
              <a:t>», «</a:t>
            </a:r>
            <a:r>
              <a:rPr lang="ru-RU" dirty="0" err="1"/>
              <a:t>Сәлем</a:t>
            </a:r>
            <a:r>
              <a:rPr lang="ru-RU" dirty="0"/>
              <a:t>, </a:t>
            </a:r>
            <a:r>
              <a:rPr lang="ru-RU" dirty="0" err="1"/>
              <a:t>жаңа</a:t>
            </a:r>
            <a:r>
              <a:rPr lang="ru-RU" dirty="0"/>
              <a:t> </a:t>
            </a:r>
            <a:r>
              <a:rPr lang="ru-RU" dirty="0" err="1"/>
              <a:t>оқу</a:t>
            </a:r>
            <a:r>
              <a:rPr lang="ru-RU" dirty="0"/>
              <a:t> </a:t>
            </a:r>
            <a:r>
              <a:rPr lang="ru-RU" dirty="0" err="1"/>
              <a:t>жылы</a:t>
            </a:r>
            <a:r>
              <a:rPr lang="ru-RU" dirty="0"/>
              <a:t>», «</a:t>
            </a:r>
            <a:r>
              <a:rPr lang="ru-RU" dirty="0" err="1"/>
              <a:t>Маған</a:t>
            </a:r>
            <a:r>
              <a:rPr lang="ru-RU" dirty="0"/>
              <a:t> </a:t>
            </a:r>
            <a:r>
              <a:rPr lang="ru-RU" dirty="0" err="1"/>
              <a:t>мектеп</a:t>
            </a:r>
            <a:r>
              <a:rPr lang="ru-RU" dirty="0"/>
              <a:t> </a:t>
            </a:r>
            <a:r>
              <a:rPr lang="ru-RU" dirty="0" err="1"/>
              <a:t>формасы</a:t>
            </a:r>
            <a:r>
              <a:rPr lang="ru-RU" dirty="0"/>
              <a:t> </a:t>
            </a:r>
            <a:r>
              <a:rPr lang="ru-RU" dirty="0" err="1"/>
              <a:t>ұнайды</a:t>
            </a:r>
            <a:r>
              <a:rPr lang="ru-RU" dirty="0"/>
              <a:t>!»; </a:t>
            </a:r>
          </a:p>
          <a:p>
            <a:r>
              <a:rPr lang="ru-RU" dirty="0"/>
              <a:t>– </a:t>
            </a:r>
            <a:r>
              <a:rPr lang="ru-RU" dirty="0" err="1"/>
              <a:t>бірінші</a:t>
            </a:r>
            <a:r>
              <a:rPr lang="ru-RU" dirty="0"/>
              <a:t> </a:t>
            </a:r>
            <a:r>
              <a:rPr lang="ru-RU" dirty="0" err="1"/>
              <a:t>сынып</a:t>
            </a:r>
            <a:r>
              <a:rPr lang="ru-RU" dirty="0"/>
              <a:t> </a:t>
            </a:r>
            <a:r>
              <a:rPr lang="ru-RU" dirty="0" err="1"/>
              <a:t>оқушыларына</a:t>
            </a:r>
            <a:r>
              <a:rPr lang="ru-RU" dirty="0"/>
              <a:t> </a:t>
            </a:r>
            <a:r>
              <a:rPr lang="ru-RU" dirty="0" err="1"/>
              <a:t>арналған</a:t>
            </a:r>
            <a:r>
              <a:rPr lang="ru-RU" dirty="0"/>
              <a:t> «</a:t>
            </a:r>
            <a:r>
              <a:rPr lang="ru-RU" dirty="0" err="1"/>
              <a:t>Мектепке</a:t>
            </a:r>
            <a:r>
              <a:rPr lang="ru-RU" dirty="0"/>
              <a:t> </a:t>
            </a:r>
            <a:r>
              <a:rPr lang="ru-RU" dirty="0" err="1"/>
              <a:t>алғашқы</a:t>
            </a:r>
            <a:r>
              <a:rPr lang="ru-RU" dirty="0"/>
              <a:t> </a:t>
            </a:r>
            <a:r>
              <a:rPr lang="ru-RU" dirty="0" err="1"/>
              <a:t>қадам</a:t>
            </a:r>
            <a:r>
              <a:rPr lang="ru-RU" dirty="0"/>
              <a:t>»; </a:t>
            </a:r>
            <a:r>
              <a:rPr lang="ru-RU" dirty="0" smtClean="0"/>
              <a:t>«</a:t>
            </a:r>
            <a:r>
              <a:rPr lang="ru-RU" dirty="0" err="1" smtClean="0"/>
              <a:t>Біздің</a:t>
            </a:r>
            <a:r>
              <a:rPr lang="ru-RU" dirty="0" smtClean="0"/>
              <a:t> </a:t>
            </a:r>
            <a:r>
              <a:rPr lang="ru-RU" dirty="0" err="1"/>
              <a:t>мектептегі</a:t>
            </a:r>
            <a:r>
              <a:rPr lang="ru-RU" dirty="0"/>
              <a:t> </a:t>
            </a:r>
            <a:r>
              <a:rPr lang="ru-RU" dirty="0" err="1"/>
              <a:t>бірінші</a:t>
            </a:r>
            <a:r>
              <a:rPr lang="ru-RU" dirty="0"/>
              <a:t> </a:t>
            </a:r>
            <a:r>
              <a:rPr lang="ru-RU" dirty="0" err="1" smtClean="0"/>
              <a:t>күніміз</a:t>
            </a:r>
            <a:r>
              <a:rPr lang="ru-RU" dirty="0"/>
              <a:t>», «</a:t>
            </a:r>
            <a:r>
              <a:rPr lang="ru-RU" dirty="0" err="1"/>
              <a:t>Бірінші</a:t>
            </a:r>
            <a:r>
              <a:rPr lang="ru-RU" dirty="0"/>
              <a:t> </a:t>
            </a:r>
            <a:r>
              <a:rPr lang="ru-RU" dirty="0" err="1"/>
              <a:t>сынып</a:t>
            </a:r>
            <a:r>
              <a:rPr lang="ru-RU" dirty="0"/>
              <a:t> – </a:t>
            </a:r>
            <a:r>
              <a:rPr lang="ru-RU" dirty="0" err="1"/>
              <a:t>өмірдің</a:t>
            </a:r>
            <a:r>
              <a:rPr lang="ru-RU" dirty="0"/>
              <a:t> </a:t>
            </a:r>
            <a:r>
              <a:rPr lang="ru-RU" dirty="0" err="1"/>
              <a:t>жаңа</a:t>
            </a:r>
            <a:r>
              <a:rPr lang="ru-RU" dirty="0"/>
              <a:t> </a:t>
            </a:r>
            <a:r>
              <a:rPr lang="ru-RU" dirty="0" err="1"/>
              <a:t>кезеңі</a:t>
            </a:r>
            <a:r>
              <a:rPr lang="ru-RU" dirty="0"/>
              <a:t>»; </a:t>
            </a:r>
          </a:p>
          <a:p>
            <a:r>
              <a:rPr lang="ru-RU" dirty="0"/>
              <a:t>– </a:t>
            </a:r>
            <a:r>
              <a:rPr lang="ru-RU" dirty="0" err="1"/>
              <a:t>сынып</a:t>
            </a:r>
            <a:r>
              <a:rPr lang="ru-RU" dirty="0"/>
              <a:t> </a:t>
            </a:r>
            <a:r>
              <a:rPr lang="ru-RU" dirty="0" err="1"/>
              <a:t>жетекшілері</a:t>
            </a:r>
            <a:r>
              <a:rPr lang="ru-RU" dirty="0"/>
              <a:t> </a:t>
            </a:r>
            <a:r>
              <a:rPr lang="ru-RU" dirty="0" err="1"/>
              <a:t>үшін</a:t>
            </a:r>
            <a:r>
              <a:rPr lang="ru-RU" dirty="0"/>
              <a:t> – «</a:t>
            </a:r>
            <a:r>
              <a:rPr lang="ru-RU" dirty="0" err="1"/>
              <a:t>Жаңа</a:t>
            </a:r>
            <a:r>
              <a:rPr lang="ru-RU" dirty="0"/>
              <a:t> </a:t>
            </a:r>
            <a:r>
              <a:rPr lang="ru-RU" dirty="0" err="1"/>
              <a:t>оқу</a:t>
            </a:r>
            <a:r>
              <a:rPr lang="ru-RU" dirty="0"/>
              <a:t> </a:t>
            </a:r>
            <a:r>
              <a:rPr lang="ru-RU" dirty="0" err="1"/>
              <a:t>жылы</a:t>
            </a:r>
            <a:r>
              <a:rPr lang="ru-RU" dirty="0"/>
              <a:t> </a:t>
            </a:r>
            <a:r>
              <a:rPr lang="ru-RU" dirty="0" err="1"/>
              <a:t>құтты</a:t>
            </a:r>
            <a:r>
              <a:rPr lang="ru-RU" dirty="0"/>
              <a:t> </a:t>
            </a:r>
            <a:r>
              <a:rPr lang="ru-RU" dirty="0" err="1"/>
              <a:t>болсын</a:t>
            </a:r>
            <a:r>
              <a:rPr lang="ru-RU" dirty="0"/>
              <a:t>, </a:t>
            </a:r>
            <a:r>
              <a:rPr lang="ru-RU" dirty="0" err="1"/>
              <a:t>менің</a:t>
            </a:r>
            <a:r>
              <a:rPr lang="ru-RU" dirty="0"/>
              <a:t> </a:t>
            </a:r>
            <a:r>
              <a:rPr lang="ru-RU" dirty="0" err="1"/>
              <a:t>сүйікті</a:t>
            </a:r>
            <a:r>
              <a:rPr lang="ru-RU" dirty="0"/>
              <a:t> </a:t>
            </a:r>
            <a:r>
              <a:rPr lang="ru-RU" dirty="0" err="1" smtClean="0"/>
              <a:t>сыныбым</a:t>
            </a:r>
            <a:r>
              <a:rPr lang="ru-RU" dirty="0"/>
              <a:t>!». </a:t>
            </a:r>
          </a:p>
          <a:p>
            <a:r>
              <a:rPr lang="ru-RU" dirty="0" smtClean="0"/>
              <a:t>2-4 </a:t>
            </a:r>
            <a:r>
              <a:rPr lang="ru-RU" dirty="0" err="1"/>
              <a:t>сынып</a:t>
            </a:r>
            <a:r>
              <a:rPr lang="ru-RU" dirty="0"/>
              <a:t> </a:t>
            </a:r>
            <a:r>
              <a:rPr lang="ru-RU" dirty="0" err="1"/>
              <a:t>оқушыларына</a:t>
            </a:r>
            <a:r>
              <a:rPr lang="ru-RU" dirty="0"/>
              <a:t> </a:t>
            </a:r>
            <a:r>
              <a:rPr lang="ru-RU" dirty="0" err="1"/>
              <a:t>арналған</a:t>
            </a:r>
            <a:r>
              <a:rPr lang="ru-RU" dirty="0"/>
              <a:t> «</a:t>
            </a:r>
            <a:r>
              <a:rPr lang="ru-RU" dirty="0" err="1"/>
              <a:t>Жазғы</a:t>
            </a:r>
            <a:r>
              <a:rPr lang="ru-RU" dirty="0"/>
              <a:t> </a:t>
            </a:r>
            <a:r>
              <a:rPr lang="ru-RU" dirty="0" err="1"/>
              <a:t>каникулдан</a:t>
            </a:r>
            <a:r>
              <a:rPr lang="ru-RU" dirty="0"/>
              <a:t> </a:t>
            </a:r>
            <a:r>
              <a:rPr lang="ru-RU" dirty="0" err="1"/>
              <a:t>жарқын</a:t>
            </a:r>
            <a:r>
              <a:rPr lang="ru-RU" dirty="0"/>
              <a:t> </a:t>
            </a:r>
            <a:r>
              <a:rPr lang="ru-RU" dirty="0" err="1"/>
              <a:t>естелік</a:t>
            </a:r>
            <a:r>
              <a:rPr lang="ru-RU" dirty="0"/>
              <a:t>», </a:t>
            </a:r>
            <a:r>
              <a:rPr lang="ru-RU" dirty="0" smtClean="0"/>
              <a:t>«</a:t>
            </a:r>
            <a:r>
              <a:rPr lang="ru-RU" dirty="0" err="1"/>
              <a:t>Менің</a:t>
            </a:r>
            <a:r>
              <a:rPr lang="ru-RU" dirty="0"/>
              <a:t> </a:t>
            </a:r>
            <a:r>
              <a:rPr lang="ru-RU" dirty="0" err="1"/>
              <a:t>жазғы</a:t>
            </a:r>
            <a:r>
              <a:rPr lang="ru-RU" dirty="0"/>
              <a:t> </a:t>
            </a:r>
            <a:r>
              <a:rPr lang="ru-RU" dirty="0" err="1"/>
              <a:t>демалыстағы</a:t>
            </a:r>
            <a:r>
              <a:rPr lang="ru-RU" dirty="0"/>
              <a:t> </a:t>
            </a:r>
            <a:r>
              <a:rPr lang="ru-RU" dirty="0" err="1"/>
              <a:t>көңілді</a:t>
            </a:r>
            <a:r>
              <a:rPr lang="ru-RU" dirty="0"/>
              <a:t> </a:t>
            </a:r>
            <a:r>
              <a:rPr lang="ru-RU" dirty="0" err="1"/>
              <a:t>сәттерім</a:t>
            </a:r>
            <a:r>
              <a:rPr lang="ru-RU" dirty="0"/>
              <a:t>;  </a:t>
            </a:r>
          </a:p>
          <a:p>
            <a:r>
              <a:rPr lang="ru-RU" dirty="0" smtClean="0"/>
              <a:t>5-8 </a:t>
            </a:r>
            <a:r>
              <a:rPr lang="ru-RU" dirty="0" err="1"/>
              <a:t>сынып</a:t>
            </a:r>
            <a:r>
              <a:rPr lang="ru-RU" dirty="0"/>
              <a:t> </a:t>
            </a:r>
            <a:r>
              <a:rPr lang="ru-RU" dirty="0" err="1"/>
              <a:t>оқушылары</a:t>
            </a:r>
            <a:r>
              <a:rPr lang="ru-RU" dirty="0"/>
              <a:t> </a:t>
            </a:r>
            <a:r>
              <a:rPr lang="ru-RU" dirty="0" err="1"/>
              <a:t>үшін</a:t>
            </a:r>
            <a:r>
              <a:rPr lang="ru-RU" dirty="0"/>
              <a:t> – «</a:t>
            </a:r>
            <a:r>
              <a:rPr lang="ru-RU" dirty="0" err="1"/>
              <a:t>Менің</a:t>
            </a:r>
            <a:r>
              <a:rPr lang="ru-RU" dirty="0"/>
              <a:t> </a:t>
            </a:r>
            <a:r>
              <a:rPr lang="ru-RU" dirty="0" err="1"/>
              <a:t>саяхатым</a:t>
            </a:r>
            <a:r>
              <a:rPr lang="ru-RU" dirty="0"/>
              <a:t>», «</a:t>
            </a:r>
            <a:r>
              <a:rPr lang="ru-RU" dirty="0" err="1"/>
              <a:t>Менің</a:t>
            </a:r>
            <a:r>
              <a:rPr lang="ru-RU" dirty="0"/>
              <a:t> </a:t>
            </a:r>
            <a:r>
              <a:rPr lang="ru-RU" dirty="0" err="1"/>
              <a:t>туған</a:t>
            </a:r>
            <a:r>
              <a:rPr lang="ru-RU" dirty="0"/>
              <a:t> </a:t>
            </a:r>
            <a:r>
              <a:rPr lang="ru-RU" dirty="0" err="1"/>
              <a:t>өлкем</a:t>
            </a:r>
            <a:r>
              <a:rPr lang="ru-RU" dirty="0"/>
              <a:t>», </a:t>
            </a:r>
            <a:r>
              <a:rPr lang="ru-RU" dirty="0" smtClean="0"/>
              <a:t>«</a:t>
            </a:r>
            <a:r>
              <a:rPr lang="ru-RU" dirty="0" err="1"/>
              <a:t>Жазғы</a:t>
            </a:r>
            <a:r>
              <a:rPr lang="ru-RU" dirty="0"/>
              <a:t> </a:t>
            </a:r>
            <a:r>
              <a:rPr lang="ru-RU" dirty="0" err="1"/>
              <a:t>демалыста</a:t>
            </a:r>
            <a:r>
              <a:rPr lang="ru-RU" dirty="0"/>
              <a:t> мен </a:t>
            </a:r>
            <a:r>
              <a:rPr lang="ru-RU" dirty="0" err="1"/>
              <a:t>жасаған</a:t>
            </a:r>
            <a:r>
              <a:rPr lang="ru-RU" dirty="0"/>
              <a:t> </a:t>
            </a:r>
            <a:r>
              <a:rPr lang="ru-RU" dirty="0" err="1"/>
              <a:t>игі</a:t>
            </a:r>
            <a:r>
              <a:rPr lang="ru-RU" dirty="0"/>
              <a:t> </a:t>
            </a:r>
            <a:r>
              <a:rPr lang="ru-RU" dirty="0" err="1"/>
              <a:t>іс</a:t>
            </a:r>
            <a:r>
              <a:rPr lang="ru-RU" dirty="0"/>
              <a:t>»; </a:t>
            </a:r>
          </a:p>
          <a:p>
            <a:r>
              <a:rPr lang="ru-RU" dirty="0" smtClean="0"/>
              <a:t>9-11 </a:t>
            </a:r>
            <a:r>
              <a:rPr lang="ru-RU" dirty="0" err="1"/>
              <a:t>сынып</a:t>
            </a:r>
            <a:r>
              <a:rPr lang="ru-RU" dirty="0"/>
              <a:t> </a:t>
            </a:r>
            <a:r>
              <a:rPr lang="ru-RU" dirty="0" err="1"/>
              <a:t>оқушылары</a:t>
            </a:r>
            <a:r>
              <a:rPr lang="ru-RU" dirty="0"/>
              <a:t> </a:t>
            </a:r>
            <a:r>
              <a:rPr lang="ru-RU" dirty="0" err="1"/>
              <a:t>үшін</a:t>
            </a:r>
            <a:r>
              <a:rPr lang="ru-RU" dirty="0"/>
              <a:t> – «</a:t>
            </a:r>
            <a:r>
              <a:rPr lang="ru-RU" dirty="0" err="1"/>
              <a:t>Менің</a:t>
            </a:r>
            <a:r>
              <a:rPr lang="ru-RU" dirty="0"/>
              <a:t> </a:t>
            </a:r>
            <a:r>
              <a:rPr lang="ru-RU" dirty="0" err="1"/>
              <a:t>үлкен</a:t>
            </a:r>
            <a:r>
              <a:rPr lang="ru-RU" dirty="0"/>
              <a:t> </a:t>
            </a:r>
            <a:r>
              <a:rPr lang="ru-RU" dirty="0" err="1"/>
              <a:t>сыныптастарым</a:t>
            </a:r>
            <a:r>
              <a:rPr lang="ru-RU" dirty="0"/>
              <a:t>», «</a:t>
            </a:r>
            <a:r>
              <a:rPr lang="ru-RU" dirty="0" err="1"/>
              <a:t>Менің</a:t>
            </a:r>
            <a:r>
              <a:rPr lang="ru-RU" dirty="0"/>
              <a:t> </a:t>
            </a:r>
            <a:r>
              <a:rPr lang="ru-RU" dirty="0" err="1" smtClean="0"/>
              <a:t>ойларым</a:t>
            </a:r>
            <a:r>
              <a:rPr lang="ru-RU" dirty="0"/>
              <a:t>, </a:t>
            </a:r>
            <a:r>
              <a:rPr lang="ru-RU" dirty="0" err="1"/>
              <a:t>армандарым</a:t>
            </a:r>
            <a:r>
              <a:rPr lang="ru-RU" dirty="0"/>
              <a:t>, </a:t>
            </a:r>
            <a:r>
              <a:rPr lang="ru-RU" dirty="0" err="1"/>
              <a:t>үміттерім</a:t>
            </a:r>
            <a:r>
              <a:rPr lang="ru-RU" dirty="0"/>
              <a:t>», «</a:t>
            </a:r>
            <a:r>
              <a:rPr lang="ru-RU" dirty="0" err="1"/>
              <a:t>Болашақ</a:t>
            </a:r>
            <a:r>
              <a:rPr lang="ru-RU" dirty="0"/>
              <a:t> </a:t>
            </a:r>
            <a:r>
              <a:rPr lang="ru-RU" dirty="0" err="1"/>
              <a:t>менің</a:t>
            </a:r>
            <a:r>
              <a:rPr lang="ru-RU" dirty="0"/>
              <a:t> </a:t>
            </a:r>
            <a:r>
              <a:rPr lang="ru-RU" dirty="0" err="1"/>
              <a:t>қолымда</a:t>
            </a:r>
            <a:r>
              <a:rPr lang="ru-RU" dirty="0"/>
              <a:t>»; </a:t>
            </a:r>
          </a:p>
        </p:txBody>
      </p:sp>
    </p:spTree>
    <p:extLst>
      <p:ext uri="{BB962C8B-B14F-4D97-AF65-F5344CB8AC3E}">
        <p14:creationId xmlns:p14="http://schemas.microsoft.com/office/powerpoint/2010/main" val="146922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4" name="Прямоугольник 3"/>
          <p:cNvSpPr/>
          <p:nvPr/>
        </p:nvSpPr>
        <p:spPr>
          <a:xfrm>
            <a:off x="5069306" y="218256"/>
            <a:ext cx="6096000" cy="830997"/>
          </a:xfrm>
          <a:prstGeom prst="rect">
            <a:avLst/>
          </a:prstGeom>
        </p:spPr>
        <p:txBody>
          <a:bodyPr>
            <a:spAutoFit/>
          </a:bodyPr>
          <a:lstStyle/>
          <a:p>
            <a:pPr algn="ct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Ата-аналарға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арналған</a:t>
            </a:r>
            <a:r>
              <a:rPr lang="ru-RU" sz="2400" dirty="0">
                <a:latin typeface="Times New Roman" pitchFamily="18" charset="0"/>
                <a:cs typeface="Times New Roman" pitchFamily="18" charset="0"/>
              </a:rPr>
              <a:t> </a:t>
            </a:r>
          </a:p>
          <a:p>
            <a:pPr algn="ctr"/>
            <a:r>
              <a:rPr lang="ru-RU" sz="2400" dirty="0">
                <a:latin typeface="Times New Roman" pitchFamily="18" charset="0"/>
                <a:cs typeface="Times New Roman" pitchFamily="18" charset="0"/>
              </a:rPr>
              <a:t>академия» </a:t>
            </a:r>
            <a:r>
              <a:rPr lang="ru-RU" sz="2400" dirty="0" err="1">
                <a:latin typeface="Times New Roman" pitchFamily="18" charset="0"/>
                <a:cs typeface="Times New Roman" pitchFamily="18" charset="0"/>
              </a:rPr>
              <a:t>ұлттық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жобасы</a:t>
            </a:r>
            <a:r>
              <a:rPr lang="ru-RU"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0335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2" name="Прямоугольник 1"/>
          <p:cNvSpPr/>
          <p:nvPr/>
        </p:nvSpPr>
        <p:spPr>
          <a:xfrm>
            <a:off x="4924926" y="1714"/>
            <a:ext cx="7090610" cy="6463308"/>
          </a:xfrm>
          <a:prstGeom prst="rect">
            <a:avLst/>
          </a:prstGeom>
        </p:spPr>
        <p:txBody>
          <a:bodyPr wrap="square">
            <a:spAutoFit/>
          </a:bodyPr>
          <a:lstStyle/>
          <a:p>
            <a:pPr algn="ctr"/>
            <a:r>
              <a:rPr lang="ru-RU" b="1" dirty="0">
                <a:solidFill>
                  <a:srgbClr val="FF0000"/>
                </a:solidFill>
              </a:rPr>
              <a:t>АТАУЛЫ КҮНДЕР  </a:t>
            </a:r>
            <a:endParaRPr lang="ru-RU" dirty="0">
              <a:solidFill>
                <a:srgbClr val="FF0000"/>
              </a:solidFill>
            </a:endParaRPr>
          </a:p>
          <a:p>
            <a:r>
              <a:rPr lang="ru-RU" dirty="0" smtClean="0"/>
              <a:t>Суфизм </a:t>
            </a:r>
            <a:r>
              <a:rPr lang="ru-RU" dirty="0" err="1"/>
              <a:t>поэзиясының</a:t>
            </a:r>
            <a:r>
              <a:rPr lang="ru-RU" dirty="0"/>
              <a:t> </a:t>
            </a:r>
            <a:r>
              <a:rPr lang="ru-RU" dirty="0" err="1"/>
              <a:t>негізін</a:t>
            </a:r>
            <a:r>
              <a:rPr lang="ru-RU" dirty="0"/>
              <a:t> </a:t>
            </a:r>
            <a:r>
              <a:rPr lang="ru-RU" dirty="0" err="1"/>
              <a:t>қалаушы</a:t>
            </a:r>
            <a:r>
              <a:rPr lang="ru-RU" dirty="0"/>
              <a:t>, </a:t>
            </a:r>
            <a:r>
              <a:rPr lang="ru-RU" dirty="0" err="1"/>
              <a:t>барлық</a:t>
            </a:r>
            <a:r>
              <a:rPr lang="ru-RU" dirty="0"/>
              <a:t> </a:t>
            </a:r>
            <a:r>
              <a:rPr lang="ru-RU" dirty="0" err="1"/>
              <a:t>Шығыс</a:t>
            </a:r>
            <a:r>
              <a:rPr lang="ru-RU" dirty="0"/>
              <a:t> </a:t>
            </a:r>
            <a:r>
              <a:rPr lang="ru-RU" dirty="0" err="1"/>
              <a:t>мұсылмандарының</a:t>
            </a:r>
            <a:r>
              <a:rPr lang="ru-RU" dirty="0"/>
              <a:t> </a:t>
            </a:r>
          </a:p>
          <a:p>
            <a:r>
              <a:rPr lang="ru-RU" dirty="0" err="1"/>
              <a:t>рухани</a:t>
            </a:r>
            <a:r>
              <a:rPr lang="ru-RU" dirty="0"/>
              <a:t> </a:t>
            </a:r>
            <a:r>
              <a:rPr lang="ru-RU" dirty="0" err="1"/>
              <a:t>тәлімгері</a:t>
            </a:r>
            <a:r>
              <a:rPr lang="ru-RU" dirty="0"/>
              <a:t> </a:t>
            </a:r>
            <a:r>
              <a:rPr lang="ru-RU" dirty="0" err="1"/>
              <a:t>және</a:t>
            </a:r>
            <a:r>
              <a:rPr lang="ru-RU" dirty="0"/>
              <a:t> </a:t>
            </a:r>
            <a:r>
              <a:rPr lang="ru-RU" dirty="0" err="1"/>
              <a:t>діни</a:t>
            </a:r>
            <a:r>
              <a:rPr lang="ru-RU" dirty="0"/>
              <a:t> </a:t>
            </a:r>
            <a:r>
              <a:rPr lang="ru-RU" dirty="0" err="1"/>
              <a:t>жетекшісі</a:t>
            </a:r>
            <a:r>
              <a:rPr lang="ru-RU" dirty="0"/>
              <a:t>, </a:t>
            </a:r>
            <a:r>
              <a:rPr lang="ru-RU" dirty="0" err="1"/>
              <a:t>ақын</a:t>
            </a:r>
            <a:r>
              <a:rPr lang="ru-RU" dirty="0"/>
              <a:t>, </a:t>
            </a:r>
            <a:r>
              <a:rPr lang="ru-RU" dirty="0" err="1"/>
              <a:t>ойшыл</a:t>
            </a:r>
            <a:r>
              <a:rPr lang="ru-RU" dirty="0"/>
              <a:t>, </a:t>
            </a:r>
            <a:r>
              <a:rPr lang="ru-RU" dirty="0" err="1"/>
              <a:t>ғұлама</a:t>
            </a:r>
            <a:r>
              <a:rPr lang="ru-RU" dirty="0"/>
              <a:t>  </a:t>
            </a:r>
            <a:r>
              <a:rPr lang="ru-RU" dirty="0" err="1"/>
              <a:t>Қожа</a:t>
            </a:r>
            <a:r>
              <a:rPr lang="ru-RU" dirty="0"/>
              <a:t> </a:t>
            </a:r>
            <a:r>
              <a:rPr lang="ru-RU" dirty="0" err="1"/>
              <a:t>Ахмет</a:t>
            </a:r>
            <a:r>
              <a:rPr lang="ru-RU" dirty="0"/>
              <a:t> </a:t>
            </a:r>
            <a:r>
              <a:rPr lang="ru-RU" dirty="0" err="1"/>
              <a:t>Яссауидің</a:t>
            </a:r>
            <a:r>
              <a:rPr lang="ru-RU" dirty="0"/>
              <a:t> </a:t>
            </a:r>
            <a:r>
              <a:rPr lang="ru-RU" dirty="0" err="1"/>
              <a:t>туғанына</a:t>
            </a:r>
            <a:r>
              <a:rPr lang="ru-RU" dirty="0"/>
              <a:t>  930 </a:t>
            </a:r>
            <a:r>
              <a:rPr lang="ru-RU" dirty="0" err="1"/>
              <a:t>жыл</a:t>
            </a:r>
            <a:r>
              <a:rPr lang="ru-RU" dirty="0"/>
              <a:t> </a:t>
            </a:r>
          </a:p>
          <a:p>
            <a:r>
              <a:rPr lang="ru-RU" dirty="0"/>
              <a:t> </a:t>
            </a:r>
          </a:p>
          <a:p>
            <a:r>
              <a:rPr lang="ru-RU" dirty="0"/>
              <a:t> </a:t>
            </a:r>
            <a:r>
              <a:rPr lang="ru-RU" dirty="0" smtClean="0"/>
              <a:t>1223-1277 </a:t>
            </a:r>
            <a:r>
              <a:rPr lang="ru-RU" dirty="0" err="1"/>
              <a:t>жылдары</a:t>
            </a:r>
            <a:r>
              <a:rPr lang="ru-RU" dirty="0"/>
              <a:t> </a:t>
            </a:r>
            <a:r>
              <a:rPr lang="ru-RU" dirty="0" err="1"/>
              <a:t>билік</a:t>
            </a:r>
            <a:r>
              <a:rPr lang="ru-RU" dirty="0"/>
              <a:t> </a:t>
            </a:r>
            <a:r>
              <a:rPr lang="ru-RU" dirty="0" err="1"/>
              <a:t>құрған</a:t>
            </a:r>
            <a:r>
              <a:rPr lang="ru-RU" dirty="0"/>
              <a:t>, </a:t>
            </a:r>
            <a:r>
              <a:rPr lang="ru-RU" dirty="0" err="1"/>
              <a:t>Египетте</a:t>
            </a:r>
            <a:r>
              <a:rPr lang="ru-RU" dirty="0"/>
              <a:t> мамлюк </a:t>
            </a:r>
            <a:r>
              <a:rPr lang="ru-RU" dirty="0" err="1"/>
              <a:t>мемлекетінің</a:t>
            </a:r>
            <a:r>
              <a:rPr lang="ru-RU" dirty="0"/>
              <a:t> </a:t>
            </a:r>
            <a:r>
              <a:rPr lang="ru-RU" dirty="0" err="1"/>
              <a:t>негізін</a:t>
            </a:r>
            <a:r>
              <a:rPr lang="ru-RU" dirty="0"/>
              <a:t> </a:t>
            </a:r>
          </a:p>
          <a:p>
            <a:r>
              <a:rPr lang="ru-RU" dirty="0" err="1"/>
              <a:t>қалаған</a:t>
            </a:r>
            <a:r>
              <a:rPr lang="ru-RU" dirty="0"/>
              <a:t> </a:t>
            </a:r>
            <a:r>
              <a:rPr lang="ru-RU" dirty="0" err="1"/>
              <a:t>Дешті</a:t>
            </a:r>
            <a:r>
              <a:rPr lang="ru-RU" dirty="0"/>
              <a:t> </a:t>
            </a:r>
            <a:r>
              <a:rPr lang="ru-RU" dirty="0" err="1"/>
              <a:t>Қыпшақ</a:t>
            </a:r>
            <a:r>
              <a:rPr lang="ru-RU" dirty="0"/>
              <a:t> </a:t>
            </a:r>
            <a:r>
              <a:rPr lang="ru-RU" dirty="0" err="1"/>
              <a:t>даласының</a:t>
            </a:r>
            <a:r>
              <a:rPr lang="ru-RU" dirty="0"/>
              <a:t> </a:t>
            </a:r>
            <a:r>
              <a:rPr lang="ru-RU" dirty="0" err="1"/>
              <a:t>әйгілі</a:t>
            </a:r>
            <a:r>
              <a:rPr lang="ru-RU" dirty="0"/>
              <a:t> </a:t>
            </a:r>
          </a:p>
          <a:p>
            <a:r>
              <a:rPr lang="ru-RU" dirty="0" err="1"/>
              <a:t>ұлы</a:t>
            </a:r>
            <a:r>
              <a:rPr lang="ru-RU" dirty="0"/>
              <a:t> </a:t>
            </a:r>
            <a:r>
              <a:rPr lang="ru-RU" dirty="0" err="1"/>
              <a:t>Сұлтан</a:t>
            </a:r>
            <a:r>
              <a:rPr lang="ru-RU" dirty="0"/>
              <a:t> </a:t>
            </a:r>
            <a:r>
              <a:rPr lang="ru-RU" dirty="0" err="1"/>
              <a:t>Бейбарыстың</a:t>
            </a:r>
            <a:r>
              <a:rPr lang="ru-RU" dirty="0"/>
              <a:t> </a:t>
            </a:r>
            <a:r>
              <a:rPr lang="ru-RU" dirty="0" err="1"/>
              <a:t>туғанына</a:t>
            </a:r>
            <a:r>
              <a:rPr lang="ru-RU" dirty="0"/>
              <a:t> 800 </a:t>
            </a:r>
            <a:r>
              <a:rPr lang="ru-RU" dirty="0" err="1"/>
              <a:t>жыл</a:t>
            </a:r>
            <a:r>
              <a:rPr lang="ru-RU" dirty="0"/>
              <a:t> </a:t>
            </a:r>
            <a:r>
              <a:rPr lang="ru-RU" dirty="0" err="1"/>
              <a:t>Ұлы</a:t>
            </a:r>
            <a:r>
              <a:rPr lang="ru-RU" dirty="0"/>
              <a:t> </a:t>
            </a:r>
            <a:r>
              <a:rPr lang="ru-RU" dirty="0" err="1"/>
              <a:t>жүздің</a:t>
            </a:r>
            <a:r>
              <a:rPr lang="ru-RU" dirty="0"/>
              <a:t> </a:t>
            </a:r>
            <a:r>
              <a:rPr lang="ru-RU" dirty="0" err="1"/>
              <a:t>биі</a:t>
            </a:r>
            <a:r>
              <a:rPr lang="ru-RU" dirty="0"/>
              <a:t> </a:t>
            </a:r>
          </a:p>
          <a:p>
            <a:r>
              <a:rPr lang="ru-RU" dirty="0"/>
              <a:t> </a:t>
            </a:r>
          </a:p>
          <a:p>
            <a:r>
              <a:rPr lang="ru-RU" dirty="0"/>
              <a:t> </a:t>
            </a:r>
            <a:r>
              <a:rPr lang="ru-RU" dirty="0" err="1" smtClean="0"/>
              <a:t>Төле</a:t>
            </a:r>
            <a:r>
              <a:rPr lang="ru-RU" dirty="0" smtClean="0"/>
              <a:t> </a:t>
            </a:r>
            <a:r>
              <a:rPr lang="ru-RU" dirty="0" err="1"/>
              <a:t>бидің</a:t>
            </a:r>
            <a:r>
              <a:rPr lang="ru-RU" dirty="0"/>
              <a:t> </a:t>
            </a:r>
            <a:r>
              <a:rPr lang="ru-RU" dirty="0" err="1"/>
              <a:t>туғанына</a:t>
            </a:r>
            <a:r>
              <a:rPr lang="ru-RU" dirty="0"/>
              <a:t> 360 </a:t>
            </a:r>
            <a:r>
              <a:rPr lang="ru-RU" dirty="0" err="1"/>
              <a:t>жыл</a:t>
            </a:r>
            <a:r>
              <a:rPr lang="ru-RU" dirty="0"/>
              <a:t> XVIII </a:t>
            </a:r>
            <a:r>
              <a:rPr lang="ru-RU" dirty="0" err="1"/>
              <a:t>ғасырдағы</a:t>
            </a:r>
            <a:r>
              <a:rPr lang="ru-RU" dirty="0"/>
              <a:t> </a:t>
            </a:r>
            <a:r>
              <a:rPr lang="ru-RU" dirty="0" err="1"/>
              <a:t>қазақ</a:t>
            </a:r>
            <a:r>
              <a:rPr lang="ru-RU" dirty="0"/>
              <a:t> </a:t>
            </a:r>
            <a:r>
              <a:rPr lang="ru-RU" dirty="0" err="1"/>
              <a:t>әдебиетінің</a:t>
            </a:r>
            <a:r>
              <a:rPr lang="ru-RU" dirty="0"/>
              <a:t> </a:t>
            </a:r>
            <a:r>
              <a:rPr lang="ru-RU" dirty="0" err="1"/>
              <a:t>ең</a:t>
            </a:r>
            <a:r>
              <a:rPr lang="ru-RU" dirty="0"/>
              <a:t> </a:t>
            </a:r>
          </a:p>
          <a:p>
            <a:r>
              <a:rPr lang="ru-RU" dirty="0" err="1"/>
              <a:t>көрнекті</a:t>
            </a:r>
            <a:r>
              <a:rPr lang="ru-RU" dirty="0"/>
              <a:t> </a:t>
            </a:r>
            <a:r>
              <a:rPr lang="ru-RU" dirty="0" err="1"/>
              <a:t>өкілдерінің</a:t>
            </a:r>
            <a:r>
              <a:rPr lang="ru-RU" dirty="0"/>
              <a:t> </a:t>
            </a:r>
            <a:r>
              <a:rPr lang="ru-RU" dirty="0" err="1"/>
              <a:t>бірі</a:t>
            </a:r>
            <a:r>
              <a:rPr lang="ru-RU" dirty="0"/>
              <a:t>. </a:t>
            </a:r>
            <a:r>
              <a:rPr lang="ru-RU" dirty="0" err="1"/>
              <a:t>Қазақ</a:t>
            </a:r>
            <a:r>
              <a:rPr lang="ru-RU" dirty="0"/>
              <a:t> </a:t>
            </a:r>
            <a:r>
              <a:rPr lang="ru-RU" dirty="0" err="1"/>
              <a:t>жырауы</a:t>
            </a:r>
            <a:r>
              <a:rPr lang="ru-RU" dirty="0"/>
              <a:t>, </a:t>
            </a:r>
            <a:r>
              <a:rPr lang="ru-RU" dirty="0" err="1"/>
              <a:t>мемлекет</a:t>
            </a:r>
            <a:r>
              <a:rPr lang="ru-RU" dirty="0"/>
              <a:t> </a:t>
            </a:r>
            <a:r>
              <a:rPr lang="ru-RU" dirty="0" err="1"/>
              <a:t>қайраткері</a:t>
            </a:r>
            <a:r>
              <a:rPr lang="ru-RU" dirty="0"/>
              <a:t> </a:t>
            </a:r>
          </a:p>
          <a:p>
            <a:r>
              <a:rPr lang="ru-RU" dirty="0"/>
              <a:t> </a:t>
            </a:r>
            <a:endParaRPr lang="ru-RU" dirty="0" smtClean="0"/>
          </a:p>
          <a:p>
            <a:r>
              <a:rPr lang="ru-RU" dirty="0" err="1" smtClean="0"/>
              <a:t>Бұқар</a:t>
            </a:r>
            <a:r>
              <a:rPr lang="ru-RU" dirty="0" smtClean="0"/>
              <a:t> </a:t>
            </a:r>
            <a:r>
              <a:rPr lang="ru-RU" dirty="0" err="1"/>
              <a:t>жыраудың</a:t>
            </a:r>
            <a:r>
              <a:rPr lang="ru-RU" dirty="0"/>
              <a:t> </a:t>
            </a:r>
            <a:r>
              <a:rPr lang="ru-RU" dirty="0" err="1"/>
              <a:t>туғанына</a:t>
            </a:r>
            <a:r>
              <a:rPr lang="ru-RU" dirty="0"/>
              <a:t> 330 </a:t>
            </a:r>
            <a:r>
              <a:rPr lang="ru-RU" dirty="0" err="1"/>
              <a:t>жыл</a:t>
            </a:r>
            <a:r>
              <a:rPr lang="ru-RU" dirty="0"/>
              <a:t> </a:t>
            </a:r>
            <a:r>
              <a:rPr lang="ru-RU" dirty="0" err="1"/>
              <a:t>Қазақтың</a:t>
            </a:r>
            <a:r>
              <a:rPr lang="ru-RU" dirty="0"/>
              <a:t> батыры, </a:t>
            </a:r>
            <a:r>
              <a:rPr lang="ru-RU" dirty="0" err="1"/>
              <a:t>көрнекті</a:t>
            </a:r>
            <a:r>
              <a:rPr lang="ru-RU" dirty="0"/>
              <a:t> </a:t>
            </a:r>
            <a:r>
              <a:rPr lang="ru-RU" dirty="0" err="1"/>
              <a:t>ақыны</a:t>
            </a:r>
            <a:r>
              <a:rPr lang="ru-RU" dirty="0"/>
              <a:t> </a:t>
            </a:r>
          </a:p>
          <a:p>
            <a:r>
              <a:rPr lang="ru-RU" dirty="0"/>
              <a:t>Махамбет </a:t>
            </a:r>
            <a:r>
              <a:rPr lang="ru-RU" dirty="0" err="1"/>
              <a:t>Өтемісұлының</a:t>
            </a:r>
            <a:r>
              <a:rPr lang="ru-RU" dirty="0"/>
              <a:t> </a:t>
            </a:r>
            <a:r>
              <a:rPr lang="ru-RU" dirty="0" err="1"/>
              <a:t>туғанына</a:t>
            </a:r>
            <a:r>
              <a:rPr lang="ru-RU" dirty="0"/>
              <a:t> </a:t>
            </a:r>
          </a:p>
          <a:p>
            <a:r>
              <a:rPr lang="ru-RU" dirty="0"/>
              <a:t> </a:t>
            </a:r>
          </a:p>
          <a:p>
            <a:r>
              <a:rPr lang="ru-RU" dirty="0" err="1" smtClean="0"/>
              <a:t>Ақын</a:t>
            </a:r>
            <a:r>
              <a:rPr lang="ru-RU" dirty="0"/>
              <a:t>, </a:t>
            </a:r>
            <a:r>
              <a:rPr lang="ru-RU" dirty="0" err="1"/>
              <a:t>жазушы</a:t>
            </a:r>
            <a:r>
              <a:rPr lang="ru-RU" dirty="0"/>
              <a:t>, философ, </a:t>
            </a:r>
            <a:r>
              <a:rPr lang="ru-RU" dirty="0" err="1"/>
              <a:t>тарихшы</a:t>
            </a:r>
            <a:r>
              <a:rPr lang="ru-RU" dirty="0"/>
              <a:t>, </a:t>
            </a:r>
            <a:r>
              <a:rPr lang="ru-RU" dirty="0" smtClean="0"/>
              <a:t>композитор </a:t>
            </a:r>
            <a:r>
              <a:rPr lang="ru-RU" dirty="0" err="1" smtClean="0"/>
              <a:t>Шәкәрім</a:t>
            </a:r>
            <a:r>
              <a:rPr lang="ru-RU" dirty="0" smtClean="0"/>
              <a:t> </a:t>
            </a:r>
            <a:endParaRPr lang="ru-RU" dirty="0"/>
          </a:p>
          <a:p>
            <a:r>
              <a:rPr lang="ru-RU" dirty="0" err="1"/>
              <a:t>Құдайбердіұлының</a:t>
            </a:r>
            <a:r>
              <a:rPr lang="ru-RU" dirty="0"/>
              <a:t> 220 </a:t>
            </a:r>
            <a:r>
              <a:rPr lang="ru-RU" dirty="0" err="1"/>
              <a:t>жыл</a:t>
            </a:r>
            <a:r>
              <a:rPr lang="ru-RU" dirty="0"/>
              <a:t> </a:t>
            </a:r>
            <a:r>
              <a:rPr lang="ru-RU" dirty="0" err="1"/>
              <a:t>туғанына</a:t>
            </a:r>
            <a:r>
              <a:rPr lang="ru-RU" dirty="0"/>
              <a:t> </a:t>
            </a:r>
          </a:p>
          <a:p>
            <a:r>
              <a:rPr lang="ru-RU" dirty="0"/>
              <a:t> </a:t>
            </a:r>
          </a:p>
          <a:p>
            <a:r>
              <a:rPr lang="ru-RU" dirty="0"/>
              <a:t>165 </a:t>
            </a:r>
            <a:r>
              <a:rPr lang="ru-RU" dirty="0" err="1"/>
              <a:t>жыл</a:t>
            </a:r>
            <a:r>
              <a:rPr lang="ru-RU" dirty="0"/>
              <a:t> </a:t>
            </a:r>
            <a:r>
              <a:rPr lang="ru-RU" dirty="0" err="1"/>
              <a:t>Алаш</a:t>
            </a:r>
            <a:r>
              <a:rPr lang="ru-RU" dirty="0"/>
              <a:t> </a:t>
            </a:r>
            <a:r>
              <a:rPr lang="ru-RU" dirty="0" err="1"/>
              <a:t>жұртының</a:t>
            </a:r>
            <a:r>
              <a:rPr lang="ru-RU" dirty="0"/>
              <a:t> </a:t>
            </a:r>
            <a:r>
              <a:rPr lang="ru-RU" dirty="0" err="1"/>
              <a:t>әйгілі</a:t>
            </a:r>
            <a:r>
              <a:rPr lang="ru-RU" dirty="0"/>
              <a:t> </a:t>
            </a:r>
            <a:r>
              <a:rPr lang="ru-RU" dirty="0" err="1"/>
              <a:t>перзенті</a:t>
            </a:r>
            <a:r>
              <a:rPr lang="ru-RU" dirty="0"/>
              <a:t>, </a:t>
            </a:r>
            <a:r>
              <a:rPr lang="ru-RU" dirty="0" err="1"/>
              <a:t>көрнекті</a:t>
            </a:r>
            <a:r>
              <a:rPr lang="ru-RU" dirty="0"/>
              <a:t> </a:t>
            </a:r>
            <a:r>
              <a:rPr lang="ru-RU" dirty="0" err="1"/>
              <a:t>қазақ</a:t>
            </a:r>
            <a:r>
              <a:rPr lang="ru-RU" dirty="0"/>
              <a:t> </a:t>
            </a:r>
            <a:r>
              <a:rPr lang="ru-RU" dirty="0" err="1"/>
              <a:t>ақындарының</a:t>
            </a:r>
            <a:r>
              <a:rPr lang="ru-RU" dirty="0"/>
              <a:t> </a:t>
            </a:r>
            <a:r>
              <a:rPr lang="ru-RU" dirty="0" err="1"/>
              <a:t>бірі</a:t>
            </a:r>
            <a:r>
              <a:rPr lang="ru-RU" dirty="0"/>
              <a:t>, </a:t>
            </a:r>
            <a:r>
              <a:rPr lang="ru-RU" dirty="0" err="1"/>
              <a:t>фольклоршы</a:t>
            </a:r>
            <a:r>
              <a:rPr lang="ru-RU" dirty="0"/>
              <a:t>, </a:t>
            </a:r>
            <a:r>
              <a:rPr lang="ru-RU" dirty="0" err="1"/>
              <a:t>ғұлама</a:t>
            </a:r>
            <a:r>
              <a:rPr lang="ru-RU" dirty="0"/>
              <a:t> </a:t>
            </a:r>
            <a:r>
              <a:rPr lang="ru-RU" dirty="0" err="1"/>
              <a:t>ғалым</a:t>
            </a:r>
            <a:r>
              <a:rPr lang="ru-RU" dirty="0"/>
              <a:t> </a:t>
            </a:r>
          </a:p>
          <a:p>
            <a:r>
              <a:rPr lang="ru-RU" dirty="0"/>
              <a:t> </a:t>
            </a:r>
          </a:p>
        </p:txBody>
      </p:sp>
    </p:spTree>
    <p:extLst>
      <p:ext uri="{BB962C8B-B14F-4D97-AF65-F5344CB8AC3E}">
        <p14:creationId xmlns:p14="http://schemas.microsoft.com/office/powerpoint/2010/main" val="272313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2" name="Прямоугольник 1"/>
          <p:cNvSpPr/>
          <p:nvPr/>
        </p:nvSpPr>
        <p:spPr>
          <a:xfrm>
            <a:off x="4924926" y="1714"/>
            <a:ext cx="7090610" cy="6740307"/>
          </a:xfrm>
          <a:prstGeom prst="rect">
            <a:avLst/>
          </a:prstGeom>
        </p:spPr>
        <p:txBody>
          <a:bodyPr wrap="square">
            <a:spAutoFit/>
          </a:bodyPr>
          <a:lstStyle/>
          <a:p>
            <a:pPr algn="ctr"/>
            <a:r>
              <a:rPr lang="ru-RU" b="1" dirty="0">
                <a:solidFill>
                  <a:srgbClr val="FF0000"/>
                </a:solidFill>
              </a:rPr>
              <a:t>АТАУЛЫ КҮНДЕР  </a:t>
            </a:r>
            <a:endParaRPr lang="ru-RU" dirty="0">
              <a:solidFill>
                <a:srgbClr val="FF0000"/>
              </a:solidFill>
            </a:endParaRPr>
          </a:p>
          <a:p>
            <a:r>
              <a:rPr lang="ru-RU" dirty="0" smtClean="0"/>
              <a:t> </a:t>
            </a:r>
            <a:r>
              <a:rPr lang="ru-RU" dirty="0" err="1" smtClean="0"/>
              <a:t>Мәшһүр</a:t>
            </a:r>
            <a:r>
              <a:rPr lang="ru-RU" dirty="0" smtClean="0"/>
              <a:t> </a:t>
            </a:r>
            <a:r>
              <a:rPr lang="ru-RU" dirty="0"/>
              <a:t>- </a:t>
            </a:r>
            <a:r>
              <a:rPr lang="ru-RU" dirty="0" err="1"/>
              <a:t>Жүсіп</a:t>
            </a:r>
            <a:r>
              <a:rPr lang="ru-RU" dirty="0"/>
              <a:t> </a:t>
            </a:r>
            <a:r>
              <a:rPr lang="ru-RU" dirty="0" err="1"/>
              <a:t>Көпеевтің</a:t>
            </a:r>
            <a:r>
              <a:rPr lang="ru-RU" dirty="0"/>
              <a:t> </a:t>
            </a:r>
            <a:r>
              <a:rPr lang="ru-RU" dirty="0" err="1"/>
              <a:t>туғанына</a:t>
            </a:r>
            <a:r>
              <a:rPr lang="ru-RU" dirty="0"/>
              <a:t> 165 </a:t>
            </a:r>
            <a:r>
              <a:rPr lang="ru-RU" dirty="0" err="1"/>
              <a:t>жыл</a:t>
            </a:r>
            <a:r>
              <a:rPr lang="ru-RU" dirty="0"/>
              <a:t> </a:t>
            </a:r>
            <a:r>
              <a:rPr lang="ru-RU" dirty="0" err="1"/>
              <a:t>Қазақ</a:t>
            </a:r>
            <a:r>
              <a:rPr lang="ru-RU" dirty="0"/>
              <a:t> </a:t>
            </a:r>
            <a:r>
              <a:rPr lang="ru-RU" dirty="0" err="1"/>
              <a:t>жазушысы</a:t>
            </a:r>
            <a:r>
              <a:rPr lang="ru-RU" dirty="0"/>
              <a:t>, </a:t>
            </a:r>
            <a:r>
              <a:rPr lang="ru-RU" dirty="0" err="1"/>
              <a:t>қоғам</a:t>
            </a:r>
            <a:r>
              <a:rPr lang="ru-RU" dirty="0"/>
              <a:t> </a:t>
            </a:r>
            <a:r>
              <a:rPr lang="ru-RU" dirty="0" err="1"/>
              <a:t>қайраткері</a:t>
            </a:r>
            <a:r>
              <a:rPr lang="ru-RU" dirty="0"/>
              <a:t>, </a:t>
            </a:r>
            <a:r>
              <a:rPr lang="ru-RU" dirty="0" err="1"/>
              <a:t>Қазақстанның</a:t>
            </a:r>
            <a:r>
              <a:rPr lang="ru-RU" dirty="0"/>
              <a:t> </a:t>
            </a:r>
            <a:r>
              <a:rPr lang="ru-RU" dirty="0" err="1"/>
              <a:t>еңбек</a:t>
            </a:r>
            <a:r>
              <a:rPr lang="ru-RU" dirty="0"/>
              <a:t> </a:t>
            </a:r>
            <a:r>
              <a:rPr lang="ru-RU" dirty="0" err="1"/>
              <a:t>сіңірген</a:t>
            </a:r>
            <a:r>
              <a:rPr lang="ru-RU" dirty="0"/>
              <a:t> </a:t>
            </a:r>
            <a:r>
              <a:rPr lang="ru-RU" dirty="0" err="1"/>
              <a:t>мұғалімі</a:t>
            </a:r>
            <a:r>
              <a:rPr lang="ru-RU" dirty="0"/>
              <a:t> </a:t>
            </a:r>
          </a:p>
          <a:p>
            <a:r>
              <a:rPr lang="ru-RU" dirty="0"/>
              <a:t> </a:t>
            </a:r>
          </a:p>
          <a:p>
            <a:r>
              <a:rPr lang="ru-RU" dirty="0" err="1"/>
              <a:t>Спандияр</a:t>
            </a:r>
            <a:r>
              <a:rPr lang="ru-RU" dirty="0"/>
              <a:t> </a:t>
            </a:r>
            <a:r>
              <a:rPr lang="ru-RU" dirty="0" err="1"/>
              <a:t>Көбеевтің</a:t>
            </a:r>
            <a:r>
              <a:rPr lang="ru-RU" dirty="0"/>
              <a:t> </a:t>
            </a:r>
            <a:r>
              <a:rPr lang="ru-RU" dirty="0" err="1"/>
              <a:t>туғанына</a:t>
            </a:r>
            <a:r>
              <a:rPr lang="ru-RU" dirty="0"/>
              <a:t> 145 </a:t>
            </a:r>
            <a:r>
              <a:rPr lang="ru-RU" dirty="0" err="1"/>
              <a:t>жыл</a:t>
            </a:r>
            <a:r>
              <a:rPr lang="ru-RU" dirty="0"/>
              <a:t> </a:t>
            </a:r>
            <a:r>
              <a:rPr lang="ru-RU" dirty="0" err="1"/>
              <a:t>Қазақтың</a:t>
            </a:r>
            <a:r>
              <a:rPr lang="ru-RU" dirty="0"/>
              <a:t> </a:t>
            </a:r>
            <a:r>
              <a:rPr lang="ru-RU" dirty="0" err="1"/>
              <a:t>көрнекті</a:t>
            </a:r>
            <a:r>
              <a:rPr lang="ru-RU" dirty="0"/>
              <a:t> </a:t>
            </a:r>
            <a:r>
              <a:rPr lang="ru-RU" dirty="0" err="1"/>
              <a:t>жазушысы</a:t>
            </a:r>
            <a:r>
              <a:rPr lang="ru-RU" dirty="0"/>
              <a:t>, драматург, публицист, </a:t>
            </a:r>
            <a:r>
              <a:rPr lang="ru-RU" dirty="0" err="1"/>
              <a:t>қазақ</a:t>
            </a:r>
            <a:r>
              <a:rPr lang="ru-RU" dirty="0"/>
              <a:t> </a:t>
            </a:r>
            <a:r>
              <a:rPr lang="ru-RU" dirty="0" err="1"/>
              <a:t>әдебиетін</a:t>
            </a:r>
            <a:r>
              <a:rPr lang="ru-RU" dirty="0"/>
              <a:t> </a:t>
            </a:r>
            <a:r>
              <a:rPr lang="ru-RU" dirty="0" err="1"/>
              <a:t>қалыптастырушылардың</a:t>
            </a:r>
            <a:r>
              <a:rPr lang="ru-RU" dirty="0"/>
              <a:t> </a:t>
            </a:r>
            <a:r>
              <a:rPr lang="ru-RU" dirty="0" err="1"/>
              <a:t>бірі</a:t>
            </a:r>
            <a:r>
              <a:rPr lang="ru-RU" dirty="0"/>
              <a:t> </a:t>
            </a:r>
          </a:p>
          <a:p>
            <a:r>
              <a:rPr lang="ru-RU" dirty="0"/>
              <a:t> </a:t>
            </a:r>
          </a:p>
          <a:p>
            <a:r>
              <a:rPr lang="ru-RU" dirty="0" err="1"/>
              <a:t>Жүсіпбек</a:t>
            </a:r>
            <a:r>
              <a:rPr lang="ru-RU" dirty="0"/>
              <a:t> </a:t>
            </a:r>
            <a:r>
              <a:rPr lang="ru-RU" dirty="0" err="1"/>
              <a:t>Аймауытовтың</a:t>
            </a:r>
            <a:r>
              <a:rPr lang="ru-RU" dirty="0"/>
              <a:t> </a:t>
            </a:r>
            <a:r>
              <a:rPr lang="ru-RU" dirty="0" err="1"/>
              <a:t>туғанына</a:t>
            </a:r>
            <a:r>
              <a:rPr lang="ru-RU" dirty="0"/>
              <a:t> 135 </a:t>
            </a:r>
            <a:r>
              <a:rPr lang="ru-RU" dirty="0" err="1"/>
              <a:t>жыл</a:t>
            </a:r>
            <a:r>
              <a:rPr lang="ru-RU" dirty="0"/>
              <a:t> </a:t>
            </a:r>
            <a:r>
              <a:rPr lang="ru-RU" dirty="0" err="1"/>
              <a:t>Алаш</a:t>
            </a:r>
            <a:r>
              <a:rPr lang="ru-RU" dirty="0"/>
              <a:t> </a:t>
            </a:r>
            <a:r>
              <a:rPr lang="ru-RU" dirty="0" err="1"/>
              <a:t>қозғалысының</a:t>
            </a:r>
            <a:r>
              <a:rPr lang="ru-RU" dirty="0"/>
              <a:t> </a:t>
            </a:r>
            <a:r>
              <a:rPr lang="ru-RU" dirty="0" err="1"/>
              <a:t>қайраткері</a:t>
            </a:r>
            <a:r>
              <a:rPr lang="ru-RU" dirty="0"/>
              <a:t>, </a:t>
            </a:r>
            <a:r>
              <a:rPr lang="ru-RU" dirty="0" err="1"/>
              <a:t>ақын</a:t>
            </a:r>
            <a:r>
              <a:rPr lang="ru-RU" dirty="0"/>
              <a:t>, </a:t>
            </a:r>
            <a:r>
              <a:rPr lang="ru-RU" dirty="0" err="1"/>
              <a:t>қазақ</a:t>
            </a:r>
            <a:r>
              <a:rPr lang="ru-RU" dirty="0"/>
              <a:t> </a:t>
            </a:r>
            <a:r>
              <a:rPr lang="ru-RU" dirty="0" err="1"/>
              <a:t>әдебиетінің</a:t>
            </a:r>
            <a:r>
              <a:rPr lang="ru-RU" dirty="0"/>
              <a:t> </a:t>
            </a:r>
            <a:r>
              <a:rPr lang="ru-RU" dirty="0" err="1"/>
              <a:t>жарық</a:t>
            </a:r>
            <a:r>
              <a:rPr lang="ru-RU" dirty="0"/>
              <a:t> </a:t>
            </a:r>
            <a:r>
              <a:rPr lang="ru-RU" dirty="0" err="1"/>
              <a:t>жұлдызы</a:t>
            </a:r>
            <a:r>
              <a:rPr lang="ru-RU" dirty="0"/>
              <a:t> </a:t>
            </a:r>
          </a:p>
          <a:p>
            <a:r>
              <a:rPr lang="ru-RU" dirty="0"/>
              <a:t> </a:t>
            </a:r>
          </a:p>
          <a:p>
            <a:r>
              <a:rPr lang="ru-RU" dirty="0"/>
              <a:t> </a:t>
            </a:r>
            <a:r>
              <a:rPr lang="ru-RU" dirty="0" err="1" smtClean="0"/>
              <a:t>Мағжан</a:t>
            </a:r>
            <a:r>
              <a:rPr lang="ru-RU" dirty="0" smtClean="0"/>
              <a:t> </a:t>
            </a:r>
            <a:r>
              <a:rPr lang="ru-RU" dirty="0" err="1"/>
              <a:t>Жұмабаевтың</a:t>
            </a:r>
            <a:r>
              <a:rPr lang="ru-RU" dirty="0"/>
              <a:t> </a:t>
            </a:r>
            <a:r>
              <a:rPr lang="ru-RU" dirty="0" err="1"/>
              <a:t>туғанына</a:t>
            </a:r>
            <a:r>
              <a:rPr lang="ru-RU" dirty="0"/>
              <a:t> 130 </a:t>
            </a:r>
            <a:r>
              <a:rPr lang="ru-RU" dirty="0" err="1"/>
              <a:t>жыл</a:t>
            </a:r>
            <a:r>
              <a:rPr lang="ru-RU" dirty="0"/>
              <a:t> </a:t>
            </a:r>
            <a:r>
              <a:rPr lang="ru-RU" dirty="0" err="1"/>
              <a:t>Қазақ</a:t>
            </a:r>
            <a:r>
              <a:rPr lang="ru-RU" dirty="0"/>
              <a:t> </a:t>
            </a:r>
            <a:r>
              <a:rPr lang="ru-RU" dirty="0" err="1"/>
              <a:t>халқының</a:t>
            </a:r>
            <a:r>
              <a:rPr lang="ru-RU" dirty="0"/>
              <a:t> XX </a:t>
            </a:r>
            <a:r>
              <a:rPr lang="ru-RU" dirty="0" err="1"/>
              <a:t>ғасыр</a:t>
            </a:r>
            <a:r>
              <a:rPr lang="ru-RU" dirty="0"/>
              <a:t> </a:t>
            </a:r>
            <a:r>
              <a:rPr lang="ru-RU" dirty="0" err="1"/>
              <a:t>басындағы</a:t>
            </a:r>
            <a:r>
              <a:rPr lang="ru-RU" dirty="0"/>
              <a:t> аса </a:t>
            </a:r>
            <a:r>
              <a:rPr lang="ru-RU" dirty="0" err="1"/>
              <a:t>көрнекті</a:t>
            </a:r>
            <a:r>
              <a:rPr lang="ru-RU" dirty="0"/>
              <a:t> </a:t>
            </a:r>
            <a:r>
              <a:rPr lang="ru-RU" dirty="0" err="1"/>
              <a:t>ақын-жазушысы</a:t>
            </a:r>
            <a:r>
              <a:rPr lang="ru-RU" dirty="0"/>
              <a:t>, </a:t>
            </a:r>
            <a:r>
              <a:rPr lang="ru-RU" dirty="0" err="1"/>
              <a:t>ақылойшысы</a:t>
            </a:r>
            <a:r>
              <a:rPr lang="ru-RU" dirty="0"/>
              <a:t>, </a:t>
            </a:r>
          </a:p>
          <a:p>
            <a:r>
              <a:rPr lang="ru-RU" dirty="0"/>
              <a:t> </a:t>
            </a:r>
          </a:p>
          <a:p>
            <a:r>
              <a:rPr lang="ru-RU" dirty="0" err="1"/>
              <a:t>Сұлтанмахмұт</a:t>
            </a:r>
            <a:r>
              <a:rPr lang="ru-RU" dirty="0"/>
              <a:t> </a:t>
            </a:r>
            <a:r>
              <a:rPr lang="ru-RU" dirty="0" err="1"/>
              <a:t>Торайғыровтың</a:t>
            </a:r>
            <a:r>
              <a:rPr lang="ru-RU" dirty="0"/>
              <a:t> 130 </a:t>
            </a:r>
            <a:r>
              <a:rPr lang="ru-RU" dirty="0" err="1"/>
              <a:t>жыл</a:t>
            </a:r>
            <a:r>
              <a:rPr lang="ru-RU" dirty="0"/>
              <a:t> </a:t>
            </a:r>
          </a:p>
          <a:p>
            <a:r>
              <a:rPr lang="ru-RU" dirty="0"/>
              <a:t> </a:t>
            </a:r>
          </a:p>
          <a:p>
            <a:r>
              <a:rPr lang="ru-RU" dirty="0" err="1"/>
              <a:t>Ақын</a:t>
            </a:r>
            <a:r>
              <a:rPr lang="ru-RU" dirty="0"/>
              <a:t>, </a:t>
            </a:r>
            <a:r>
              <a:rPr lang="ru-RU" dirty="0" err="1"/>
              <a:t>жазушы</a:t>
            </a:r>
            <a:r>
              <a:rPr lang="ru-RU" dirty="0"/>
              <a:t>, </a:t>
            </a:r>
            <a:r>
              <a:rPr lang="ru-RU" dirty="0" err="1"/>
              <a:t>көрнекті</a:t>
            </a:r>
            <a:r>
              <a:rPr lang="ru-RU" dirty="0"/>
              <a:t> </a:t>
            </a:r>
            <a:r>
              <a:rPr lang="ru-RU" dirty="0" err="1"/>
              <a:t>мемлекет</a:t>
            </a:r>
            <a:r>
              <a:rPr lang="ru-RU" dirty="0"/>
              <a:t> </a:t>
            </a:r>
            <a:r>
              <a:rPr lang="ru-RU" dirty="0" err="1"/>
              <a:t>және</a:t>
            </a:r>
            <a:r>
              <a:rPr lang="ru-RU" dirty="0"/>
              <a:t> </a:t>
            </a:r>
            <a:r>
              <a:rPr lang="ru-RU" dirty="0" err="1"/>
              <a:t>қоғам</a:t>
            </a:r>
            <a:r>
              <a:rPr lang="ru-RU" dirty="0"/>
              <a:t> </a:t>
            </a:r>
            <a:r>
              <a:rPr lang="ru-RU" dirty="0" err="1"/>
              <a:t>қайраткері</a:t>
            </a:r>
            <a:r>
              <a:rPr lang="ru-RU" dirty="0"/>
              <a:t> </a:t>
            </a:r>
            <a:r>
              <a:rPr lang="ru-RU" dirty="0" err="1"/>
              <a:t>Сәкен</a:t>
            </a:r>
            <a:r>
              <a:rPr lang="ru-RU" dirty="0"/>
              <a:t> </a:t>
            </a:r>
            <a:r>
              <a:rPr lang="ru-RU" dirty="0" err="1"/>
              <a:t>Сейфуллиннің</a:t>
            </a:r>
            <a:r>
              <a:rPr lang="ru-RU" dirty="0"/>
              <a:t> </a:t>
            </a:r>
            <a:r>
              <a:rPr lang="ru-RU" dirty="0" err="1"/>
              <a:t>туғанына</a:t>
            </a:r>
            <a:r>
              <a:rPr lang="ru-RU" dirty="0"/>
              <a:t> 130 </a:t>
            </a:r>
            <a:r>
              <a:rPr lang="ru-RU" dirty="0" err="1"/>
              <a:t>жыл</a:t>
            </a:r>
            <a:r>
              <a:rPr lang="ru-RU" dirty="0"/>
              <a:t> </a:t>
            </a:r>
          </a:p>
          <a:p>
            <a:r>
              <a:rPr lang="ru-RU" dirty="0"/>
              <a:t> </a:t>
            </a:r>
          </a:p>
          <a:p>
            <a:r>
              <a:rPr lang="ru-RU" dirty="0" err="1"/>
              <a:t>Қазақстанның</a:t>
            </a:r>
            <a:r>
              <a:rPr lang="ru-RU" dirty="0"/>
              <a:t> </a:t>
            </a:r>
            <a:r>
              <a:rPr lang="ru-RU" dirty="0" err="1"/>
              <a:t>Халық</a:t>
            </a:r>
            <a:r>
              <a:rPr lang="ru-RU" dirty="0"/>
              <a:t> </a:t>
            </a:r>
            <a:r>
              <a:rPr lang="ru-RU" dirty="0" err="1"/>
              <a:t>Қаһарманы</a:t>
            </a:r>
            <a:r>
              <a:rPr lang="ru-RU" dirty="0"/>
              <a:t>, </a:t>
            </a:r>
            <a:r>
              <a:rPr lang="ru-RU" dirty="0" err="1"/>
              <a:t>Халықаралық</a:t>
            </a:r>
            <a:r>
              <a:rPr lang="ru-RU" dirty="0"/>
              <a:t> Фадеев </a:t>
            </a:r>
            <a:r>
              <a:rPr lang="ru-RU" dirty="0" err="1"/>
              <a:t>атындағы</a:t>
            </a:r>
            <a:r>
              <a:rPr lang="ru-RU" dirty="0"/>
              <a:t> </a:t>
            </a:r>
            <a:r>
              <a:rPr lang="ru-RU" dirty="0" err="1"/>
              <a:t>сыйлықтың</a:t>
            </a:r>
            <a:r>
              <a:rPr lang="ru-RU" dirty="0"/>
              <a:t> лауреаты, партизан-</a:t>
            </a:r>
            <a:r>
              <a:rPr lang="ru-RU" dirty="0" err="1"/>
              <a:t>жазушы</a:t>
            </a:r>
            <a:r>
              <a:rPr lang="ru-RU" dirty="0"/>
              <a:t>, </a:t>
            </a:r>
            <a:r>
              <a:rPr lang="ru-RU" dirty="0" err="1"/>
              <a:t>Ұлы</a:t>
            </a:r>
            <a:r>
              <a:rPr lang="ru-RU" dirty="0"/>
              <a:t> </a:t>
            </a:r>
            <a:r>
              <a:rPr lang="ru-RU" dirty="0" err="1"/>
              <a:t>Отан</a:t>
            </a:r>
            <a:r>
              <a:rPr lang="ru-RU" dirty="0"/>
              <a:t> </a:t>
            </a:r>
            <a:r>
              <a:rPr lang="ru-RU" dirty="0" err="1"/>
              <a:t>соғы-сының</a:t>
            </a:r>
            <a:r>
              <a:rPr lang="ru-RU" dirty="0"/>
              <a:t> </a:t>
            </a:r>
            <a:r>
              <a:rPr lang="ru-RU" dirty="0" err="1"/>
              <a:t>ержүрек</a:t>
            </a:r>
            <a:r>
              <a:rPr lang="ru-RU" dirty="0"/>
              <a:t> батыры </a:t>
            </a:r>
            <a:r>
              <a:rPr lang="ru-RU" dirty="0" err="1"/>
              <a:t>Қасым</a:t>
            </a:r>
            <a:r>
              <a:rPr lang="ru-RU" dirty="0"/>
              <a:t> </a:t>
            </a:r>
            <a:r>
              <a:rPr lang="ru-RU" dirty="0" err="1"/>
              <a:t>Қайсеновтің</a:t>
            </a:r>
            <a:r>
              <a:rPr lang="ru-RU" dirty="0"/>
              <a:t> </a:t>
            </a:r>
            <a:r>
              <a:rPr lang="ru-RU" dirty="0" err="1"/>
              <a:t>туғанына</a:t>
            </a:r>
            <a:r>
              <a:rPr lang="ru-RU" dirty="0"/>
              <a:t> 105 </a:t>
            </a:r>
            <a:r>
              <a:rPr lang="ru-RU" dirty="0" err="1"/>
              <a:t>жыл</a:t>
            </a:r>
            <a:r>
              <a:rPr lang="ru-RU" dirty="0"/>
              <a:t> </a:t>
            </a:r>
          </a:p>
          <a:p>
            <a:r>
              <a:rPr lang="ru-RU" dirty="0"/>
              <a:t> </a:t>
            </a:r>
          </a:p>
          <a:p>
            <a:r>
              <a:rPr lang="ru-RU" dirty="0"/>
              <a:t> </a:t>
            </a:r>
            <a:r>
              <a:rPr lang="ru-RU" dirty="0" err="1" smtClean="0"/>
              <a:t>Ғафу</a:t>
            </a:r>
            <a:r>
              <a:rPr lang="ru-RU" dirty="0" smtClean="0"/>
              <a:t> </a:t>
            </a:r>
            <a:r>
              <a:rPr lang="ru-RU" dirty="0" err="1"/>
              <a:t>Қайырбековтің</a:t>
            </a:r>
            <a:r>
              <a:rPr lang="ru-RU" dirty="0"/>
              <a:t> </a:t>
            </a:r>
            <a:r>
              <a:rPr lang="ru-RU" dirty="0" err="1"/>
              <a:t>туғанына</a:t>
            </a:r>
            <a:r>
              <a:rPr lang="ru-RU" dirty="0"/>
              <a:t> 95 </a:t>
            </a:r>
            <a:r>
              <a:rPr lang="ru-RU" dirty="0" err="1"/>
              <a:t>жыл</a:t>
            </a:r>
            <a:r>
              <a:rPr lang="ru-RU" dirty="0"/>
              <a:t> </a:t>
            </a:r>
          </a:p>
          <a:p>
            <a:r>
              <a:rPr lang="ru-RU" dirty="0"/>
              <a:t> </a:t>
            </a:r>
          </a:p>
        </p:txBody>
      </p:sp>
    </p:spTree>
    <p:extLst>
      <p:ext uri="{BB962C8B-B14F-4D97-AF65-F5344CB8AC3E}">
        <p14:creationId xmlns:p14="http://schemas.microsoft.com/office/powerpoint/2010/main" val="291354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7A64FD3-A573-FC38-5951-D96C05F421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4"/>
            <a:ext cx="12192000" cy="6856285"/>
          </a:xfrm>
          <a:prstGeom prst="rect">
            <a:avLst/>
          </a:prstGeom>
        </p:spPr>
      </p:pic>
      <p:sp>
        <p:nvSpPr>
          <p:cNvPr id="2" name="Прямоугольник 1"/>
          <p:cNvSpPr/>
          <p:nvPr/>
        </p:nvSpPr>
        <p:spPr>
          <a:xfrm>
            <a:off x="4924926" y="1714"/>
            <a:ext cx="7090610" cy="5632311"/>
          </a:xfrm>
          <a:prstGeom prst="rect">
            <a:avLst/>
          </a:prstGeom>
        </p:spPr>
        <p:txBody>
          <a:bodyPr wrap="square">
            <a:spAutoFit/>
          </a:bodyPr>
          <a:lstStyle/>
          <a:p>
            <a:pPr algn="ctr"/>
            <a:r>
              <a:rPr lang="ru-RU" b="1" dirty="0">
                <a:solidFill>
                  <a:srgbClr val="FF0000"/>
                </a:solidFill>
              </a:rPr>
              <a:t>АТАУЛЫ КҮНДЕР  </a:t>
            </a:r>
            <a:endParaRPr lang="ru-RU" dirty="0">
              <a:solidFill>
                <a:srgbClr val="FF0000"/>
              </a:solidFill>
            </a:endParaRPr>
          </a:p>
          <a:p>
            <a:r>
              <a:rPr lang="ru-RU" dirty="0"/>
              <a:t> </a:t>
            </a:r>
          </a:p>
          <a:p>
            <a:r>
              <a:rPr lang="ru-RU" dirty="0"/>
              <a:t> </a:t>
            </a:r>
            <a:r>
              <a:rPr lang="ru-RU" dirty="0" err="1" smtClean="0"/>
              <a:t>Ғафу</a:t>
            </a:r>
            <a:r>
              <a:rPr lang="ru-RU" dirty="0" smtClean="0"/>
              <a:t> </a:t>
            </a:r>
            <a:r>
              <a:rPr lang="ru-RU" dirty="0" err="1"/>
              <a:t>Қайырбековтің</a:t>
            </a:r>
            <a:r>
              <a:rPr lang="ru-RU" dirty="0"/>
              <a:t> </a:t>
            </a:r>
            <a:r>
              <a:rPr lang="ru-RU" dirty="0" err="1"/>
              <a:t>туғанына</a:t>
            </a:r>
            <a:r>
              <a:rPr lang="ru-RU" dirty="0"/>
              <a:t> 95 </a:t>
            </a:r>
            <a:r>
              <a:rPr lang="ru-RU" dirty="0" err="1"/>
              <a:t>жыл</a:t>
            </a:r>
            <a:r>
              <a:rPr lang="ru-RU" dirty="0"/>
              <a:t> </a:t>
            </a:r>
          </a:p>
          <a:p>
            <a:r>
              <a:rPr lang="ru-RU" dirty="0"/>
              <a:t> </a:t>
            </a:r>
          </a:p>
          <a:p>
            <a:r>
              <a:rPr lang="ru-RU" dirty="0" err="1"/>
              <a:t>Мәдениеттанушы-ғалым</a:t>
            </a:r>
            <a:r>
              <a:rPr lang="ru-RU" dirty="0"/>
              <a:t>, дипломат, </a:t>
            </a:r>
          </a:p>
          <a:p>
            <a:r>
              <a:rPr lang="ru-RU" dirty="0" err="1"/>
              <a:t>мемлекет</a:t>
            </a:r>
            <a:r>
              <a:rPr lang="ru-RU" dirty="0"/>
              <a:t> </a:t>
            </a:r>
            <a:r>
              <a:rPr lang="ru-RU" dirty="0" err="1"/>
              <a:t>және</a:t>
            </a:r>
            <a:r>
              <a:rPr lang="ru-RU" dirty="0"/>
              <a:t> </a:t>
            </a:r>
            <a:r>
              <a:rPr lang="ru-RU" dirty="0" err="1"/>
              <a:t>қоғам</a:t>
            </a:r>
            <a:r>
              <a:rPr lang="ru-RU" dirty="0"/>
              <a:t> </a:t>
            </a:r>
            <a:r>
              <a:rPr lang="ru-RU" dirty="0" err="1"/>
              <a:t>қайраткері</a:t>
            </a:r>
            <a:r>
              <a:rPr lang="ru-RU" dirty="0"/>
              <a:t>, </a:t>
            </a:r>
          </a:p>
          <a:p>
            <a:r>
              <a:rPr lang="ru-RU" dirty="0" err="1"/>
              <a:t>Қазақстанның</a:t>
            </a:r>
            <a:r>
              <a:rPr lang="ru-RU" dirty="0"/>
              <a:t> </a:t>
            </a:r>
            <a:r>
              <a:rPr lang="ru-RU" dirty="0" err="1"/>
              <a:t>еңбек</a:t>
            </a:r>
            <a:r>
              <a:rPr lang="ru-RU" dirty="0"/>
              <a:t> </a:t>
            </a:r>
            <a:r>
              <a:rPr lang="ru-RU" dirty="0" err="1"/>
              <a:t>сіңірген</a:t>
            </a:r>
            <a:r>
              <a:rPr lang="ru-RU" dirty="0"/>
              <a:t> </a:t>
            </a:r>
            <a:r>
              <a:rPr lang="ru-RU" dirty="0" err="1"/>
              <a:t>қайраткері</a:t>
            </a:r>
            <a:r>
              <a:rPr lang="ru-RU" dirty="0"/>
              <a:t>, </a:t>
            </a:r>
          </a:p>
          <a:p>
            <a:r>
              <a:rPr lang="ru-RU" dirty="0" err="1"/>
              <a:t>Тарлан</a:t>
            </a:r>
            <a:r>
              <a:rPr lang="ru-RU" dirty="0"/>
              <a:t> </a:t>
            </a:r>
            <a:r>
              <a:rPr lang="ru-RU" dirty="0" err="1"/>
              <a:t>сыйлығының</a:t>
            </a:r>
            <a:r>
              <a:rPr lang="ru-RU" dirty="0"/>
              <a:t> лауреаты, </a:t>
            </a:r>
          </a:p>
          <a:p>
            <a:r>
              <a:rPr lang="ru-RU" dirty="0"/>
              <a:t>филология </a:t>
            </a:r>
            <a:r>
              <a:rPr lang="ru-RU" dirty="0" err="1"/>
              <a:t>ғылымдарының</a:t>
            </a:r>
            <a:r>
              <a:rPr lang="ru-RU" dirty="0"/>
              <a:t> </a:t>
            </a:r>
            <a:r>
              <a:rPr lang="ru-RU" dirty="0" err="1"/>
              <a:t>докторы</a:t>
            </a:r>
            <a:r>
              <a:rPr lang="ru-RU" dirty="0"/>
              <a:t>, ҚР </a:t>
            </a:r>
          </a:p>
          <a:p>
            <a:r>
              <a:rPr lang="ru-RU" dirty="0"/>
              <a:t>Журналистика </a:t>
            </a:r>
            <a:r>
              <a:rPr lang="ru-RU" dirty="0" err="1"/>
              <a:t>академиясының</a:t>
            </a:r>
            <a:r>
              <a:rPr lang="ru-RU" dirty="0"/>
              <a:t> </a:t>
            </a:r>
            <a:r>
              <a:rPr lang="ru-RU" dirty="0" err="1"/>
              <a:t>академигі</a:t>
            </a:r>
            <a:r>
              <a:rPr lang="ru-RU" dirty="0"/>
              <a:t> </a:t>
            </a:r>
          </a:p>
          <a:p>
            <a:r>
              <a:rPr lang="ru-RU" dirty="0"/>
              <a:t> </a:t>
            </a:r>
            <a:r>
              <a:rPr lang="ru-RU" dirty="0" err="1"/>
              <a:t>Мұрат</a:t>
            </a:r>
            <a:r>
              <a:rPr lang="ru-RU" dirty="0"/>
              <a:t> </a:t>
            </a:r>
            <a:r>
              <a:rPr lang="ru-RU" dirty="0" err="1"/>
              <a:t>Әуезовтің</a:t>
            </a:r>
            <a:r>
              <a:rPr lang="ru-RU" dirty="0"/>
              <a:t> </a:t>
            </a:r>
            <a:r>
              <a:rPr lang="ru-RU" dirty="0" err="1"/>
              <a:t>туғанына</a:t>
            </a:r>
            <a:r>
              <a:rPr lang="ru-RU" dirty="0"/>
              <a:t>  80 </a:t>
            </a:r>
            <a:r>
              <a:rPr lang="ru-RU" dirty="0" err="1"/>
              <a:t>жыл</a:t>
            </a:r>
            <a:r>
              <a:rPr lang="ru-RU" dirty="0"/>
              <a:t> </a:t>
            </a:r>
          </a:p>
          <a:p>
            <a:r>
              <a:rPr lang="ru-RU" dirty="0"/>
              <a:t> </a:t>
            </a:r>
          </a:p>
          <a:p>
            <a:r>
              <a:rPr lang="ru-RU" dirty="0" err="1"/>
              <a:t>Қазақ</a:t>
            </a:r>
            <a:r>
              <a:rPr lang="ru-RU" dirty="0"/>
              <a:t> </a:t>
            </a:r>
            <a:r>
              <a:rPr lang="ru-RU" dirty="0" err="1"/>
              <a:t>әдебиетінің</a:t>
            </a:r>
            <a:r>
              <a:rPr lang="ru-RU" dirty="0"/>
              <a:t> ХХ </a:t>
            </a:r>
            <a:r>
              <a:rPr lang="ru-RU" dirty="0" err="1"/>
              <a:t>ғасырдағы</a:t>
            </a:r>
            <a:r>
              <a:rPr lang="ru-RU" dirty="0"/>
              <a:t> </a:t>
            </a:r>
            <a:r>
              <a:rPr lang="ru-RU" dirty="0" err="1"/>
              <a:t>жарық</a:t>
            </a:r>
            <a:r>
              <a:rPr lang="ru-RU" dirty="0"/>
              <a:t> </a:t>
            </a:r>
          </a:p>
          <a:p>
            <a:r>
              <a:rPr lang="ru-RU" dirty="0" err="1"/>
              <a:t>жұлдыздарының</a:t>
            </a:r>
            <a:r>
              <a:rPr lang="ru-RU" dirty="0"/>
              <a:t> </a:t>
            </a:r>
            <a:r>
              <a:rPr lang="ru-RU" dirty="0" err="1"/>
              <a:t>бірі</a:t>
            </a:r>
            <a:r>
              <a:rPr lang="ru-RU" dirty="0"/>
              <a:t>, </a:t>
            </a:r>
            <a:r>
              <a:rPr lang="ru-RU" dirty="0" err="1"/>
              <a:t>жазушы</a:t>
            </a:r>
            <a:r>
              <a:rPr lang="ru-RU" dirty="0"/>
              <a:t>, драматург </a:t>
            </a:r>
          </a:p>
          <a:p>
            <a:r>
              <a:rPr lang="ru-RU" dirty="0" err="1"/>
              <a:t>Жазушы</a:t>
            </a:r>
            <a:r>
              <a:rPr lang="ru-RU" dirty="0"/>
              <a:t> </a:t>
            </a:r>
            <a:r>
              <a:rPr lang="ru-RU" dirty="0" err="1"/>
              <a:t>Оралхан</a:t>
            </a:r>
            <a:r>
              <a:rPr lang="ru-RU" dirty="0"/>
              <a:t> </a:t>
            </a:r>
            <a:r>
              <a:rPr lang="ru-RU" dirty="0" err="1"/>
              <a:t>Бөкейдің</a:t>
            </a:r>
            <a:r>
              <a:rPr lang="ru-RU" dirty="0"/>
              <a:t> </a:t>
            </a:r>
            <a:r>
              <a:rPr lang="ru-RU" dirty="0" err="1"/>
              <a:t>туғанына</a:t>
            </a:r>
            <a:r>
              <a:rPr lang="ru-RU" dirty="0"/>
              <a:t> 80 </a:t>
            </a:r>
            <a:r>
              <a:rPr lang="ru-RU" dirty="0" err="1"/>
              <a:t>жыл</a:t>
            </a:r>
            <a:endParaRPr lang="ru-RU" dirty="0"/>
          </a:p>
          <a:p>
            <a:r>
              <a:rPr lang="ru-RU" dirty="0"/>
              <a:t> </a:t>
            </a:r>
          </a:p>
          <a:p>
            <a:r>
              <a:rPr lang="ru-RU" dirty="0"/>
              <a:t> </a:t>
            </a:r>
          </a:p>
          <a:p>
            <a:r>
              <a:rPr lang="ru-RU" dirty="0"/>
              <a:t> </a:t>
            </a:r>
          </a:p>
          <a:p>
            <a:r>
              <a:rPr lang="ru-RU" dirty="0"/>
              <a:t> </a:t>
            </a:r>
          </a:p>
          <a:p>
            <a:r>
              <a:rPr lang="ru-RU" dirty="0"/>
              <a:t> </a:t>
            </a:r>
          </a:p>
        </p:txBody>
      </p:sp>
    </p:spTree>
    <p:extLst>
      <p:ext uri="{BB962C8B-B14F-4D97-AF65-F5344CB8AC3E}">
        <p14:creationId xmlns:p14="http://schemas.microsoft.com/office/powerpoint/2010/main" val="11359869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5400</TotalTime>
  <Words>1724</Words>
  <Application>Microsoft Office PowerPoint</Application>
  <PresentationFormat>Широкоэкранный</PresentationFormat>
  <Paragraphs>283</Paragraphs>
  <Slides>22</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22</vt:i4>
      </vt:variant>
    </vt:vector>
  </HeadingPairs>
  <TitlesOfParts>
    <vt:vector size="32" baseType="lpstr">
      <vt:lpstr>Oswald</vt:lpstr>
      <vt:lpstr>Fira Sans</vt:lpstr>
      <vt:lpstr>Arial</vt:lpstr>
      <vt:lpstr>Tahoma</vt:lpstr>
      <vt:lpstr>Wingdings</vt:lpstr>
      <vt:lpstr>Times New Roman</vt:lpstr>
      <vt:lpstr>Calibri Light</vt:lpstr>
      <vt:lpstr>Montserrat</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Тоғыз айға 9 іс-шара</vt:lpstr>
      <vt:lpstr>9 іс-шара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Төрт тоқсан-төрт өнер</vt:lpstr>
      <vt:lpstr>Төрт тоқсан-төрт өнер</vt:lpstr>
      <vt:lpstr>Төрт тоқсан-төрт өнер</vt:lpstr>
      <vt:lpstr>Төрт тоқсан-төрт өнер</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ҮЗДІКСІЗ БІЛІМ БЕРУ ЖҮЙЕСІНДЕГІ ТӘРБИЕНІҢ ТҰЖЫРЫМДАМАЛЫҚ НЕГІЗДЕРІ</dc:title>
  <dc:creator>Анар Танирбергенова</dc:creator>
  <cp:lastModifiedBy>Пользователь</cp:lastModifiedBy>
  <cp:revision>105</cp:revision>
  <dcterms:created xsi:type="dcterms:W3CDTF">2023-03-27T04:05:54Z</dcterms:created>
  <dcterms:modified xsi:type="dcterms:W3CDTF">2023-08-29T10:12:30Z</dcterms:modified>
</cp:coreProperties>
</file>