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7" r:id="rId2"/>
    <p:sldId id="346" r:id="rId3"/>
    <p:sldId id="307" r:id="rId4"/>
    <p:sldId id="350" r:id="rId5"/>
    <p:sldId id="349" r:id="rId6"/>
    <p:sldId id="301" r:id="rId7"/>
    <p:sldId id="401" r:id="rId8"/>
    <p:sldId id="352" r:id="rId9"/>
    <p:sldId id="351" r:id="rId10"/>
    <p:sldId id="313" r:id="rId11"/>
    <p:sldId id="354" r:id="rId12"/>
    <p:sldId id="355" r:id="rId13"/>
    <p:sldId id="356" r:id="rId14"/>
    <p:sldId id="358" r:id="rId15"/>
    <p:sldId id="402" r:id="rId16"/>
    <p:sldId id="389" r:id="rId17"/>
    <p:sldId id="390" r:id="rId18"/>
    <p:sldId id="391" r:id="rId19"/>
    <p:sldId id="403" r:id="rId20"/>
    <p:sldId id="393" r:id="rId21"/>
    <p:sldId id="394" r:id="rId22"/>
    <p:sldId id="404" r:id="rId23"/>
    <p:sldId id="405" r:id="rId24"/>
    <p:sldId id="395" r:id="rId25"/>
    <p:sldId id="406" r:id="rId26"/>
    <p:sldId id="396" r:id="rId27"/>
    <p:sldId id="407" r:id="rId28"/>
    <p:sldId id="397" r:id="rId29"/>
    <p:sldId id="398" r:id="rId30"/>
    <p:sldId id="399" r:id="rId31"/>
    <p:sldId id="400" r:id="rId32"/>
    <p:sldId id="369" r:id="rId33"/>
    <p:sldId id="371" r:id="rId34"/>
    <p:sldId id="373" r:id="rId35"/>
    <p:sldId id="375" r:id="rId36"/>
    <p:sldId id="376" r:id="rId37"/>
    <p:sldId id="377" r:id="rId38"/>
    <p:sldId id="378" r:id="rId39"/>
    <p:sldId id="305" r:id="rId40"/>
    <p:sldId id="344" r:id="rId41"/>
    <p:sldId id="306" r:id="rId42"/>
    <p:sldId id="379" r:id="rId43"/>
    <p:sldId id="332" r:id="rId44"/>
    <p:sldId id="338" r:id="rId45"/>
    <p:sldId id="380" r:id="rId46"/>
    <p:sldId id="381" r:id="rId47"/>
    <p:sldId id="382" r:id="rId48"/>
    <p:sldId id="326" r:id="rId49"/>
    <p:sldId id="384" r:id="rId50"/>
    <p:sldId id="385" r:id="rId51"/>
    <p:sldId id="386" r:id="rId52"/>
    <p:sldId id="345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0234" autoAdjust="0"/>
  </p:normalViewPr>
  <p:slideViewPr>
    <p:cSldViewPr>
      <p:cViewPr varScale="1">
        <p:scale>
          <a:sx n="103" d="100"/>
          <a:sy n="103" d="100"/>
        </p:scale>
        <p:origin x="19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2290" y="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kadirova\Documents\My_Documents\Program%20I\A_YP_Suicides\Kazakhstan_Data\&#1050;&#1086;&#1101;&#1092;_&#1089;&#1091;&#1080;&#1094;_2014_&#1056;&#1077;&#1075;&#1080;&#1086;&#1085;&#1099;_&#1043;&#1088;&#1072;&#1092;&#1080;&#108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kadirova\Documents\My_Documents\Program%20I\A_YP_Suicides\Kazakhstan_Data\&#1050;&#1086;&#1083;-&#1074;&#1086;_&#1089;&#1091;&#1080;&#1094;_2013-14_&#1056;&#1077;&#1075;&#1080;&#1086;&#1085;&#1099;_&#1043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5-4023-B1AE-E586A77E9437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5-4023-B1AE-E586A77E943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5-4023-B1AE-E586A77E9437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5-4023-B1AE-E586A77E9437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5-4023-B1AE-E586A77E9437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5-4023-B1AE-E586A77E9437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5-4023-B1AE-E586A77E9437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5-4023-B1AE-E586A77E9437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5-4023-B1AE-E586A77E94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г. Астана</c:v>
                </c:pt>
                <c:pt idx="1">
                  <c:v>Атырауская</c:v>
                </c:pt>
                <c:pt idx="2">
                  <c:v>г. Алматы</c:v>
                </c:pt>
                <c:pt idx="3">
                  <c:v>Кызылорд.обл</c:v>
                </c:pt>
                <c:pt idx="4">
                  <c:v>Алматинская</c:v>
                </c:pt>
                <c:pt idx="5">
                  <c:v>ЗКО</c:v>
                </c:pt>
                <c:pt idx="6">
                  <c:v>Жамбыл.Обл</c:v>
                </c:pt>
                <c:pt idx="7">
                  <c:v>Актюбинская</c:v>
                </c:pt>
                <c:pt idx="8">
                  <c:v>Республика Казахстан </c:v>
                </c:pt>
                <c:pt idx="9">
                  <c:v>ЮКО</c:v>
                </c:pt>
                <c:pt idx="10">
                  <c:v>Мангистау.Обл</c:v>
                </c:pt>
                <c:pt idx="11">
                  <c:v>Павлодарск</c:v>
                </c:pt>
                <c:pt idx="12">
                  <c:v>Карагандин.Обл</c:v>
                </c:pt>
                <c:pt idx="13">
                  <c:v>СКО</c:v>
                </c:pt>
                <c:pt idx="14">
                  <c:v>Акмолинск</c:v>
                </c:pt>
                <c:pt idx="15">
                  <c:v>Костанайская</c:v>
                </c:pt>
                <c:pt idx="16">
                  <c:v>ВКО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0</c:v>
                </c:pt>
                <c:pt idx="1">
                  <c:v>1.3</c:v>
                </c:pt>
                <c:pt idx="2">
                  <c:v>3</c:v>
                </c:pt>
                <c:pt idx="3">
                  <c:v>3.6</c:v>
                </c:pt>
                <c:pt idx="4">
                  <c:v>5.3</c:v>
                </c:pt>
                <c:pt idx="5">
                  <c:v>7</c:v>
                </c:pt>
                <c:pt idx="6">
                  <c:v>7.2</c:v>
                </c:pt>
                <c:pt idx="7">
                  <c:v>7.3</c:v>
                </c:pt>
                <c:pt idx="8">
                  <c:v>7.8</c:v>
                </c:pt>
                <c:pt idx="9">
                  <c:v>8.1999999999999993</c:v>
                </c:pt>
                <c:pt idx="10">
                  <c:v>8.6</c:v>
                </c:pt>
                <c:pt idx="11">
                  <c:v>9</c:v>
                </c:pt>
                <c:pt idx="12">
                  <c:v>9.6999999999999993</c:v>
                </c:pt>
                <c:pt idx="13">
                  <c:v>11</c:v>
                </c:pt>
                <c:pt idx="14">
                  <c:v>11.3</c:v>
                </c:pt>
                <c:pt idx="15">
                  <c:v>12.7</c:v>
                </c:pt>
                <c:pt idx="16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15-4023-B1AE-E586A77E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829888"/>
        <c:axId val="277830280"/>
      </c:barChart>
      <c:catAx>
        <c:axId val="2778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277830280"/>
        <c:crosses val="autoZero"/>
        <c:auto val="1"/>
        <c:lblAlgn val="ctr"/>
        <c:lblOffset val="100"/>
        <c:noMultiLvlLbl val="0"/>
      </c:catAx>
      <c:valAx>
        <c:axId val="27783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F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27782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40026246719148E-2"/>
          <c:y val="2.9664811340654188E-2"/>
          <c:w val="0.92881561588276085"/>
          <c:h val="0.59954579921126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 в 2013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800" b="0" i="0" u="none" strike="noStrike" kern="1200" baseline="0">
                    <a:solidFill>
                      <a:srgbClr val="FFFF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Sheet1!$A$24:$A$40</c:f>
              <c:strCache>
                <c:ptCount val="17"/>
                <c:pt idx="0">
                  <c:v>г. Астана</c:v>
                </c:pt>
                <c:pt idx="1">
                  <c:v>Атырауская</c:v>
                </c:pt>
                <c:pt idx="2">
                  <c:v>Кызылорд.обл</c:v>
                </c:pt>
                <c:pt idx="3">
                  <c:v>г. Алматы</c:v>
                </c:pt>
                <c:pt idx="4">
                  <c:v>ЗКО</c:v>
                </c:pt>
                <c:pt idx="5">
                  <c:v>Павлодарск</c:v>
                </c:pt>
                <c:pt idx="6">
                  <c:v>Мангистау.Обл</c:v>
                </c:pt>
                <c:pt idx="7">
                  <c:v>Актюбинская</c:v>
                </c:pt>
                <c:pt idx="8">
                  <c:v>СКО</c:v>
                </c:pt>
                <c:pt idx="9">
                  <c:v>Карагандин.Обл</c:v>
                </c:pt>
                <c:pt idx="10">
                  <c:v>Акмолинск</c:v>
                </c:pt>
                <c:pt idx="11">
                  <c:v>Костанайская</c:v>
                </c:pt>
                <c:pt idx="12">
                  <c:v>Жамбыл.Обл</c:v>
                </c:pt>
                <c:pt idx="13">
                  <c:v>Алматинская</c:v>
                </c:pt>
                <c:pt idx="14">
                  <c:v>ВКО</c:v>
                </c:pt>
                <c:pt idx="15">
                  <c:v>ЮКО</c:v>
                </c:pt>
                <c:pt idx="16">
                  <c:v>Казахстан</c:v>
                </c:pt>
              </c:strCache>
            </c:strRef>
          </c:cat>
          <c:val>
            <c:numRef>
              <c:f>Sheet1!$B$24:$B$40</c:f>
              <c:numCache>
                <c:formatCode>0</c:formatCode>
                <c:ptCount val="17"/>
                <c:pt idx="0">
                  <c:v>6</c:v>
                </c:pt>
                <c:pt idx="1">
                  <c:v>4</c:v>
                </c:pt>
                <c:pt idx="2">
                  <c:v>0.8125</c:v>
                </c:pt>
                <c:pt idx="3">
                  <c:v>0.7142857142857143</c:v>
                </c:pt>
                <c:pt idx="4">
                  <c:v>1.3333333333333333</c:v>
                </c:pt>
                <c:pt idx="5">
                  <c:v>8.3333333333333339</c:v>
                </c:pt>
                <c:pt idx="6">
                  <c:v>5</c:v>
                </c:pt>
                <c:pt idx="7">
                  <c:v>3.1666666666666665</c:v>
                </c:pt>
                <c:pt idx="8">
                  <c:v>3.5</c:v>
                </c:pt>
                <c:pt idx="9">
                  <c:v>3.2</c:v>
                </c:pt>
                <c:pt idx="10">
                  <c:v>4</c:v>
                </c:pt>
                <c:pt idx="11">
                  <c:v>2.4</c:v>
                </c:pt>
                <c:pt idx="12">
                  <c:v>0.9882352941176471</c:v>
                </c:pt>
                <c:pt idx="13">
                  <c:v>1.4090909090909092</c:v>
                </c:pt>
                <c:pt idx="14">
                  <c:v>2.7058823529411766</c:v>
                </c:pt>
                <c:pt idx="15">
                  <c:v>1.5714285714285714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E-4E34-832E-CD838A31C977}"/>
            </c:ext>
          </c:extLst>
        </c:ser>
        <c:ser>
          <c:idx val="1"/>
          <c:order val="1"/>
          <c:tx>
            <c:strRef>
              <c:f>Sheet1!$C$23</c:f>
              <c:strCache>
                <c:ptCount val="1"/>
                <c:pt idx="0">
                  <c:v> в 2014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8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Sheet1!$A$24:$A$40</c:f>
              <c:strCache>
                <c:ptCount val="17"/>
                <c:pt idx="0">
                  <c:v>г. Астана</c:v>
                </c:pt>
                <c:pt idx="1">
                  <c:v>Атырауская</c:v>
                </c:pt>
                <c:pt idx="2">
                  <c:v>Кызылорд.обл</c:v>
                </c:pt>
                <c:pt idx="3">
                  <c:v>г. Алматы</c:v>
                </c:pt>
                <c:pt idx="4">
                  <c:v>ЗКО</c:v>
                </c:pt>
                <c:pt idx="5">
                  <c:v>Павлодарск</c:v>
                </c:pt>
                <c:pt idx="6">
                  <c:v>Мангистау.Обл</c:v>
                </c:pt>
                <c:pt idx="7">
                  <c:v>Актюбинская</c:v>
                </c:pt>
                <c:pt idx="8">
                  <c:v>СКО</c:v>
                </c:pt>
                <c:pt idx="9">
                  <c:v>Карагандин.Обл</c:v>
                </c:pt>
                <c:pt idx="10">
                  <c:v>Акмолинск</c:v>
                </c:pt>
                <c:pt idx="11">
                  <c:v>Костанайская</c:v>
                </c:pt>
                <c:pt idx="12">
                  <c:v>Жамбыл.Обл</c:v>
                </c:pt>
                <c:pt idx="13">
                  <c:v>Алматинская</c:v>
                </c:pt>
                <c:pt idx="14">
                  <c:v>ВКО</c:v>
                </c:pt>
                <c:pt idx="15">
                  <c:v>ЮКО</c:v>
                </c:pt>
                <c:pt idx="16">
                  <c:v>Казахстан</c:v>
                </c:pt>
              </c:strCache>
            </c:strRef>
          </c:cat>
          <c:val>
            <c:numRef>
              <c:f>Sheet1!$C$24:$C$40</c:f>
              <c:numCache>
                <c:formatCode>General</c:formatCode>
                <c:ptCount val="17"/>
                <c:pt idx="0">
                  <c:v>26</c:v>
                </c:pt>
                <c:pt idx="1">
                  <c:v>21</c:v>
                </c:pt>
                <c:pt idx="2" formatCode="0">
                  <c:v>5.333333333333333</c:v>
                </c:pt>
                <c:pt idx="3" formatCode="0">
                  <c:v>0.75</c:v>
                </c:pt>
                <c:pt idx="4" formatCode="0">
                  <c:v>1</c:v>
                </c:pt>
                <c:pt idx="5" formatCode="0">
                  <c:v>4.166666666666667</c:v>
                </c:pt>
                <c:pt idx="6" formatCode="0">
                  <c:v>3.4285714285714284</c:v>
                </c:pt>
                <c:pt idx="7" formatCode="0">
                  <c:v>3.2857142857142856</c:v>
                </c:pt>
                <c:pt idx="8" formatCode="0">
                  <c:v>2.1428571428571428</c:v>
                </c:pt>
                <c:pt idx="9" formatCode="0">
                  <c:v>2.7</c:v>
                </c:pt>
                <c:pt idx="10" formatCode="0">
                  <c:v>2.9</c:v>
                </c:pt>
                <c:pt idx="11" formatCode="0">
                  <c:v>4.9000000000000004</c:v>
                </c:pt>
                <c:pt idx="12" formatCode="0">
                  <c:v>1.4615384615384615</c:v>
                </c:pt>
                <c:pt idx="13" formatCode="0">
                  <c:v>1</c:v>
                </c:pt>
                <c:pt idx="14" formatCode="0">
                  <c:v>3</c:v>
                </c:pt>
                <c:pt idx="15" formatCode="0">
                  <c:v>1.2857142857142858</c:v>
                </c:pt>
                <c:pt idx="16" formatCode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4E-4E34-832E-CD838A31C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overlap val="100"/>
        <c:axId val="277831064"/>
        <c:axId val="277831456"/>
      </c:barChart>
      <c:catAx>
        <c:axId val="27783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277831456"/>
        <c:crosses val="autoZero"/>
        <c:auto val="1"/>
        <c:lblAlgn val="ctr"/>
        <c:lblOffset val="100"/>
        <c:tickLblSkip val="1"/>
        <c:noMultiLvlLbl val="0"/>
      </c:catAx>
      <c:valAx>
        <c:axId val="2778314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7783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36737364793759"/>
          <c:y val="0.13847893337295542"/>
          <c:w val="0.2433768591426071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20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GB" sz="2000" kern="1200">
          <a:solidFill>
            <a:srgbClr val="FFFF00"/>
          </a:solidFill>
          <a:latin typeface="Arial Narrow" panose="020B0606020202030204" pitchFamily="34" charset="0"/>
          <a:ea typeface="+mn-ea"/>
          <a:cs typeface="+mn-cs"/>
        </a:defRPr>
      </a:pPr>
      <a:endParaRPr lang="ru-K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1FC1F-4786-43F7-9536-B7209B2C3087}" type="doc">
      <dgm:prSet loTypeId="urn:microsoft.com/office/officeart/2005/8/layout/matrix3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45C6DF8F-E58D-414F-86BD-B659542424F2}">
      <dgm:prSet phldrT="[Text]" custT="1"/>
      <dgm:spPr/>
      <dgm:t>
        <a:bodyPr/>
        <a:lstStyle/>
        <a:p>
          <a:r>
            <a:rPr lang="ru-RU" sz="1800" dirty="0"/>
            <a:t>Прямые вербальные ключи</a:t>
          </a:r>
          <a:endParaRPr lang="it-IT" sz="1800" dirty="0"/>
        </a:p>
      </dgm:t>
    </dgm:pt>
    <dgm:pt modelId="{5B1B0BC4-5A73-43F7-93B7-CC3CF4655EF3}" type="parTrans" cxnId="{4F226619-7BFB-450C-993D-021A8FCBAB66}">
      <dgm:prSet/>
      <dgm:spPr/>
      <dgm:t>
        <a:bodyPr/>
        <a:lstStyle/>
        <a:p>
          <a:endParaRPr lang="it-IT"/>
        </a:p>
      </dgm:t>
    </dgm:pt>
    <dgm:pt modelId="{B2AE31BA-1A5E-4BE5-9757-4537A2130C31}" type="sibTrans" cxnId="{4F226619-7BFB-450C-993D-021A8FCBAB66}">
      <dgm:prSet/>
      <dgm:spPr/>
      <dgm:t>
        <a:bodyPr/>
        <a:lstStyle/>
        <a:p>
          <a:endParaRPr lang="it-IT"/>
        </a:p>
      </dgm:t>
    </dgm:pt>
    <dgm:pt modelId="{991059D7-44EF-47AB-811B-63506D6D0D94}">
      <dgm:prSet phldrT="[Text]" phldr="1"/>
      <dgm:spPr/>
      <dgm:t>
        <a:bodyPr/>
        <a:lstStyle/>
        <a:p>
          <a:endParaRPr lang="it-IT" dirty="0"/>
        </a:p>
      </dgm:t>
    </dgm:pt>
    <dgm:pt modelId="{15287698-F2AF-4034-9BAC-3A99ACADB2EE}" type="parTrans" cxnId="{A3A1D9D3-ACB8-437A-9F99-CCFEC10F8CD0}">
      <dgm:prSet/>
      <dgm:spPr/>
      <dgm:t>
        <a:bodyPr/>
        <a:lstStyle/>
        <a:p>
          <a:endParaRPr lang="it-IT"/>
        </a:p>
      </dgm:t>
    </dgm:pt>
    <dgm:pt modelId="{84183654-1D20-458E-897D-B603E143BD0D}" type="sibTrans" cxnId="{A3A1D9D3-ACB8-437A-9F99-CCFEC10F8CD0}">
      <dgm:prSet/>
      <dgm:spPr/>
      <dgm:t>
        <a:bodyPr/>
        <a:lstStyle/>
        <a:p>
          <a:endParaRPr lang="it-IT"/>
        </a:p>
      </dgm:t>
    </dgm:pt>
    <dgm:pt modelId="{6C1EFB28-490C-422C-9C04-655FEFC303D5}">
      <dgm:prSet phldrT="[Text]" phldr="1"/>
      <dgm:spPr/>
      <dgm:t>
        <a:bodyPr/>
        <a:lstStyle/>
        <a:p>
          <a:endParaRPr lang="it-IT" dirty="0"/>
        </a:p>
      </dgm:t>
    </dgm:pt>
    <dgm:pt modelId="{EA10131C-6535-41EB-A5DD-96EDD9025433}" type="parTrans" cxnId="{400BF638-22B1-4FAE-9518-8B1126CFDE5D}">
      <dgm:prSet/>
      <dgm:spPr/>
      <dgm:t>
        <a:bodyPr/>
        <a:lstStyle/>
        <a:p>
          <a:endParaRPr lang="it-IT"/>
        </a:p>
      </dgm:t>
    </dgm:pt>
    <dgm:pt modelId="{B30C7A5C-DB84-4054-AB54-7E590F4BF41F}" type="sibTrans" cxnId="{400BF638-22B1-4FAE-9518-8B1126CFDE5D}">
      <dgm:prSet/>
      <dgm:spPr/>
      <dgm:t>
        <a:bodyPr/>
        <a:lstStyle/>
        <a:p>
          <a:endParaRPr lang="it-IT"/>
        </a:p>
      </dgm:t>
    </dgm:pt>
    <dgm:pt modelId="{B9512BDC-6D7D-42EA-87DC-13D8F4362096}">
      <dgm:prSet phldrT="[Text]" phldr="1"/>
      <dgm:spPr/>
      <dgm:t>
        <a:bodyPr/>
        <a:lstStyle/>
        <a:p>
          <a:endParaRPr lang="it-IT" dirty="0"/>
        </a:p>
      </dgm:t>
    </dgm:pt>
    <dgm:pt modelId="{8FF570A7-A721-4217-9019-4E15F86B3B1E}" type="parTrans" cxnId="{FC45225F-EF66-4964-8BAC-6832D1E33139}">
      <dgm:prSet/>
      <dgm:spPr/>
      <dgm:t>
        <a:bodyPr/>
        <a:lstStyle/>
        <a:p>
          <a:endParaRPr lang="it-IT"/>
        </a:p>
      </dgm:t>
    </dgm:pt>
    <dgm:pt modelId="{BB73F88A-BD23-435D-9EEE-AA2618AA3F20}" type="sibTrans" cxnId="{FC45225F-EF66-4964-8BAC-6832D1E33139}">
      <dgm:prSet/>
      <dgm:spPr/>
      <dgm:t>
        <a:bodyPr/>
        <a:lstStyle/>
        <a:p>
          <a:endParaRPr lang="it-IT"/>
        </a:p>
      </dgm:t>
    </dgm:pt>
    <dgm:pt modelId="{CBDAEB45-B5B8-4754-8669-33E61BC59512}">
      <dgm:prSet phldrT="[Text]" custT="1"/>
      <dgm:spPr/>
      <dgm:t>
        <a:bodyPr/>
        <a:lstStyle/>
        <a:p>
          <a:r>
            <a:rPr lang="ru-RU" sz="1800" dirty="0"/>
            <a:t>Косвенные вербальные ключи</a:t>
          </a:r>
          <a:endParaRPr lang="it-IT" sz="1800" dirty="0"/>
        </a:p>
      </dgm:t>
    </dgm:pt>
    <dgm:pt modelId="{B6246765-CE6B-4CB8-94B6-3D01547B4CAB}" type="parTrans" cxnId="{7F0CE01F-DA08-41E8-AAE3-F5A4833B8775}">
      <dgm:prSet/>
      <dgm:spPr/>
      <dgm:t>
        <a:bodyPr/>
        <a:lstStyle/>
        <a:p>
          <a:endParaRPr lang="it-IT"/>
        </a:p>
      </dgm:t>
    </dgm:pt>
    <dgm:pt modelId="{9295DDE4-5299-43B4-B0AB-F9029AA64698}" type="sibTrans" cxnId="{7F0CE01F-DA08-41E8-AAE3-F5A4833B8775}">
      <dgm:prSet/>
      <dgm:spPr/>
      <dgm:t>
        <a:bodyPr/>
        <a:lstStyle/>
        <a:p>
          <a:endParaRPr lang="it-IT"/>
        </a:p>
      </dgm:t>
    </dgm:pt>
    <dgm:pt modelId="{D2ECE423-1372-499C-B56C-E5BBA848EB8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it-IT" sz="1600" dirty="0">
              <a:latin typeface="Arial Narrow" panose="020B0606020202030204" pitchFamily="34" charset="0"/>
            </a:rPr>
            <a:t>«</a:t>
          </a:r>
          <a:r>
            <a:rPr lang="ru-RU" sz="1600" dirty="0">
              <a:latin typeface="Arial Narrow" panose="020B0606020202030204" pitchFamily="34" charset="0"/>
            </a:rPr>
            <a:t>Специфические</a:t>
          </a:r>
          <a:r>
            <a:rPr lang="it-IT" sz="1600" dirty="0">
              <a:latin typeface="Arial Narrow" panose="020B0606020202030204" pitchFamily="34" charset="0"/>
            </a:rPr>
            <a:t>" </a:t>
          </a:r>
          <a:r>
            <a:rPr lang="ru-RU" sz="1600" dirty="0">
              <a:latin typeface="Arial Narrow" panose="020B0606020202030204" pitchFamily="34" charset="0"/>
            </a:rPr>
            <a:t>поведенческие ключи</a:t>
          </a:r>
          <a:endParaRPr lang="it-IT" sz="1600" dirty="0">
            <a:latin typeface="Arial Narrow" panose="020B0606020202030204" pitchFamily="34" charset="0"/>
          </a:endParaRPr>
        </a:p>
      </dgm:t>
    </dgm:pt>
    <dgm:pt modelId="{95730C36-67AF-4B62-ACC4-7E2BFD3ADD6C}" type="parTrans" cxnId="{62579B78-CF52-4C9B-A790-86F59D57B6F1}">
      <dgm:prSet/>
      <dgm:spPr/>
      <dgm:t>
        <a:bodyPr/>
        <a:lstStyle/>
        <a:p>
          <a:endParaRPr lang="it-IT"/>
        </a:p>
      </dgm:t>
    </dgm:pt>
    <dgm:pt modelId="{C426FD86-FD55-4CFC-A5CC-3C9554DA69AF}" type="sibTrans" cxnId="{62579B78-CF52-4C9B-A790-86F59D57B6F1}">
      <dgm:prSet/>
      <dgm:spPr/>
      <dgm:t>
        <a:bodyPr/>
        <a:lstStyle/>
        <a:p>
          <a:endParaRPr lang="it-IT"/>
        </a:p>
      </dgm:t>
    </dgm:pt>
    <dgm:pt modelId="{1EEEFF5C-1774-4483-9597-6C06291734AA}">
      <dgm:prSet phldrT="[Text]" custT="1"/>
      <dgm:spPr/>
      <dgm:t>
        <a:bodyPr/>
        <a:lstStyle/>
        <a:p>
          <a:r>
            <a:rPr lang="it-IT" sz="1600" dirty="0">
              <a:latin typeface="Arial Narrow" panose="020B0606020202030204" pitchFamily="34" charset="0"/>
            </a:rPr>
            <a:t>«</a:t>
          </a:r>
          <a:r>
            <a:rPr lang="ru-RU" sz="1600" dirty="0">
              <a:latin typeface="Arial Narrow" panose="020B0606020202030204" pitchFamily="34" charset="0"/>
            </a:rPr>
            <a:t>Неспецифические</a:t>
          </a:r>
          <a:r>
            <a:rPr lang="it-IT" sz="1600" dirty="0">
              <a:latin typeface="Arial Narrow" panose="020B0606020202030204" pitchFamily="34" charset="0"/>
            </a:rPr>
            <a:t>" </a:t>
          </a:r>
          <a:r>
            <a:rPr lang="ru-RU" sz="1600" dirty="0">
              <a:latin typeface="Arial Narrow" panose="020B0606020202030204" pitchFamily="34" charset="0"/>
            </a:rPr>
            <a:t>поведенческие ключи</a:t>
          </a:r>
          <a:endParaRPr lang="it-IT" sz="1600" dirty="0">
            <a:latin typeface="Arial Narrow" panose="020B0606020202030204" pitchFamily="34" charset="0"/>
          </a:endParaRPr>
        </a:p>
      </dgm:t>
    </dgm:pt>
    <dgm:pt modelId="{C95EC45A-AC6F-479B-88FF-1F0372F61AB1}" type="parTrans" cxnId="{72A57BF3-2189-4B51-87D6-D5D4D5303911}">
      <dgm:prSet/>
      <dgm:spPr/>
      <dgm:t>
        <a:bodyPr/>
        <a:lstStyle/>
        <a:p>
          <a:endParaRPr lang="it-IT"/>
        </a:p>
      </dgm:t>
    </dgm:pt>
    <dgm:pt modelId="{16725B63-39F3-404D-8BD3-2407065F83C4}" type="sibTrans" cxnId="{72A57BF3-2189-4B51-87D6-D5D4D5303911}">
      <dgm:prSet/>
      <dgm:spPr/>
      <dgm:t>
        <a:bodyPr/>
        <a:lstStyle/>
        <a:p>
          <a:endParaRPr lang="it-IT"/>
        </a:p>
      </dgm:t>
    </dgm:pt>
    <dgm:pt modelId="{92B8CCB5-73B5-4A42-BB62-E673AA7F33EA}">
      <dgm:prSet phldrT="[Text]"/>
      <dgm:spPr/>
      <dgm:t>
        <a:bodyPr/>
        <a:lstStyle/>
        <a:p>
          <a:endParaRPr lang="it-IT" dirty="0"/>
        </a:p>
      </dgm:t>
    </dgm:pt>
    <dgm:pt modelId="{73A2F918-224E-4CF1-B724-36D02E0091A9}" type="parTrans" cxnId="{943D623D-92F7-4B67-B0B6-EAF1DBE33A37}">
      <dgm:prSet/>
      <dgm:spPr/>
      <dgm:t>
        <a:bodyPr/>
        <a:lstStyle/>
        <a:p>
          <a:endParaRPr lang="it-IT"/>
        </a:p>
      </dgm:t>
    </dgm:pt>
    <dgm:pt modelId="{2A9AD42C-6279-43CB-BD10-251B58BF4852}" type="sibTrans" cxnId="{943D623D-92F7-4B67-B0B6-EAF1DBE33A37}">
      <dgm:prSet/>
      <dgm:spPr/>
      <dgm:t>
        <a:bodyPr/>
        <a:lstStyle/>
        <a:p>
          <a:endParaRPr lang="it-IT"/>
        </a:p>
      </dgm:t>
    </dgm:pt>
    <dgm:pt modelId="{ABE68866-63AE-431E-9421-485FB5A2BEE4}" type="pres">
      <dgm:prSet presAssocID="{7961FC1F-4786-43F7-9536-B7209B2C3087}" presName="matrix" presStyleCnt="0">
        <dgm:presLayoutVars>
          <dgm:chMax val="1"/>
          <dgm:dir/>
          <dgm:resizeHandles val="exact"/>
        </dgm:presLayoutVars>
      </dgm:prSet>
      <dgm:spPr/>
    </dgm:pt>
    <dgm:pt modelId="{2FE9AD25-DA32-4B8A-A6FC-640A201601F2}" type="pres">
      <dgm:prSet presAssocID="{7961FC1F-4786-43F7-9536-B7209B2C3087}" presName="diamond" presStyleLbl="bgShp" presStyleIdx="0" presStyleCnt="1"/>
      <dgm:spPr/>
    </dgm:pt>
    <dgm:pt modelId="{4EFD36A8-C86B-4DD0-B6B2-200D495C48C3}" type="pres">
      <dgm:prSet presAssocID="{7961FC1F-4786-43F7-9536-B7209B2C30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D5D8B3-1772-4A6A-AD71-391E0C577C20}" type="pres">
      <dgm:prSet presAssocID="{7961FC1F-4786-43F7-9536-B7209B2C30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2E820AB-E955-42C8-B40B-D586D4B94A74}" type="pres">
      <dgm:prSet presAssocID="{7961FC1F-4786-43F7-9536-B7209B2C30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B4E99D-6C35-4BA9-B3B3-1AE3370B16F1}" type="pres">
      <dgm:prSet presAssocID="{7961FC1F-4786-43F7-9536-B7209B2C30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BC82B07-76BD-46AF-A5C4-7A4F00B1B6CF}" type="presOf" srcId="{45C6DF8F-E58D-414F-86BD-B659542424F2}" destId="{4EFD36A8-C86B-4DD0-B6B2-200D495C48C3}" srcOrd="0" destOrd="0" presId="urn:microsoft.com/office/officeart/2005/8/layout/matrix3"/>
    <dgm:cxn modelId="{66328C13-C7EB-4303-A121-5B0B04E3FA91}" type="presOf" srcId="{1EEEFF5C-1774-4483-9597-6C06291734AA}" destId="{13B4E99D-6C35-4BA9-B3B3-1AE3370B16F1}" srcOrd="0" destOrd="0" presId="urn:microsoft.com/office/officeart/2005/8/layout/matrix3"/>
    <dgm:cxn modelId="{4F226619-7BFB-450C-993D-021A8FCBAB66}" srcId="{7961FC1F-4786-43F7-9536-B7209B2C3087}" destId="{45C6DF8F-E58D-414F-86BD-B659542424F2}" srcOrd="0" destOrd="0" parTransId="{5B1B0BC4-5A73-43F7-93B7-CC3CF4655EF3}" sibTransId="{B2AE31BA-1A5E-4BE5-9757-4537A2130C31}"/>
    <dgm:cxn modelId="{7F0CE01F-DA08-41E8-AAE3-F5A4833B8775}" srcId="{7961FC1F-4786-43F7-9536-B7209B2C3087}" destId="{CBDAEB45-B5B8-4754-8669-33E61BC59512}" srcOrd="1" destOrd="0" parTransId="{B6246765-CE6B-4CB8-94B6-3D01547B4CAB}" sibTransId="{9295DDE4-5299-43B4-B0AB-F9029AA64698}"/>
    <dgm:cxn modelId="{400BF638-22B1-4FAE-9518-8B1126CFDE5D}" srcId="{7961FC1F-4786-43F7-9536-B7209B2C3087}" destId="{6C1EFB28-490C-422C-9C04-655FEFC303D5}" srcOrd="6" destOrd="0" parTransId="{EA10131C-6535-41EB-A5DD-96EDD9025433}" sibTransId="{B30C7A5C-DB84-4054-AB54-7E590F4BF41F}"/>
    <dgm:cxn modelId="{943D623D-92F7-4B67-B0B6-EAF1DBE33A37}" srcId="{7961FC1F-4786-43F7-9536-B7209B2C3087}" destId="{92B8CCB5-73B5-4A42-BB62-E673AA7F33EA}" srcOrd="4" destOrd="0" parTransId="{73A2F918-224E-4CF1-B724-36D02E0091A9}" sibTransId="{2A9AD42C-6279-43CB-BD10-251B58BF4852}"/>
    <dgm:cxn modelId="{FC45225F-EF66-4964-8BAC-6832D1E33139}" srcId="{7961FC1F-4786-43F7-9536-B7209B2C3087}" destId="{B9512BDC-6D7D-42EA-87DC-13D8F4362096}" srcOrd="7" destOrd="0" parTransId="{8FF570A7-A721-4217-9019-4E15F86B3B1E}" sibTransId="{BB73F88A-BD23-435D-9EEE-AA2618AA3F20}"/>
    <dgm:cxn modelId="{07145263-90FE-4A51-B8B6-91114F02A9AC}" type="presOf" srcId="{7961FC1F-4786-43F7-9536-B7209B2C3087}" destId="{ABE68866-63AE-431E-9421-485FB5A2BEE4}" srcOrd="0" destOrd="0" presId="urn:microsoft.com/office/officeart/2005/8/layout/matrix3"/>
    <dgm:cxn modelId="{62579B78-CF52-4C9B-A790-86F59D57B6F1}" srcId="{7961FC1F-4786-43F7-9536-B7209B2C3087}" destId="{D2ECE423-1372-499C-B56C-E5BBA848EB84}" srcOrd="2" destOrd="0" parTransId="{95730C36-67AF-4B62-ACC4-7E2BFD3ADD6C}" sibTransId="{C426FD86-FD55-4CFC-A5CC-3C9554DA69AF}"/>
    <dgm:cxn modelId="{7D5A6E79-6DC9-46E6-B02E-9558FC0EA31B}" type="presOf" srcId="{D2ECE423-1372-499C-B56C-E5BBA848EB84}" destId="{E2E820AB-E955-42C8-B40B-D586D4B94A74}" srcOrd="0" destOrd="0" presId="urn:microsoft.com/office/officeart/2005/8/layout/matrix3"/>
    <dgm:cxn modelId="{C3607E89-8ED1-4C4F-B112-42169F0755D0}" type="presOf" srcId="{CBDAEB45-B5B8-4754-8669-33E61BC59512}" destId="{70D5D8B3-1772-4A6A-AD71-391E0C577C20}" srcOrd="0" destOrd="0" presId="urn:microsoft.com/office/officeart/2005/8/layout/matrix3"/>
    <dgm:cxn modelId="{A3A1D9D3-ACB8-437A-9F99-CCFEC10F8CD0}" srcId="{7961FC1F-4786-43F7-9536-B7209B2C3087}" destId="{991059D7-44EF-47AB-811B-63506D6D0D94}" srcOrd="5" destOrd="0" parTransId="{15287698-F2AF-4034-9BAC-3A99ACADB2EE}" sibTransId="{84183654-1D20-458E-897D-B603E143BD0D}"/>
    <dgm:cxn modelId="{72A57BF3-2189-4B51-87D6-D5D4D5303911}" srcId="{7961FC1F-4786-43F7-9536-B7209B2C3087}" destId="{1EEEFF5C-1774-4483-9597-6C06291734AA}" srcOrd="3" destOrd="0" parTransId="{C95EC45A-AC6F-479B-88FF-1F0372F61AB1}" sibTransId="{16725B63-39F3-404D-8BD3-2407065F83C4}"/>
    <dgm:cxn modelId="{734E3EC3-9F05-43E3-BB7B-7C1F14822C59}" type="presParOf" srcId="{ABE68866-63AE-431E-9421-485FB5A2BEE4}" destId="{2FE9AD25-DA32-4B8A-A6FC-640A201601F2}" srcOrd="0" destOrd="0" presId="urn:microsoft.com/office/officeart/2005/8/layout/matrix3"/>
    <dgm:cxn modelId="{1D30D96F-2932-42B6-9494-9ED1F4AC8101}" type="presParOf" srcId="{ABE68866-63AE-431E-9421-485FB5A2BEE4}" destId="{4EFD36A8-C86B-4DD0-B6B2-200D495C48C3}" srcOrd="1" destOrd="0" presId="urn:microsoft.com/office/officeart/2005/8/layout/matrix3"/>
    <dgm:cxn modelId="{0715450A-883D-461F-AF74-592B1B7C2A41}" type="presParOf" srcId="{ABE68866-63AE-431E-9421-485FB5A2BEE4}" destId="{70D5D8B3-1772-4A6A-AD71-391E0C577C20}" srcOrd="2" destOrd="0" presId="urn:microsoft.com/office/officeart/2005/8/layout/matrix3"/>
    <dgm:cxn modelId="{C15D6A9C-3928-40BE-A533-E54C617CCB0D}" type="presParOf" srcId="{ABE68866-63AE-431E-9421-485FB5A2BEE4}" destId="{E2E820AB-E955-42C8-B40B-D586D4B94A74}" srcOrd="3" destOrd="0" presId="urn:microsoft.com/office/officeart/2005/8/layout/matrix3"/>
    <dgm:cxn modelId="{F3D1C16D-9BC1-4839-B357-4A0687DBB61E}" type="presParOf" srcId="{ABE68866-63AE-431E-9421-485FB5A2BEE4}" destId="{13B4E99D-6C35-4BA9-B3B3-1AE3370B16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9AD25-DA32-4B8A-A6FC-640A201601F2}">
      <dsp:nvSpPr>
        <dsp:cNvPr id="0" name=""/>
        <dsp:cNvSpPr/>
      </dsp:nvSpPr>
      <dsp:spPr>
        <a:xfrm>
          <a:off x="2070100" y="0"/>
          <a:ext cx="4679950" cy="467995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D36A8-C86B-4DD0-B6B2-200D495C48C3}">
      <dsp:nvSpPr>
        <dsp:cNvPr id="0" name=""/>
        <dsp:cNvSpPr/>
      </dsp:nvSpPr>
      <dsp:spPr>
        <a:xfrm>
          <a:off x="2514695" y="444595"/>
          <a:ext cx="1825180" cy="1825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Прямые вербальные ключи</a:t>
          </a:r>
          <a:endParaRPr lang="it-IT" sz="1800" kern="1200" dirty="0"/>
        </a:p>
      </dsp:txBody>
      <dsp:txXfrm>
        <a:off x="2603793" y="533693"/>
        <a:ext cx="1646984" cy="1646984"/>
      </dsp:txXfrm>
    </dsp:sp>
    <dsp:sp modelId="{70D5D8B3-1772-4A6A-AD71-391E0C577C20}">
      <dsp:nvSpPr>
        <dsp:cNvPr id="0" name=""/>
        <dsp:cNvSpPr/>
      </dsp:nvSpPr>
      <dsp:spPr>
        <a:xfrm>
          <a:off x="4480274" y="444595"/>
          <a:ext cx="1825180" cy="18251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Косвенные вербальные ключи</a:t>
          </a:r>
          <a:endParaRPr lang="it-IT" sz="1800" kern="1200" dirty="0"/>
        </a:p>
      </dsp:txBody>
      <dsp:txXfrm>
        <a:off x="4569372" y="533693"/>
        <a:ext cx="1646984" cy="1646984"/>
      </dsp:txXfrm>
    </dsp:sp>
    <dsp:sp modelId="{E2E820AB-E955-42C8-B40B-D586D4B94A74}">
      <dsp:nvSpPr>
        <dsp:cNvPr id="0" name=""/>
        <dsp:cNvSpPr/>
      </dsp:nvSpPr>
      <dsp:spPr>
        <a:xfrm>
          <a:off x="2514695" y="2410174"/>
          <a:ext cx="1825180" cy="18251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kern="1200" dirty="0">
              <a:latin typeface="Arial Narrow" panose="020B0606020202030204" pitchFamily="34" charset="0"/>
            </a:rPr>
            <a:t>«</a:t>
          </a:r>
          <a:r>
            <a:rPr lang="ru-RU" sz="1600" kern="1200" dirty="0">
              <a:latin typeface="Arial Narrow" panose="020B0606020202030204" pitchFamily="34" charset="0"/>
            </a:rPr>
            <a:t>Специфические</a:t>
          </a:r>
          <a:r>
            <a:rPr lang="it-IT" sz="1600" kern="1200" dirty="0">
              <a:latin typeface="Arial Narrow" panose="020B0606020202030204" pitchFamily="34" charset="0"/>
            </a:rPr>
            <a:t>" </a:t>
          </a:r>
          <a:r>
            <a:rPr lang="ru-RU" sz="1600" kern="1200" dirty="0">
              <a:latin typeface="Arial Narrow" panose="020B0606020202030204" pitchFamily="34" charset="0"/>
            </a:rPr>
            <a:t>поведенческие ключи</a:t>
          </a:r>
          <a:endParaRPr lang="it-IT" sz="1600" kern="1200" dirty="0">
            <a:latin typeface="Arial Narrow" panose="020B0606020202030204" pitchFamily="34" charset="0"/>
          </a:endParaRPr>
        </a:p>
      </dsp:txBody>
      <dsp:txXfrm>
        <a:off x="2603793" y="2499272"/>
        <a:ext cx="1646984" cy="1646984"/>
      </dsp:txXfrm>
    </dsp:sp>
    <dsp:sp modelId="{13B4E99D-6C35-4BA9-B3B3-1AE3370B16F1}">
      <dsp:nvSpPr>
        <dsp:cNvPr id="0" name=""/>
        <dsp:cNvSpPr/>
      </dsp:nvSpPr>
      <dsp:spPr>
        <a:xfrm>
          <a:off x="4480274" y="2410174"/>
          <a:ext cx="1825180" cy="1825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Narrow" panose="020B0606020202030204" pitchFamily="34" charset="0"/>
            </a:rPr>
            <a:t>«</a:t>
          </a:r>
          <a:r>
            <a:rPr lang="ru-RU" sz="1600" kern="1200" dirty="0">
              <a:latin typeface="Arial Narrow" panose="020B0606020202030204" pitchFamily="34" charset="0"/>
            </a:rPr>
            <a:t>Неспецифические</a:t>
          </a:r>
          <a:r>
            <a:rPr lang="it-IT" sz="1600" kern="1200" dirty="0">
              <a:latin typeface="Arial Narrow" panose="020B0606020202030204" pitchFamily="34" charset="0"/>
            </a:rPr>
            <a:t>" </a:t>
          </a:r>
          <a:r>
            <a:rPr lang="ru-RU" sz="1600" kern="1200" dirty="0">
              <a:latin typeface="Arial Narrow" panose="020B0606020202030204" pitchFamily="34" charset="0"/>
            </a:rPr>
            <a:t>поведенческие ключи</a:t>
          </a:r>
          <a:endParaRPr lang="it-IT" sz="1600" kern="1200" dirty="0">
            <a:latin typeface="Arial Narrow" panose="020B0606020202030204" pitchFamily="34" charset="0"/>
          </a:endParaRPr>
        </a:p>
      </dsp:txBody>
      <dsp:txXfrm>
        <a:off x="4569372" y="2499272"/>
        <a:ext cx="1646984" cy="1646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9DEDE-DDD1-4304-BBE0-1F0F12B65741}" type="datetimeFigureOut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848F-F9B1-4BC1-ACC3-B0D141E7FB3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21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494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90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902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570679A-0DD3-45A2-B1E1-A07528F071E6}" type="slidenum">
              <a:rPr lang="en-US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8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z="2400" b="1">
              <a:latin typeface="Times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C2DF05-B685-4FEC-A3A3-35B05E449A43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3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106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470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555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190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799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92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7691682C-1ADF-E04E-8009-05DC82497E47}" type="slidenum">
              <a:rPr lang="it-IT" sz="1200"/>
              <a:pPr eaLnBrk="1" hangingPunct="1"/>
              <a:t>2</a:t>
            </a:fld>
            <a:endParaRPr lang="it-IT" sz="1200" dirty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9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980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098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404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141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Примеры ограничения доступа к средствам</a:t>
            </a:r>
            <a:r>
              <a:rPr lang="ru-RU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Закрытие доступа на крышу в высотных зданиях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Запрет на свободную продажу препаратов, которые часто покупают для совершения попытки суицида</a:t>
            </a:r>
          </a:p>
          <a:p>
            <a:pPr marL="171450" indent="-171450">
              <a:buFontTx/>
              <a:buChar char="-"/>
            </a:pPr>
            <a:r>
              <a:rPr lang="ru-RU" sz="1200" b="1" u="sng" dirty="0"/>
              <a:t>и/или его непросто заменить на другие сходные способы – пример, в психиатрических</a:t>
            </a:r>
            <a:r>
              <a:rPr lang="ru-RU" sz="1200" b="1" u="sng" baseline="0" dirty="0"/>
              <a:t> больницах палаты делаются безопасными, в тюрьмах – тюремная камера, и больные / заключенные не могут найти способ (т.е. заменить другим способом)</a:t>
            </a:r>
            <a:endParaRPr lang="ru-RU" baseline="0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780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252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292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</a:t>
            </a:r>
            <a:r>
              <a:rPr lang="ru-RU" sz="1200" dirty="0"/>
              <a:t>Безнадежность это центральная характеристика депрессии и служит в качестве связи между депрессией и суицидом</a:t>
            </a:r>
            <a:r>
              <a:rPr lang="en-US" sz="1200" dirty="0"/>
              <a:t>”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663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906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43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66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199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592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48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296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49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296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50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296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51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296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1A92-B48A-4AD7-A2EC-2531CE335E39}" type="slidenum">
              <a:rPr lang="it-IT" smtClean="0"/>
              <a:pPr/>
              <a:t>52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33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Leane, W., &amp; Shute, R. (1998). Youth suicide: the knowledge and attitudes of Australian teachers and clergy. </a:t>
            </a:r>
            <a:r>
              <a:rPr lang="en-US" i="1" dirty="0">
                <a:effectLst/>
              </a:rPr>
              <a:t>Suicide &amp; Life-Threatening Behavior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28</a:t>
            </a:r>
            <a:r>
              <a:rPr lang="en-US" dirty="0">
                <a:effectLst/>
              </a:rPr>
              <a:t>(2), 165–173.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King, K. A., Price, J. H., Telljohann, S. K., &amp; Wahl, J. (1999). High school health teachers’ perceived self-efficacy in identifying students at risk for suicide. </a:t>
            </a:r>
            <a:r>
              <a:rPr lang="en-US" i="1" dirty="0">
                <a:effectLst/>
              </a:rPr>
              <a:t>The Journal of School Health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69</a:t>
            </a:r>
            <a:r>
              <a:rPr lang="en-US" dirty="0">
                <a:effectLst/>
              </a:rPr>
              <a:t>(5), 202–207.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94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90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17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19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90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90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FEE-647B-43CC-ACD4-BC021D54D1FA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3941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5A8-E002-4042-9164-47E9248ACD3F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5475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0588-0C0B-488F-A8B1-2CD1F46BF8DE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4807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000" y="663589"/>
            <a:ext cx="8820000" cy="89320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B33B-76DB-43D0-A795-8B55A9B4DD73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3009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D7F4-4C94-44B0-BD5A-5955F6C83F5F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30902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199"/>
            <a:ext cx="4320000" cy="47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488" y="1600199"/>
            <a:ext cx="4320000" cy="47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273-06B3-4E87-8221-299EB2F0E8FF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008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2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20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32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320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CEC-DDEF-4ABA-B3CF-5C7F960420B1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00546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E8B6-E59C-428F-9EEC-21ADAD436CC8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97403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51B-D179-464E-9FD9-905755105571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55272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3AC7-3E9A-489F-AACC-CBF41CED808F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318362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4789-9AB5-4BE4-99EA-BCD5871461DE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7421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AM_Slides_3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53"/>
          <a:stretch/>
        </p:blipFill>
        <p:spPr>
          <a:xfrm>
            <a:off x="0" y="0"/>
            <a:ext cx="9144000" cy="5244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00" y="663589"/>
            <a:ext cx="8820000" cy="893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" y="1629320"/>
            <a:ext cx="882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7C3E-0445-464F-AC68-D5011021D6C1}" type="datetime1">
              <a:rPr lang="it-IT" smtClean="0"/>
              <a:pPr/>
              <a:t>04/12/2023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80EF-113A-400A-9A65-B9909F2A8548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Picture 7" descr="YAM_Slides_3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53"/>
          <a:stretch/>
        </p:blipFill>
        <p:spPr>
          <a:xfrm flipV="1">
            <a:off x="0" y="6333565"/>
            <a:ext cx="9144000" cy="5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363272" cy="3485491"/>
          </a:xfrm>
        </p:spPr>
        <p:txBody>
          <a:bodyPr>
            <a:noAutofit/>
          </a:bodyPr>
          <a:lstStyle/>
          <a:p>
            <a:pPr algn="l"/>
            <a:r>
              <a:rPr lang="ru-RU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ВАХТЕРОВ СУИЦИДА</a:t>
            </a:r>
            <a:br>
              <a:rPr lang="ru-RU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(обучение персонала </a:t>
            </a:r>
            <a:r>
              <a:rPr lang="ru-RU" sz="6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 )</a:t>
            </a:r>
            <a:endParaRPr lang="it-IT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7FA"/>
              </a:clrFrom>
              <a:clrTo>
                <a:srgbClr val="F9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14088" r="13522" b="14213"/>
          <a:stretch/>
        </p:blipFill>
        <p:spPr>
          <a:xfrm>
            <a:off x="6324514" y="1700808"/>
            <a:ext cx="2854375" cy="2844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2181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31" y="604732"/>
            <a:ext cx="8820000" cy="819831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Что такое «вахтер суицида»</a:t>
            </a:r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5121" y="2132856"/>
            <a:ext cx="3971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Психолог должен представиться и </a:t>
            </a: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</a:rPr>
              <a:t>кратко объяснить причины и цели программы</a:t>
            </a:r>
            <a:endParaRPr lang="en-GB" sz="3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3217598" cy="243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863776"/>
            <a:ext cx="3600400" cy="26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3837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28" y="548680"/>
            <a:ext cx="8820000" cy="893203"/>
          </a:xfrm>
        </p:spPr>
        <p:txBody>
          <a:bodyPr/>
          <a:lstStyle/>
          <a:p>
            <a:r>
              <a:rPr lang="ru-RU" sz="3600" dirty="0">
                <a:solidFill>
                  <a:srgbClr val="00B050"/>
                </a:solidFill>
              </a:rPr>
              <a:t>Почему профилактика суицидов входит в роль учителя старших классов</a:t>
            </a:r>
            <a:r>
              <a:rPr lang="en-US" sz="36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0851" y="1632328"/>
            <a:ext cx="61276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Очень важно передать посыл о том, что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профилактика суицидов касается всех</a:t>
            </a:r>
            <a:endParaRPr lang="en-GB" sz="2400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Работники школ и колледжей находятся в особо удобном положении, позволяющем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наблюдать и выявлять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подростков в беде или подвергающихся риску суицида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Однако,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они не обладают компетенцией для предоставления профессиональной помощи в отношении психического здоровья 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8" y="1654877"/>
            <a:ext cx="2765803" cy="207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94" y="3933056"/>
            <a:ext cx="2868762" cy="21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53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0063"/>
            <a:ext cx="8820000" cy="893203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Масштаб проблемы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5" y="1412776"/>
            <a:ext cx="54344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Люди не хотят говорить о суициде, однако он </a:t>
            </a:r>
            <a:r>
              <a:rPr lang="ru-RU" sz="2400" dirty="0"/>
              <a:t>представляет собой серьезную проблему общественного здравоохранения, особенно среди молодежи Казахстана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Более того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среднем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один суицид тесно затрагивает не меньше шести других людей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Если суицид происходит в школе или на рабочем месте, то он влияет на сотни людей</a:t>
            </a:r>
            <a:endParaRPr lang="en-GB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733387"/>
            <a:ext cx="3168352" cy="2367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862327"/>
            <a:ext cx="3325273" cy="24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378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3589"/>
            <a:ext cx="8982000" cy="893203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РИСК СУИЦИДА</a:t>
            </a:r>
            <a:r>
              <a:rPr lang="en-US" dirty="0">
                <a:solidFill>
                  <a:srgbClr val="00B050"/>
                </a:solidFill>
              </a:rPr>
              <a:t>: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ОСНОВНЫЕ ПОНЯТИЯ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84" y="2204864"/>
            <a:ext cx="4512380" cy="338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950" y="2753630"/>
            <a:ext cx="4516050" cy="34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8809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1225"/>
            <a:ext cx="8820000" cy="749707"/>
          </a:xfrm>
        </p:spPr>
        <p:txBody>
          <a:bodyPr/>
          <a:lstStyle/>
          <a:p>
            <a:r>
              <a:rPr lang="it-IT" sz="4000" dirty="0">
                <a:solidFill>
                  <a:schemeClr val="accent6"/>
                </a:solidFill>
              </a:rPr>
              <a:t>1. </a:t>
            </a:r>
            <a:r>
              <a:rPr lang="ru-RU" sz="4000" dirty="0">
                <a:solidFill>
                  <a:schemeClr val="accent6"/>
                </a:solidFill>
              </a:rPr>
              <a:t>Попытка(и) суицида в прошлом</a:t>
            </a:r>
            <a:endParaRPr lang="it-IT" sz="4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4" y="1196752"/>
            <a:ext cx="9092641" cy="23812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u="sng" dirty="0"/>
              <a:t>Более </a:t>
            </a:r>
            <a:r>
              <a:rPr lang="en-US" sz="2400" b="1" u="sng" dirty="0"/>
              <a:t>10% </a:t>
            </a:r>
            <a:r>
              <a:rPr lang="ru-RU" sz="2400" b="1" u="sng" dirty="0"/>
              <a:t>подростков</a:t>
            </a:r>
            <a:r>
              <a:rPr lang="en-US" sz="2400" b="1" u="sng" dirty="0"/>
              <a:t> </a:t>
            </a:r>
            <a:r>
              <a:rPr lang="ru-RU" sz="2400" dirty="0"/>
              <a:t>совершали </a:t>
            </a:r>
            <a:r>
              <a:rPr lang="ru-RU" sz="2400" b="1" u="sng" dirty="0"/>
              <a:t>повторные попытки </a:t>
            </a:r>
            <a:r>
              <a:rPr lang="ru-RU" sz="2400" dirty="0"/>
              <a:t>в течение </a:t>
            </a:r>
            <a:r>
              <a:rPr lang="ru-RU" sz="2400" b="1" u="sng" dirty="0"/>
              <a:t>первого года после</a:t>
            </a:r>
            <a:r>
              <a:rPr lang="en-US" sz="2400" b="1" u="sng" dirty="0"/>
              <a:t> </a:t>
            </a:r>
            <a:r>
              <a:rPr lang="ru-RU" sz="2400" dirty="0"/>
              <a:t>попытки суицида </a:t>
            </a:r>
            <a:r>
              <a:rPr lang="en-US" sz="1800" dirty="0"/>
              <a:t>(Hultén </a:t>
            </a:r>
            <a:r>
              <a:rPr lang="ru-RU" sz="1800" dirty="0"/>
              <a:t>и др.</a:t>
            </a:r>
            <a:r>
              <a:rPr lang="en-US" sz="1800" dirty="0"/>
              <a:t>, 2002)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Существует связь между повторными попытками суицида и совершенными суицидами</a:t>
            </a:r>
            <a:r>
              <a:rPr lang="en-US" sz="2400" dirty="0"/>
              <a:t>, </a:t>
            </a:r>
            <a:r>
              <a:rPr lang="ru-RU" sz="2400" dirty="0"/>
              <a:t>в частности среди мужчин и когда использовался жестокий способ </a:t>
            </a:r>
            <a:r>
              <a:rPr lang="en-US" sz="1800" dirty="0"/>
              <a:t>(Hawton, 1993)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63" y="3776907"/>
            <a:ext cx="3480349" cy="192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840" y="3577955"/>
            <a:ext cx="5488323" cy="23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defTabSz="1781175">
              <a:spcBef>
                <a:spcPts val="600"/>
              </a:spcBef>
              <a:spcAft>
                <a:spcPts val="600"/>
              </a:spcAft>
            </a:pPr>
            <a:r>
              <a:rPr lang="ru-RU" sz="2800" b="1" u="sng" dirty="0"/>
              <a:t>Предыдущий суицидальный опыт активирует мысли и модели поведения, связанные с суицидом</a:t>
            </a:r>
            <a:r>
              <a:rPr lang="en-GB" sz="2800" b="1" u="sng" dirty="0"/>
              <a:t>, </a:t>
            </a:r>
            <a:r>
              <a:rPr lang="ru-RU" sz="2800" b="1" u="sng" dirty="0"/>
              <a:t>так, что они позже становятся более доступными и активными</a:t>
            </a:r>
            <a:endParaRPr lang="en-GB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067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1225"/>
            <a:ext cx="8820000" cy="749707"/>
          </a:xfrm>
        </p:spPr>
        <p:txBody>
          <a:bodyPr/>
          <a:lstStyle/>
          <a:p>
            <a:r>
              <a:rPr lang="ru-RU" sz="4400" dirty="0">
                <a:solidFill>
                  <a:schemeClr val="accent6"/>
                </a:solidFill>
              </a:rPr>
              <a:t>1. Попытка(и) суицида в прошлом</a:t>
            </a:r>
            <a:endParaRPr lang="it-IT" sz="4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3" y="1276361"/>
            <a:ext cx="6433915" cy="3935995"/>
          </a:xfrm>
        </p:spPr>
        <p:txBody>
          <a:bodyPr>
            <a:noAutofit/>
          </a:bodyPr>
          <a:lstStyle/>
          <a:p>
            <a:pPr marL="633413" indent="-293688" defTabSz="1781175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7030A0"/>
                </a:solidFill>
              </a:rPr>
              <a:t>Исследование суицида в </a:t>
            </a:r>
            <a:r>
              <a:rPr lang="ru-RU" sz="2800" b="1" u="sng" dirty="0">
                <a:solidFill>
                  <a:srgbClr val="7030A0"/>
                </a:solidFill>
              </a:rPr>
              <a:t>Казахстане</a:t>
            </a:r>
            <a:r>
              <a:rPr lang="en-GB" sz="2800" dirty="0">
                <a:solidFill>
                  <a:srgbClr val="7030A0"/>
                </a:solidFill>
              </a:rPr>
              <a:t>: </a:t>
            </a:r>
            <a:r>
              <a:rPr lang="ru-RU" sz="2800" b="1" dirty="0">
                <a:solidFill>
                  <a:srgbClr val="7030A0"/>
                </a:solidFill>
              </a:rPr>
              <a:t>среди молодых людей умерших от суицида предыдущая попытка (или несколько попыток) суицида встречалась в 23.2% случаев, а среди молодежи умершей от дорожно-транспортных травм в 3,9% случаев.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74" y="2736761"/>
            <a:ext cx="2725737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1749" y="5376325"/>
            <a:ext cx="6122468" cy="62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(</a:t>
            </a:r>
            <a:r>
              <a:rPr lang="ru-RU" sz="2000" b="1" dirty="0"/>
              <a:t>исследование можно скачать: </a:t>
            </a:r>
            <a:r>
              <a:rPr lang="en-GB" sz="2000" b="1" u="sng" dirty="0"/>
              <a:t>http://unicef.kz/publication.html?id=120</a:t>
            </a:r>
            <a:endParaRPr lang="en-GB" sz="20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3406" y="3733785"/>
            <a:ext cx="6257142" cy="2631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293688" defTabSz="1781175">
              <a:spcBef>
                <a:spcPts val="600"/>
              </a:spcBef>
              <a:spcAft>
                <a:spcPts val="600"/>
              </a:spcAft>
            </a:pPr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9014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"/>
          <p:cNvSpPr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400" b="1">
                <a:solidFill>
                  <a:srgbClr val="FFFFFF"/>
                </a:solidFill>
                <a:latin typeface="Arial Narrow" panose="020B0606020202030204" pitchFamily="34" charset="0"/>
              </a:rPr>
              <a:t>Уровень суицида 9-18 летних по регионам за 10 мес. 2014 г.</a:t>
            </a:r>
            <a:r>
              <a:rPr lang="en-US" altLang="en-US" sz="2400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ru-RU" altLang="en-US" sz="2400" b="1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FFFFFF"/>
                </a:solidFill>
                <a:latin typeface="Arial Narrow" panose="020B0606020202030204" pitchFamily="34" charset="0"/>
              </a:rPr>
              <a:t>(</a:t>
            </a:r>
            <a:r>
              <a:rPr lang="ru-RU" altLang="en-US" sz="1800">
                <a:solidFill>
                  <a:srgbClr val="FFFFFF"/>
                </a:solidFill>
                <a:latin typeface="Arial Narrow" panose="020B0606020202030204" pitchFamily="34" charset="0"/>
              </a:rPr>
              <a:t>коэффициент на 100 000 соответствующего возраста абсолютных цифрах)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1800">
                <a:solidFill>
                  <a:srgbClr val="FFFF00"/>
                </a:solidFill>
                <a:latin typeface="Arial Narrow" panose="020B0606020202030204" pitchFamily="34" charset="0"/>
              </a:rPr>
              <a:t>(анализ на основании данных Генеральной прокуратуры РК и МОН РК)</a:t>
            </a:r>
            <a:endParaRPr lang="en-GB" altLang="en-US" sz="180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033227"/>
              </p:ext>
            </p:extLst>
          </p:nvPr>
        </p:nvGraphicFramePr>
        <p:xfrm>
          <a:off x="72571" y="1250950"/>
          <a:ext cx="8998857" cy="53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89979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1"/>
          <p:cNvSpPr>
            <a:spLocks noChangeArrowheads="1"/>
          </p:cNvSpPr>
          <p:nvPr/>
        </p:nvSpPr>
        <p:spPr bwMode="auto">
          <a:xfrm>
            <a:off x="0" y="22225"/>
            <a:ext cx="9144000" cy="139065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400" b="1" dirty="0">
                <a:solidFill>
                  <a:srgbClr val="FFFFFF"/>
                </a:solidFill>
                <a:latin typeface="Arial Narrow" panose="020B0606020202030204" pitchFamily="34" charset="0"/>
              </a:rPr>
              <a:t>Соотношение случаев суицида к попыткам: количество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400" b="1" dirty="0">
                <a:solidFill>
                  <a:srgbClr val="FFFFFF"/>
                </a:solidFill>
                <a:latin typeface="Arial Narrow" panose="020B0606020202030204" pitchFamily="34" charset="0"/>
              </a:rPr>
              <a:t>попыток суицида на один случай завершенного суицида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сравнение за 10 мес. 2013 и 2014 гг.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(анализ на основании данных Генеральной прокуратуры Республики Казахстан)</a:t>
            </a:r>
            <a:endParaRPr lang="en-GB" altLang="en-US" sz="20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2161"/>
              </p:ext>
            </p:extLst>
          </p:nvPr>
        </p:nvGraphicFramePr>
        <p:xfrm>
          <a:off x="-180528" y="1581479"/>
          <a:ext cx="9144000" cy="527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55406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00" y="607405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chemeClr val="accent6"/>
                </a:solidFill>
              </a:rPr>
              <a:t>2. Расстройства настроения и другие психические расстройства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103" y="1648310"/>
            <a:ext cx="8996199" cy="2206318"/>
          </a:xfrm>
        </p:spPr>
        <p:txBody>
          <a:bodyPr>
            <a:noAutofit/>
          </a:bodyPr>
          <a:lstStyle/>
          <a:p>
            <a:r>
              <a:rPr lang="ru-RU" sz="2800" dirty="0"/>
              <a:t>Психологические патологоанатомические исследования показывают, что около </a:t>
            </a:r>
            <a:r>
              <a:rPr lang="en-US" sz="2800" b="1" u="sng" dirty="0"/>
              <a:t>90% </a:t>
            </a:r>
            <a:r>
              <a:rPr lang="ru-RU" sz="2800" b="1" u="sng" dirty="0"/>
              <a:t>подростковых суицидов совершаются лицами с имеющимся психическим расстройством </a:t>
            </a:r>
            <a:r>
              <a:rPr lang="en-US" sz="2000" dirty="0"/>
              <a:t>(Brent </a:t>
            </a:r>
            <a:r>
              <a:rPr lang="ru-RU" sz="2000" dirty="0"/>
              <a:t>и </a:t>
            </a:r>
            <a:r>
              <a:rPr lang="ru-RU" sz="2000" dirty="0" err="1"/>
              <a:t>др</a:t>
            </a:r>
            <a:r>
              <a:rPr lang="en-US" sz="2000" dirty="0"/>
              <a:t>., 1999; </a:t>
            </a:r>
            <a:r>
              <a:rPr lang="en-US" sz="2000" dirty="0" err="1"/>
              <a:t>Marttunen</a:t>
            </a:r>
            <a:r>
              <a:rPr lang="en-US" sz="2000" dirty="0"/>
              <a:t> </a:t>
            </a:r>
            <a:r>
              <a:rPr lang="ru-RU" sz="2000" dirty="0"/>
              <a:t>и др.</a:t>
            </a:r>
            <a:r>
              <a:rPr lang="en-US" sz="2000" dirty="0"/>
              <a:t>, 1991; Shaffer </a:t>
            </a:r>
            <a:r>
              <a:rPr lang="ru-RU" sz="2000" dirty="0"/>
              <a:t>и др.</a:t>
            </a:r>
            <a:r>
              <a:rPr lang="en-US" sz="2000" dirty="0"/>
              <a:t>, 1996a) 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" name="Picture 6" descr="http://www.redorbit.com/media/uploads/2013/06/Depression_060513-617x4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9"/>
          <a:stretch/>
        </p:blipFill>
        <p:spPr bwMode="auto">
          <a:xfrm>
            <a:off x="164992" y="4002330"/>
            <a:ext cx="214906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55777" y="4167446"/>
            <a:ext cx="6131023" cy="220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У приблизительно половины этого числа</a:t>
            </a:r>
            <a:r>
              <a:rPr lang="en-US" sz="2800" dirty="0"/>
              <a:t>, </a:t>
            </a:r>
            <a:r>
              <a:rPr lang="ru-RU" sz="2800" dirty="0"/>
              <a:t>психическое расстройство присутствовало в течение двух или более лет </a:t>
            </a:r>
            <a:r>
              <a:rPr lang="en-US" sz="2400" dirty="0"/>
              <a:t>(Shaffer, 2001)</a:t>
            </a:r>
          </a:p>
        </p:txBody>
      </p:sp>
    </p:spTree>
    <p:extLst>
      <p:ext uri="{BB962C8B-B14F-4D97-AF65-F5344CB8AC3E}">
        <p14:creationId xmlns:p14="http://schemas.microsoft.com/office/powerpoint/2010/main" val="121076563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86" y="590245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6"/>
                </a:solidFill>
              </a:rPr>
              <a:t>2. Расстройства настроения и другие психические расстройства 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613" y="1567552"/>
            <a:ext cx="9180613" cy="4788798"/>
          </a:xfrm>
        </p:spPr>
        <p:txBody>
          <a:bodyPr>
            <a:noAutofit/>
          </a:bodyPr>
          <a:lstStyle/>
          <a:p>
            <a:pPr marL="407988" indent="-114300"/>
            <a:r>
              <a:rPr lang="ru-RU" sz="2400" dirty="0"/>
              <a:t> </a:t>
            </a:r>
            <a:r>
              <a:rPr lang="ru-RU" sz="2800" dirty="0"/>
              <a:t>Молодежный суицид почти всегда совершается в контексте (на фоне) активной</a:t>
            </a:r>
            <a:r>
              <a:rPr lang="en-US" sz="2800" dirty="0"/>
              <a:t>, </a:t>
            </a:r>
            <a:r>
              <a:rPr lang="ru-RU" sz="2800" dirty="0"/>
              <a:t>часто излечимой психической болезни, которая</a:t>
            </a:r>
            <a:r>
              <a:rPr lang="en-US" sz="2800" dirty="0"/>
              <a:t> </a:t>
            </a:r>
            <a:r>
              <a:rPr lang="ru-RU" sz="2800" b="1" u="sng" dirty="0"/>
              <a:t>зачастую остается нераспознанной или </a:t>
            </a:r>
            <a:r>
              <a:rPr lang="ru-RU" sz="2800" b="1" u="sng" dirty="0" err="1"/>
              <a:t>нелеченной</a:t>
            </a:r>
            <a:r>
              <a:rPr lang="ru-RU" sz="2800" b="1" dirty="0"/>
              <a:t> </a:t>
            </a:r>
            <a:r>
              <a:rPr lang="en-US" sz="1400" dirty="0"/>
              <a:t>(Shaffer </a:t>
            </a:r>
            <a:r>
              <a:rPr lang="ru-RU" sz="1400" dirty="0"/>
              <a:t>и др.</a:t>
            </a:r>
            <a:r>
              <a:rPr lang="en-US" sz="1400" dirty="0"/>
              <a:t>, 2004; Brent </a:t>
            </a:r>
            <a:r>
              <a:rPr lang="ru-RU" sz="1400" dirty="0"/>
              <a:t>и др.</a:t>
            </a:r>
            <a:r>
              <a:rPr lang="en-US" sz="1400" dirty="0"/>
              <a:t>, 1999)</a:t>
            </a:r>
            <a:endParaRPr lang="en-US" sz="2400" dirty="0"/>
          </a:p>
          <a:p>
            <a:pPr marL="2171700" indent="-277813"/>
            <a:r>
              <a:rPr lang="ru-RU" sz="2800" dirty="0"/>
              <a:t>Проблемы с психическим здоровьем</a:t>
            </a:r>
            <a:r>
              <a:rPr lang="en-US" sz="2800" dirty="0"/>
              <a:t>, </a:t>
            </a:r>
            <a:r>
              <a:rPr lang="ru-RU" sz="2800" dirty="0"/>
              <a:t>особенно детская депрессия,</a:t>
            </a:r>
            <a:r>
              <a:rPr lang="en-US" sz="2800" dirty="0"/>
              <a:t> </a:t>
            </a:r>
            <a:r>
              <a:rPr lang="ru-RU" sz="2800" dirty="0"/>
              <a:t>тесно связаны с суицидальным поведением </a:t>
            </a:r>
            <a:r>
              <a:rPr lang="en-US" sz="1400" dirty="0"/>
              <a:t>(</a:t>
            </a:r>
            <a:r>
              <a:rPr lang="en-US" sz="1400" dirty="0" err="1"/>
              <a:t>Samm</a:t>
            </a:r>
            <a:r>
              <a:rPr lang="en-US" sz="1400" dirty="0"/>
              <a:t> </a:t>
            </a:r>
            <a:r>
              <a:rPr lang="ru-RU" sz="1400" dirty="0"/>
              <a:t>и др.</a:t>
            </a:r>
            <a:r>
              <a:rPr lang="en-US" sz="1400" dirty="0"/>
              <a:t>, 2007)</a:t>
            </a:r>
          </a:p>
          <a:p>
            <a:pPr marL="2171700" indent="-277813"/>
            <a:r>
              <a:rPr lang="ru-RU" sz="2800" b="1" u="sng" dirty="0"/>
              <a:t>Сочетание</a:t>
            </a:r>
            <a:r>
              <a:rPr lang="ru-RU" sz="2800" b="1" dirty="0"/>
              <a:t> </a:t>
            </a:r>
            <a:r>
              <a:rPr lang="ru-RU" sz="2800" dirty="0"/>
              <a:t>нескольких</a:t>
            </a:r>
            <a:r>
              <a:rPr lang="ru-RU" sz="2800" b="1" dirty="0"/>
              <a:t> </a:t>
            </a:r>
            <a:r>
              <a:rPr lang="ru-RU" sz="2800" dirty="0"/>
              <a:t>различных расстройств также очень часто встречается </a:t>
            </a:r>
            <a:r>
              <a:rPr lang="ru-RU" sz="2000" dirty="0"/>
              <a:t>(т.е. наличие 2 или более расстройств у одного человека)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Picture 6" descr="http://www.redorbit.com/media/uploads/2013/06/Depression_060513-617x4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9"/>
          <a:stretch/>
        </p:blipFill>
        <p:spPr bwMode="auto">
          <a:xfrm>
            <a:off x="-105343" y="3924499"/>
            <a:ext cx="1999973" cy="23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811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716016" y="626243"/>
            <a:ext cx="4248472" cy="252716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«Вахтер суицида» это кто-то, кто может распознать кризис и предупреждающие сигналы о том, что кто-то может совершить суицид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3648" y="3933056"/>
            <a:ext cx="5868512" cy="2376264"/>
          </a:xfrm>
        </p:spPr>
        <p:txBody>
          <a:bodyPr numCol="2">
            <a:normAutofit lnSpcReduction="10000"/>
          </a:bodyPr>
          <a:lstStyle/>
          <a:p>
            <a:r>
              <a:rPr lang="ru-RU" sz="2000" b="1" dirty="0"/>
              <a:t>Учителя</a:t>
            </a:r>
            <a:endParaRPr lang="en-US" sz="2000" b="1" dirty="0"/>
          </a:p>
          <a:p>
            <a:r>
              <a:rPr lang="ru-RU" sz="2000" b="1" dirty="0"/>
              <a:t>Коллеги</a:t>
            </a:r>
            <a:endParaRPr lang="en-US" sz="2000" b="1" dirty="0"/>
          </a:p>
          <a:p>
            <a:r>
              <a:rPr lang="ru-RU" sz="2000" b="1" dirty="0"/>
              <a:t>Священники</a:t>
            </a:r>
            <a:endParaRPr lang="en-US" sz="2000" b="1" dirty="0"/>
          </a:p>
          <a:p>
            <a:r>
              <a:rPr lang="ru-RU" sz="2000" b="1" dirty="0"/>
              <a:t>Офицеры правоохранительных органов </a:t>
            </a:r>
            <a:endParaRPr lang="en-US" sz="2000" b="1" dirty="0"/>
          </a:p>
          <a:p>
            <a:r>
              <a:rPr lang="ru-RU" sz="2000" b="1" dirty="0"/>
              <a:t>Члены семьи</a:t>
            </a:r>
            <a:endParaRPr lang="en-US" sz="2000" b="1" dirty="0"/>
          </a:p>
          <a:p>
            <a:r>
              <a:rPr lang="ru-RU" sz="2000" b="1" dirty="0"/>
              <a:t>Друзья</a:t>
            </a:r>
            <a:endParaRPr lang="en-US" sz="2000" b="1" dirty="0"/>
          </a:p>
          <a:p>
            <a:r>
              <a:rPr lang="ru-RU" sz="2000" b="1" dirty="0"/>
              <a:t>Сверстники</a:t>
            </a:r>
            <a:endParaRPr lang="en-US" sz="2000" b="1" dirty="0"/>
          </a:p>
          <a:p>
            <a:r>
              <a:rPr lang="en-US" sz="2000" b="1" dirty="0"/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0708" y="3789040"/>
            <a:ext cx="2353842" cy="2353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Callout 10"/>
          <p:cNvSpPr/>
          <p:nvPr/>
        </p:nvSpPr>
        <p:spPr>
          <a:xfrm>
            <a:off x="251520" y="620928"/>
            <a:ext cx="4212128" cy="2808072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«вахтер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суицида»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9" grpId="0" build="p"/>
      <p:bldP spid="5" grpId="0" build="p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565979"/>
            <a:ext cx="8820000" cy="486758"/>
          </a:xfrm>
        </p:spPr>
        <p:txBody>
          <a:bodyPr/>
          <a:lstStyle/>
          <a:p>
            <a:r>
              <a:rPr lang="ru-RU" sz="3600" dirty="0">
                <a:solidFill>
                  <a:schemeClr val="accent6"/>
                </a:solidFill>
              </a:rPr>
              <a:t>3. Употребление алкоголя и наркотиков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59598"/>
          </a:xfrm>
        </p:spPr>
        <p:txBody>
          <a:bodyPr>
            <a:noAutofit/>
          </a:bodyPr>
          <a:lstStyle/>
          <a:p>
            <a:r>
              <a:rPr lang="ru-RU" sz="2400" dirty="0"/>
              <a:t>Потребление алкоголя подростками – один из важных факторов риска, который способствует суицидальному поведению молодежи </a:t>
            </a:r>
            <a:r>
              <a:rPr lang="en-US" sz="1400" dirty="0"/>
              <a:t>(</a:t>
            </a:r>
            <a:r>
              <a:rPr lang="en-US" sz="1400" dirty="0" err="1"/>
              <a:t>Sher</a:t>
            </a:r>
            <a:r>
              <a:rPr lang="en-US" sz="1400" dirty="0"/>
              <a:t> </a:t>
            </a:r>
            <a:r>
              <a:rPr lang="ru-RU" sz="1400" dirty="0"/>
              <a:t>и др.</a:t>
            </a:r>
            <a:r>
              <a:rPr lang="en-US" sz="1400" dirty="0"/>
              <a:t>, 2006)</a:t>
            </a:r>
          </a:p>
          <a:p>
            <a:r>
              <a:rPr lang="ru-RU" sz="2400" dirty="0"/>
              <a:t>Использование психоактивных веществ связано с суицидальным поведением и также является важным фактором риска </a:t>
            </a:r>
            <a:r>
              <a:rPr lang="en-US" sz="1400" dirty="0"/>
              <a:t>(Sher &amp; </a:t>
            </a:r>
            <a:r>
              <a:rPr lang="en-US" sz="1400" dirty="0" err="1"/>
              <a:t>Zalsman</a:t>
            </a:r>
            <a:r>
              <a:rPr lang="en-US" sz="1400" dirty="0"/>
              <a:t>, 2005; </a:t>
            </a:r>
            <a:r>
              <a:rPr lang="en-US" sz="1400" dirty="0" err="1"/>
              <a:t>Swahn</a:t>
            </a:r>
            <a:r>
              <a:rPr lang="en-US" sz="1400" dirty="0"/>
              <a:t> &amp; </a:t>
            </a:r>
            <a:r>
              <a:rPr lang="en-US" sz="1400" dirty="0" err="1"/>
              <a:t>Bossarte</a:t>
            </a:r>
            <a:r>
              <a:rPr lang="en-US" sz="1400" dirty="0"/>
              <a:t>, 2007</a:t>
            </a:r>
            <a:r>
              <a:rPr lang="ru-RU" sz="1400" dirty="0"/>
              <a:t>,</a:t>
            </a:r>
            <a:r>
              <a:rPr lang="en-US" sz="1400" dirty="0"/>
              <a:t> Fleming </a:t>
            </a:r>
            <a:r>
              <a:rPr lang="ru-RU" sz="1400" dirty="0"/>
              <a:t>и др.</a:t>
            </a:r>
            <a:r>
              <a:rPr lang="en-US" sz="1400" dirty="0"/>
              <a:t>, 2007; </a:t>
            </a:r>
            <a:r>
              <a:rPr lang="en-US" sz="1400" dirty="0" err="1"/>
              <a:t>Galaif</a:t>
            </a:r>
            <a:r>
              <a:rPr lang="en-US" sz="1400" dirty="0"/>
              <a:t> </a:t>
            </a:r>
            <a:r>
              <a:rPr lang="ru-RU" sz="1400" dirty="0"/>
              <a:t>и др.</a:t>
            </a:r>
            <a:r>
              <a:rPr lang="en-US" sz="1400" dirty="0"/>
              <a:t>, 2007)</a:t>
            </a:r>
            <a:endParaRPr lang="ru-RU" sz="1400" dirty="0"/>
          </a:p>
          <a:p>
            <a:endParaRPr lang="en-US" sz="600" dirty="0"/>
          </a:p>
          <a:p>
            <a:pPr marL="2693988" indent="-293688"/>
            <a:r>
              <a:rPr lang="ru-RU" sz="2400" dirty="0"/>
              <a:t>Вероятность употребления психоактивных веществ выше у тех, кто пытается совершить суицид, чем у имеющих суицидальное мышление</a:t>
            </a:r>
            <a:r>
              <a:rPr lang="en-US" sz="2400" dirty="0"/>
              <a:t>, </a:t>
            </a:r>
            <a:r>
              <a:rPr lang="ru-RU" sz="2400" dirty="0"/>
              <a:t>соответственно можно предполагать, что </a:t>
            </a:r>
            <a:r>
              <a:rPr lang="ru-RU" sz="2400" b="1" u="sng" dirty="0"/>
              <a:t>использование психоактивных веществ может способствовать переходу от мыслей к поведению </a:t>
            </a:r>
            <a:r>
              <a:rPr lang="en-US" sz="1400" dirty="0"/>
              <a:t>(Gould </a:t>
            </a:r>
            <a:r>
              <a:rPr lang="ru-RU" sz="1400" dirty="0"/>
              <a:t>и др.</a:t>
            </a:r>
            <a:r>
              <a:rPr lang="en-US" sz="1400" dirty="0"/>
              <a:t>, 1998)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5" name="Segnaposto contenut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" y="4149080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57378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83" y="763338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6"/>
                </a:solidFill>
              </a:rPr>
              <a:t>4. Детская травма / Жестокое обращение с детьми / Безнадзорность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595" y="2178000"/>
            <a:ext cx="6707088" cy="3843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u="sng" dirty="0"/>
              <a:t>Негативный детский опыт увеличивал риск попытки суицида в </a:t>
            </a:r>
            <a:r>
              <a:rPr lang="en-US" sz="2800" b="1" u="sng" dirty="0"/>
              <a:t>2</a:t>
            </a:r>
            <a:r>
              <a:rPr lang="ru-RU" sz="2800" b="1" u="sng" dirty="0"/>
              <a:t> </a:t>
            </a:r>
            <a:r>
              <a:rPr lang="en-US" sz="2800" b="1" u="sng" dirty="0"/>
              <a:t>-</a:t>
            </a:r>
            <a:r>
              <a:rPr lang="ru-RU" sz="2800" b="1" u="sng" dirty="0"/>
              <a:t> </a:t>
            </a:r>
            <a:r>
              <a:rPr lang="en-US" sz="2800" b="1" u="sng" dirty="0"/>
              <a:t>5</a:t>
            </a:r>
            <a:r>
              <a:rPr lang="ru-RU" sz="2800" b="1" u="sng" dirty="0"/>
              <a:t> раз</a:t>
            </a:r>
            <a:r>
              <a:rPr lang="en-US" sz="2800" dirty="0"/>
              <a:t>. </a:t>
            </a:r>
            <a:r>
              <a:rPr lang="ru-RU" sz="2800" dirty="0"/>
              <a:t>Популяционные доли риска для </a:t>
            </a:r>
            <a:r>
              <a:rPr lang="en-US" sz="2800" dirty="0"/>
              <a:t>1 </a:t>
            </a:r>
            <a:r>
              <a:rPr lang="ru-RU" sz="2800" dirty="0"/>
              <a:t>или более случаев такого опыта составляли </a:t>
            </a:r>
            <a:r>
              <a:rPr lang="en-US" sz="2800" dirty="0"/>
              <a:t>67%, 64%, </a:t>
            </a:r>
            <a:r>
              <a:rPr lang="ru-RU" sz="2800" dirty="0"/>
              <a:t>и </a:t>
            </a:r>
            <a:r>
              <a:rPr lang="en-US" sz="2800" dirty="0"/>
              <a:t>80% </a:t>
            </a:r>
            <a:r>
              <a:rPr lang="ru-RU" sz="2800" dirty="0"/>
              <a:t>попыток суицида в течение жизни</a:t>
            </a:r>
            <a:r>
              <a:rPr lang="en-US" sz="2800" dirty="0"/>
              <a:t>, </a:t>
            </a:r>
            <a:r>
              <a:rPr lang="ru-RU" sz="2800" dirty="0"/>
              <a:t>взрослом и детско-подростковом периоде соответственно</a:t>
            </a:r>
            <a:r>
              <a:rPr lang="ru-RU" sz="2000" dirty="0"/>
              <a:t> </a:t>
            </a:r>
            <a:r>
              <a:rPr lang="en-US" sz="2000" dirty="0"/>
              <a:t>(Shanta, 2001)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3" y="3455056"/>
            <a:ext cx="1836000" cy="278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3851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63" y="1972005"/>
            <a:ext cx="8686800" cy="4049283"/>
          </a:xfrm>
        </p:spPr>
        <p:txBody>
          <a:bodyPr>
            <a:noAutofit/>
          </a:bodyPr>
          <a:lstStyle/>
          <a:p>
            <a:pPr indent="-277813">
              <a:spcBef>
                <a:spcPts val="0"/>
              </a:spcBef>
            </a:pPr>
            <a:r>
              <a:rPr lang="ru-RU" sz="2400" b="1" u="sng" dirty="0"/>
              <a:t>У пациентов, которые совершили три или более попыток суицида, были значительно более высокие показатели наличия травмы детства</a:t>
            </a:r>
            <a:r>
              <a:rPr lang="ru-RU" sz="2400" b="1" dirty="0"/>
              <a:t>, </a:t>
            </a:r>
            <a:r>
              <a:rPr lang="ru-RU" sz="2400" dirty="0"/>
              <a:t>чем у пациентов, которые совершили две попытки;</a:t>
            </a:r>
          </a:p>
          <a:p>
            <a:pPr indent="-277813">
              <a:spcBef>
                <a:spcPts val="0"/>
              </a:spcBef>
            </a:pPr>
            <a:r>
              <a:rPr lang="ru-RU" sz="2400" dirty="0"/>
              <a:t>у тех кто совершал две попытки суицида показатели наличия травмы детства были выше, чем у пациентов, которые совершили одну попытку;</a:t>
            </a:r>
          </a:p>
          <a:p>
            <a:pPr indent="-277813">
              <a:spcBef>
                <a:spcPts val="0"/>
              </a:spcBef>
            </a:pPr>
            <a:r>
              <a:rPr lang="ru-RU" sz="2400" dirty="0"/>
              <a:t>у тех кто совершал одну суицида были более высокие параметры детской травмы, чем у пациентов, которые никогда не совершали попыток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232" y="620688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6"/>
                </a:solidFill>
              </a:rPr>
              <a:t>4. Детская травма / Жестокое обращение с детьми / Безнадзорность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2281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718" y="2132856"/>
            <a:ext cx="6962632" cy="2918129"/>
          </a:xfrm>
        </p:spPr>
        <p:txBody>
          <a:bodyPr>
            <a:noAutofit/>
          </a:bodyPr>
          <a:lstStyle/>
          <a:p>
            <a:pPr indent="-277813">
              <a:spcBef>
                <a:spcPts val="0"/>
              </a:spcBef>
            </a:pPr>
            <a:r>
              <a:rPr lang="ru-RU" b="1" u="sng" dirty="0"/>
              <a:t>У пациентов, которые впервые совершили попытку суицида до достижения </a:t>
            </a:r>
            <a:r>
              <a:rPr lang="en-US" b="1" u="sng" dirty="0"/>
              <a:t>20 </a:t>
            </a:r>
            <a:r>
              <a:rPr lang="ru-RU" b="1" u="sng" dirty="0"/>
              <a:t>лет, показатели детской травмы были значительно </a:t>
            </a:r>
            <a:r>
              <a:rPr lang="en-US" b="1" u="sng" dirty="0"/>
              <a:t> </a:t>
            </a:r>
            <a:r>
              <a:rPr lang="ru-RU" b="1" u="sng" dirty="0"/>
              <a:t>выше,</a:t>
            </a:r>
            <a:r>
              <a:rPr lang="en-US" dirty="0"/>
              <a:t> </a:t>
            </a:r>
            <a:r>
              <a:rPr lang="ru-RU" dirty="0"/>
              <a:t>чем у пациентов, которые совершили первую попытку суицида после достижения </a:t>
            </a:r>
            <a:r>
              <a:rPr lang="en-US" dirty="0"/>
              <a:t>20 </a:t>
            </a:r>
            <a:r>
              <a:rPr lang="ru-RU" dirty="0"/>
              <a:t>лет </a:t>
            </a:r>
            <a:r>
              <a:rPr lang="en-US" sz="2400" dirty="0"/>
              <a:t>(Roy </a:t>
            </a:r>
            <a:r>
              <a:rPr lang="ru-RU" sz="2400" dirty="0"/>
              <a:t>и др.</a:t>
            </a:r>
            <a:r>
              <a:rPr lang="en-US" sz="2400" dirty="0"/>
              <a:t>,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232" y="620688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6"/>
                </a:solidFill>
              </a:rPr>
              <a:t>4. Детская травма / Жестокое обращение с детьми / Безнадзорность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2" y="2492896"/>
            <a:ext cx="1836000" cy="278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3710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620688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6"/>
                </a:solidFill>
              </a:rPr>
              <a:t>5. Семейная история суицидальности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ru-RU" sz="3600" dirty="0">
                <a:solidFill>
                  <a:schemeClr val="accent6"/>
                </a:solidFill>
              </a:rPr>
              <a:t>и/или проблем с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ru-RU" sz="3600" dirty="0">
                <a:solidFill>
                  <a:schemeClr val="accent6"/>
                </a:solidFill>
              </a:rPr>
              <a:t>психическим здоровьем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" y="1700808"/>
            <a:ext cx="8982000" cy="18363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600" dirty="0"/>
              <a:t>Если у </a:t>
            </a:r>
            <a:r>
              <a:rPr lang="ru-RU" sz="2600" b="1" u="sng" dirty="0"/>
              <a:t>одного из родителей или единокровного брата/сестры</a:t>
            </a:r>
            <a:r>
              <a:rPr lang="en-GB" sz="2600" b="1" u="sng" dirty="0"/>
              <a:t> </a:t>
            </a:r>
            <a:r>
              <a:rPr lang="ru-RU" sz="2600" dirty="0"/>
              <a:t>была </a:t>
            </a:r>
            <a:r>
              <a:rPr lang="ru-RU" sz="2600" b="1" u="sng" dirty="0"/>
              <a:t>госпитализация в связи с психопатологией – это увеличивает риск попытки суицида в </a:t>
            </a:r>
            <a:r>
              <a:rPr lang="en-GB" sz="2600" b="1" u="sng" dirty="0"/>
              <a:t>2</a:t>
            </a:r>
            <a:r>
              <a:rPr lang="ru-RU" sz="2600" b="1" u="sng" dirty="0"/>
              <a:t>,</a:t>
            </a:r>
            <a:r>
              <a:rPr lang="en-GB" sz="2600" b="1" u="sng" dirty="0"/>
              <a:t>9 </a:t>
            </a:r>
            <a:r>
              <a:rPr lang="ru-RU" sz="2600" b="1" u="sng" dirty="0"/>
              <a:t>раза и выше </a:t>
            </a:r>
            <a:endParaRPr lang="en-US" sz="2600" dirty="0"/>
          </a:p>
          <a:p>
            <a:pPr>
              <a:spcBef>
                <a:spcPts val="0"/>
              </a:spcBef>
            </a:pPr>
            <a:endParaRPr lang="en-US" sz="2700" dirty="0"/>
          </a:p>
          <a:p>
            <a:pPr>
              <a:spcBef>
                <a:spcPts val="0"/>
              </a:spcBef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80" y="4513189"/>
            <a:ext cx="2664296" cy="166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2001" y="3580552"/>
            <a:ext cx="6301680" cy="2819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/>
              <a:t>Риск попытки суицида у подростков и молодежи имеет тенденцию быть связанным с наличием психопатологии в семье</a:t>
            </a:r>
            <a:r>
              <a:rPr lang="en-US" sz="2800" dirty="0"/>
              <a:t>, </a:t>
            </a:r>
            <a:r>
              <a:rPr lang="ru-RU" sz="2800" b="1" u="sng" dirty="0"/>
              <a:t>в частности с злоупотреблением психоактивных веществ</a:t>
            </a:r>
            <a:r>
              <a:rPr lang="en-US" sz="2800" b="1" u="sng" dirty="0"/>
              <a:t>, </a:t>
            </a:r>
            <a:r>
              <a:rPr lang="ru-RU" sz="2800" b="1" u="sng" dirty="0"/>
              <a:t>аффективными</a:t>
            </a:r>
            <a:r>
              <a:rPr lang="en-US" sz="2800" b="1" u="sng" dirty="0"/>
              <a:t>, </a:t>
            </a:r>
            <a:r>
              <a:rPr lang="ru-RU" sz="2800" b="1" u="sng" dirty="0"/>
              <a:t>невротическими и личностными нарушениями</a:t>
            </a:r>
            <a:endParaRPr lang="en-US" sz="2800" b="1" u="sng" dirty="0"/>
          </a:p>
          <a:p>
            <a:pPr>
              <a:spcBef>
                <a:spcPts val="0"/>
              </a:spcBef>
            </a:pPr>
            <a:endParaRPr lang="en-US" sz="2700" dirty="0"/>
          </a:p>
          <a:p>
            <a:pPr>
              <a:spcBef>
                <a:spcPts val="0"/>
              </a:spcBef>
            </a:pPr>
            <a:endParaRPr lang="en-US" sz="2700" dirty="0"/>
          </a:p>
          <a:p>
            <a:pPr>
              <a:spcBef>
                <a:spcPts val="0"/>
              </a:spcBef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2114387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76" y="548680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6"/>
                </a:solidFill>
              </a:rPr>
              <a:t>5. Семейная история суицидальности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ru-RU" sz="3600" dirty="0">
                <a:solidFill>
                  <a:schemeClr val="accent6"/>
                </a:solidFill>
              </a:rPr>
              <a:t>и/или проблем с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ru-RU" sz="3600" dirty="0">
                <a:solidFill>
                  <a:schemeClr val="accent6"/>
                </a:solidFill>
              </a:rPr>
              <a:t>психическим здоровьем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" y="1700808"/>
            <a:ext cx="8820000" cy="4608512"/>
          </a:xfrm>
        </p:spPr>
        <p:txBody>
          <a:bodyPr>
            <a:normAutofit fontScale="92500" lnSpcReduction="20000"/>
          </a:bodyPr>
          <a:lstStyle/>
          <a:p>
            <a:pPr marL="358775">
              <a:lnSpc>
                <a:spcPct val="110000"/>
              </a:lnSpc>
              <a:spcBef>
                <a:spcPts val="0"/>
              </a:spcBef>
            </a:pPr>
            <a:r>
              <a:rPr lang="ru-RU" sz="2700" dirty="0"/>
              <a:t>Риск попытки суицида имеет тенденцию быть связанным с суицидальным поведением в семье</a:t>
            </a:r>
            <a:r>
              <a:rPr lang="en-US" sz="2700" dirty="0"/>
              <a:t>, </a:t>
            </a:r>
            <a:r>
              <a:rPr lang="ru-RU" sz="2700" dirty="0"/>
              <a:t>в первую очередь с</a:t>
            </a:r>
            <a:r>
              <a:rPr lang="en-US" sz="2700" dirty="0"/>
              <a:t> </a:t>
            </a:r>
            <a:r>
              <a:rPr lang="ru-RU" sz="2700" b="1" u="sng" dirty="0"/>
              <a:t>попыткой суицида в семье</a:t>
            </a:r>
            <a:r>
              <a:rPr lang="en-US" sz="2700" b="1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Mittendorfer-Rutz</a:t>
            </a:r>
            <a:r>
              <a:rPr lang="en-US" sz="1700" dirty="0"/>
              <a:t> </a:t>
            </a:r>
            <a:r>
              <a:rPr lang="ru-RU" sz="1700" dirty="0"/>
              <a:t>и </a:t>
            </a:r>
            <a:r>
              <a:rPr lang="ru-RU" sz="1700" dirty="0" err="1"/>
              <a:t>др</a:t>
            </a:r>
            <a:r>
              <a:rPr lang="en-US" sz="1700" dirty="0"/>
              <a:t>, 2008)</a:t>
            </a:r>
            <a:endParaRPr lang="en-US" sz="2200" dirty="0"/>
          </a:p>
          <a:p>
            <a:pPr marL="3308350">
              <a:lnSpc>
                <a:spcPct val="110000"/>
              </a:lnSpc>
              <a:spcBef>
                <a:spcPts val="0"/>
              </a:spcBef>
            </a:pPr>
            <a:endParaRPr lang="ru-RU" sz="2700" dirty="0"/>
          </a:p>
          <a:p>
            <a:pPr marL="3308350">
              <a:lnSpc>
                <a:spcPct val="110000"/>
              </a:lnSpc>
              <a:spcBef>
                <a:spcPts val="0"/>
              </a:spcBef>
            </a:pPr>
            <a:r>
              <a:rPr lang="ru-RU" sz="2700" dirty="0"/>
              <a:t>Помимо </a:t>
            </a:r>
            <a:r>
              <a:rPr lang="ru-RU" sz="2700" b="1" u="sng" dirty="0"/>
              <a:t>генетической составляющей</a:t>
            </a:r>
            <a:r>
              <a:rPr lang="en-US" sz="2700" dirty="0"/>
              <a:t>, </a:t>
            </a:r>
            <a:r>
              <a:rPr lang="ru-RU" sz="2700" dirty="0"/>
              <a:t>наличие в семье суицидального поведения может быть вызвано  </a:t>
            </a:r>
            <a:r>
              <a:rPr lang="ru-RU" sz="2700" b="1" u="sng" dirty="0"/>
              <a:t>окружающей семейной обстановкой</a:t>
            </a:r>
            <a:r>
              <a:rPr lang="en-US" sz="2700" b="1" u="sng" dirty="0"/>
              <a:t> (</a:t>
            </a:r>
            <a:r>
              <a:rPr lang="ru-RU" sz="2700" b="1" u="sng" dirty="0"/>
              <a:t>т.е.</a:t>
            </a:r>
            <a:r>
              <a:rPr lang="en-US" sz="2700" b="1" u="sng" dirty="0"/>
              <a:t>, </a:t>
            </a:r>
            <a:r>
              <a:rPr lang="ru-RU" sz="2700" b="1" u="sng" dirty="0"/>
              <a:t>некачественное и неадекватное воспитание и забота</a:t>
            </a:r>
            <a:r>
              <a:rPr lang="en-US" sz="2700" b="1" u="sng" dirty="0"/>
              <a:t>, </a:t>
            </a:r>
            <a:r>
              <a:rPr lang="ru-RU" sz="2700" b="1" u="sng" dirty="0"/>
              <a:t>распад семьи</a:t>
            </a:r>
            <a:r>
              <a:rPr lang="en-US" sz="2700" b="1" u="sng" dirty="0"/>
              <a:t>, </a:t>
            </a:r>
            <a:r>
              <a:rPr lang="ru-RU" sz="2700" b="1" u="sng" dirty="0"/>
              <a:t>жестокое обращение с ребенком и отсутствие внимания к нему</a:t>
            </a:r>
            <a:r>
              <a:rPr lang="en-US" sz="2700" b="1" u="sng" dirty="0"/>
              <a:t>)</a:t>
            </a:r>
            <a:r>
              <a:rPr lang="ru-RU" sz="2700" b="1" u="sng" dirty="0"/>
              <a:t>.</a:t>
            </a:r>
            <a:endParaRPr lang="en-US" sz="2700" b="1" u="sng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7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7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4005064"/>
            <a:ext cx="2664296" cy="166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6648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82" y="405441"/>
            <a:ext cx="8820000" cy="8667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accent6"/>
                </a:solidFill>
              </a:rPr>
              <a:t>6. Стрессовые ситуации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23" y="1237092"/>
            <a:ext cx="8976118" cy="2939518"/>
          </a:xfrm>
        </p:spPr>
        <p:txBody>
          <a:bodyPr>
            <a:normAutofit/>
          </a:bodyPr>
          <a:lstStyle/>
          <a:p>
            <a:r>
              <a:rPr lang="ru-RU" sz="2600" dirty="0"/>
              <a:t>Определенные события в жизни могут служить </a:t>
            </a:r>
            <a:r>
              <a:rPr lang="ru-RU" sz="2600" b="1" u="sng" dirty="0"/>
              <a:t>провоцирующими факторами</a:t>
            </a:r>
            <a:r>
              <a:rPr lang="en-US" sz="2600" b="1" u="sng" dirty="0"/>
              <a:t> </a:t>
            </a:r>
            <a:r>
              <a:rPr lang="ru-RU" sz="2600" dirty="0"/>
              <a:t>для суицида</a:t>
            </a:r>
            <a:endParaRPr lang="en-US" sz="2600" dirty="0"/>
          </a:p>
          <a:p>
            <a:endParaRPr lang="ru-RU" sz="1100" dirty="0"/>
          </a:p>
          <a:p>
            <a:r>
              <a:rPr lang="ru-RU" sz="2600" dirty="0"/>
              <a:t>Наиболее частые проблемы, лежащие в основе суицидального поведения среди подростков это</a:t>
            </a:r>
            <a:r>
              <a:rPr lang="en-US" sz="2600" dirty="0"/>
              <a:t> </a:t>
            </a:r>
            <a:r>
              <a:rPr lang="ru-RU" sz="2600" b="1" u="sng" dirty="0"/>
              <a:t>трудности во взаимоотношениях с родителями</a:t>
            </a:r>
            <a:r>
              <a:rPr lang="en-US" sz="2600" b="1" u="sng" dirty="0"/>
              <a:t>, </a:t>
            </a:r>
            <a:r>
              <a:rPr lang="ru-RU" sz="2600" b="1" u="sng" dirty="0"/>
              <a:t>проблемы с друзьями</a:t>
            </a:r>
            <a:r>
              <a:rPr lang="en-US" sz="2600" b="1" u="sng" dirty="0"/>
              <a:t> </a:t>
            </a:r>
            <a:r>
              <a:rPr lang="ru-RU" sz="2600" b="1" u="sng" dirty="0"/>
              <a:t>и социальная изоляция</a:t>
            </a:r>
            <a:r>
              <a:rPr lang="en-US" sz="2600" b="1" u="sng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Hawton</a:t>
            </a:r>
            <a:r>
              <a:rPr lang="en-US" sz="1800" dirty="0"/>
              <a:t> </a:t>
            </a:r>
            <a:r>
              <a:rPr lang="ru-RU" sz="1800" dirty="0"/>
              <a:t>и др.</a:t>
            </a:r>
            <a:r>
              <a:rPr lang="en-US" sz="1800" dirty="0"/>
              <a:t>, 1996)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00" y="4361785"/>
            <a:ext cx="2916000" cy="187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9119" y="4176610"/>
            <a:ext cx="5832647" cy="202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dirty="0"/>
              <a:t>Жертвы суицида реже и менее полно общаются со своими родителями, чем подростки без суицидального поведения </a:t>
            </a:r>
            <a:r>
              <a:rPr lang="en-US" sz="1800" dirty="0"/>
              <a:t>(Shaffer </a:t>
            </a:r>
            <a:r>
              <a:rPr lang="ru-RU" sz="1800" dirty="0"/>
              <a:t>и др.</a:t>
            </a:r>
            <a:r>
              <a:rPr lang="en-US" sz="1800" dirty="0"/>
              <a:t>, 2007)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1004724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" y="428476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accent6"/>
                </a:solidFill>
              </a:rPr>
              <a:t>6. Стрессовые ситуации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" y="1188461"/>
            <a:ext cx="9137813" cy="2445766"/>
          </a:xfrm>
        </p:spPr>
        <p:txBody>
          <a:bodyPr>
            <a:normAutofit/>
          </a:bodyPr>
          <a:lstStyle/>
          <a:p>
            <a:pPr marL="571500" indent="-277813"/>
            <a:r>
              <a:rPr lang="ru-RU" sz="2700" dirty="0"/>
              <a:t>Среди мальчиков</a:t>
            </a:r>
            <a:r>
              <a:rPr lang="en-US" sz="2700" dirty="0"/>
              <a:t>, </a:t>
            </a:r>
            <a:r>
              <a:rPr lang="ru-RU" sz="2700" b="1" u="sng" dirty="0"/>
              <a:t>частые издевательства и </a:t>
            </a:r>
            <a:r>
              <a:rPr lang="ru-RU" sz="2700" b="1" u="sng" dirty="0" err="1"/>
              <a:t>виктимизация</a:t>
            </a:r>
            <a:r>
              <a:rPr lang="ru-RU" sz="2700" b="1" dirty="0"/>
              <a:t> </a:t>
            </a:r>
            <a:r>
              <a:rPr lang="ru-RU" sz="2700" dirty="0"/>
              <a:t>связаны с более поздними попытками суицида и завершенными суицидами, даже после получения помощи в отношении поведенческих симптомов и симптомов депрессии</a:t>
            </a:r>
            <a:r>
              <a:rPr lang="en-US" sz="2700" dirty="0"/>
              <a:t>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12" y="4361654"/>
            <a:ext cx="2916000" cy="187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412" y="3294101"/>
            <a:ext cx="6530788" cy="367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77813"/>
            <a:r>
              <a:rPr lang="ru-RU" sz="2700" dirty="0"/>
              <a:t>Частая </a:t>
            </a:r>
            <a:r>
              <a:rPr lang="ru-RU" sz="2700" dirty="0" err="1"/>
              <a:t>виктимизация</a:t>
            </a:r>
            <a:r>
              <a:rPr lang="ru-RU" sz="2700" dirty="0"/>
              <a:t> среди девочек связана с попытками суицида и совершенными суицидами в более позднем периоде</a:t>
            </a:r>
            <a:r>
              <a:rPr lang="en-US" sz="2700" dirty="0"/>
              <a:t>, </a:t>
            </a:r>
            <a:r>
              <a:rPr lang="ru-RU" sz="2700" dirty="0"/>
              <a:t>даже после получения помощи в отношении их поведенческих симптомов и симптомов депрессии</a:t>
            </a:r>
            <a:r>
              <a:rPr lang="en-US" sz="2700" dirty="0"/>
              <a:t>; </a:t>
            </a:r>
            <a:r>
              <a:rPr lang="en-US" sz="2000" dirty="0"/>
              <a:t>(</a:t>
            </a:r>
            <a:r>
              <a:rPr lang="en-US" sz="2000" dirty="0" err="1"/>
              <a:t>Klomek</a:t>
            </a:r>
            <a:r>
              <a:rPr lang="en-US" sz="2000" dirty="0"/>
              <a:t>, 2009)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6583701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620688"/>
            <a:ext cx="8820000" cy="521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chemeClr val="accent6"/>
                </a:solidFill>
              </a:rPr>
              <a:t>7. Доступ к смертельным средствам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82000" cy="5087590"/>
          </a:xfrm>
        </p:spPr>
        <p:txBody>
          <a:bodyPr>
            <a:normAutofit fontScale="92500" lnSpcReduction="10000"/>
          </a:bodyPr>
          <a:lstStyle/>
          <a:p>
            <a:r>
              <a:rPr lang="ru-RU" sz="2700" b="1" u="sng" dirty="0"/>
              <a:t>В домах, в которых имеется оружие риск суицида в два-пять раз выше</a:t>
            </a:r>
            <a:r>
              <a:rPr lang="ru-RU" sz="2700" b="1" dirty="0"/>
              <a:t> </a:t>
            </a:r>
            <a:r>
              <a:rPr lang="ru-RU" sz="2700" dirty="0"/>
              <a:t>для всех членов семьи</a:t>
            </a:r>
            <a:r>
              <a:rPr lang="en-US" sz="2700" dirty="0"/>
              <a:t>, </a:t>
            </a:r>
            <a:r>
              <a:rPr lang="ru-RU" sz="2700" dirty="0"/>
              <a:t>при этом относительный риск особенно высок для молодежи и людей с </a:t>
            </a:r>
            <a:r>
              <a:rPr lang="ru-RU" sz="2700" dirty="0" err="1"/>
              <a:t>неразпознанной</a:t>
            </a:r>
            <a:r>
              <a:rPr lang="ru-RU" sz="2700" dirty="0"/>
              <a:t> психопатологией</a:t>
            </a:r>
            <a:r>
              <a:rPr lang="ru-RU" sz="2100" dirty="0"/>
              <a:t> </a:t>
            </a:r>
            <a:r>
              <a:rPr lang="en-US" sz="2100" dirty="0"/>
              <a:t>(Barber </a:t>
            </a:r>
            <a:r>
              <a:rPr lang="ru-RU" sz="2100" dirty="0"/>
              <a:t>и </a:t>
            </a:r>
            <a:r>
              <a:rPr lang="en-US" sz="2100" dirty="0"/>
              <a:t>Miller, 2014)</a:t>
            </a:r>
            <a:endParaRPr lang="en-US" sz="2700" dirty="0"/>
          </a:p>
          <a:p>
            <a:r>
              <a:rPr lang="ru-RU" sz="2700" dirty="0" err="1"/>
              <a:t>Детоксикация</a:t>
            </a:r>
            <a:r>
              <a:rPr lang="ru-RU" sz="2700" dirty="0"/>
              <a:t> бытового газа привела к снижению ежегодного числа самоубийств на </a:t>
            </a:r>
            <a:r>
              <a:rPr lang="en-US" sz="2700" dirty="0"/>
              <a:t>19–33% </a:t>
            </a:r>
            <a:r>
              <a:rPr lang="en-US" sz="1900" dirty="0"/>
              <a:t>(</a:t>
            </a:r>
            <a:r>
              <a:rPr lang="it-IT" sz="1900" dirty="0"/>
              <a:t>Kreitman  </a:t>
            </a:r>
            <a:r>
              <a:rPr lang="ru-RU" sz="1900" dirty="0"/>
              <a:t>и др.</a:t>
            </a:r>
            <a:r>
              <a:rPr lang="it-IT" sz="1900" dirty="0"/>
              <a:t>, 1976)</a:t>
            </a:r>
          </a:p>
          <a:p>
            <a:pPr marL="3040063"/>
            <a:r>
              <a:rPr lang="ru-RU" sz="2700" b="1" u="sng" dirty="0"/>
              <a:t>Ограничение доступа к средствам совершения суицида </a:t>
            </a:r>
            <a:r>
              <a:rPr lang="ru-RU" sz="2700" dirty="0"/>
              <a:t>может быть </a:t>
            </a:r>
            <a:r>
              <a:rPr lang="ru-RU" sz="2700" b="1" u="sng" dirty="0"/>
              <a:t>эффективным в случаях, когда способ является популярным</a:t>
            </a:r>
            <a:r>
              <a:rPr lang="en-US" sz="2700" b="1" u="sng" dirty="0"/>
              <a:t>, </a:t>
            </a:r>
            <a:r>
              <a:rPr lang="ru-RU" sz="2700" b="1" u="sng" dirty="0"/>
              <a:t>имеет высокий уровень смертности</a:t>
            </a:r>
            <a:r>
              <a:rPr lang="en-US" sz="2700" b="1" u="sng" dirty="0"/>
              <a:t>, </a:t>
            </a:r>
            <a:r>
              <a:rPr lang="ru-RU" sz="2700" b="1" u="sng" dirty="0"/>
              <a:t>широко доступен</a:t>
            </a:r>
            <a:r>
              <a:rPr lang="en-US" sz="2700" b="1" u="sng" dirty="0"/>
              <a:t>, </a:t>
            </a:r>
            <a:r>
              <a:rPr lang="ru-RU" sz="2700" b="1" u="sng" dirty="0"/>
              <a:t>и/или его непросто заменить на другие сходные способы </a:t>
            </a:r>
            <a:r>
              <a:rPr lang="en-US" sz="1900" dirty="0"/>
              <a:t>(</a:t>
            </a:r>
            <a:r>
              <a:rPr lang="en-US" sz="1900" dirty="0" err="1"/>
              <a:t>Sarchiapone</a:t>
            </a:r>
            <a:r>
              <a:rPr lang="en-US" sz="1900" dirty="0"/>
              <a:t> </a:t>
            </a:r>
            <a:r>
              <a:rPr lang="ru-RU" sz="1900" dirty="0"/>
              <a:t>и др.</a:t>
            </a:r>
            <a:r>
              <a:rPr lang="en-US" sz="1900" dirty="0"/>
              <a:t>, 2011)</a:t>
            </a:r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083"/>
            <a:ext cx="2683842" cy="201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09331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735597"/>
            <a:ext cx="8820000" cy="893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chemeClr val="accent6"/>
                </a:solidFill>
              </a:rPr>
              <a:t>8. Воздействие тех, кто умер от суицида </a:t>
            </a:r>
            <a:r>
              <a:rPr lang="en-US" sz="4000" dirty="0">
                <a:solidFill>
                  <a:schemeClr val="accent6"/>
                </a:solidFill>
              </a:rPr>
              <a:t>(</a:t>
            </a:r>
            <a:r>
              <a:rPr lang="ru-RU" sz="4000" dirty="0">
                <a:solidFill>
                  <a:schemeClr val="accent6"/>
                </a:solidFill>
              </a:rPr>
              <a:t>вредное влияние</a:t>
            </a:r>
            <a:r>
              <a:rPr lang="en-US" sz="4000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" y="1844824"/>
            <a:ext cx="8820000" cy="44644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500" dirty="0"/>
              <a:t>Суицид может быть спровоцирован - у предположительно уже суицидальной молодежи – под влиянием новостей о суициде другого лица или при прочтении или просмотре сюжета о суициде, выставленного в романтическом свете в книге</a:t>
            </a:r>
            <a:r>
              <a:rPr lang="en-US" sz="2500" dirty="0"/>
              <a:t>, </a:t>
            </a:r>
            <a:r>
              <a:rPr lang="ru-RU" sz="2500" dirty="0"/>
              <a:t>журнале или газете</a:t>
            </a:r>
            <a:r>
              <a:rPr lang="ru-RU" sz="1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Bollen</a:t>
            </a:r>
            <a:r>
              <a:rPr lang="en-US" sz="1800" dirty="0"/>
              <a:t> </a:t>
            </a:r>
            <a:r>
              <a:rPr lang="ru-RU" sz="1800" dirty="0"/>
              <a:t>и </a:t>
            </a:r>
            <a:r>
              <a:rPr lang="en-US" sz="1800" dirty="0"/>
              <a:t>Philips, 1982; Gould </a:t>
            </a:r>
            <a:r>
              <a:rPr lang="ru-RU" sz="1800" dirty="0"/>
              <a:t>и </a:t>
            </a:r>
            <a:r>
              <a:rPr lang="en-US" sz="1800" dirty="0"/>
              <a:t>Shaffer, 1986; </a:t>
            </a:r>
            <a:r>
              <a:rPr lang="en-US" sz="1800" dirty="0" err="1"/>
              <a:t>Hafner</a:t>
            </a:r>
            <a:r>
              <a:rPr lang="en-US" sz="1800" dirty="0"/>
              <a:t> </a:t>
            </a:r>
            <a:r>
              <a:rPr lang="ru-RU" sz="1800" dirty="0"/>
              <a:t>и </a:t>
            </a:r>
            <a:r>
              <a:rPr lang="en-US" sz="1800" dirty="0" err="1"/>
              <a:t>Schmidtke</a:t>
            </a:r>
            <a:r>
              <a:rPr lang="en-US" sz="1800" dirty="0"/>
              <a:t>, 1989)</a:t>
            </a:r>
            <a:endParaRPr lang="en-US" sz="2500" dirty="0"/>
          </a:p>
          <a:p>
            <a:pPr marL="2330450">
              <a:spcAft>
                <a:spcPts val="600"/>
              </a:spcAft>
            </a:pPr>
            <a:r>
              <a:rPr lang="ru-RU" sz="2500" b="1" u="sng" dirty="0"/>
              <a:t>Относительный риск суицида после воздействия суицида другого лица был в </a:t>
            </a:r>
            <a:r>
              <a:rPr lang="en-US" sz="2500" b="1" u="sng" dirty="0"/>
              <a:t>2 </a:t>
            </a:r>
            <a:r>
              <a:rPr lang="ru-RU" sz="2500" b="1" u="sng" dirty="0"/>
              <a:t>- </a:t>
            </a:r>
            <a:r>
              <a:rPr lang="en-US" sz="2500" b="1" u="sng" dirty="0"/>
              <a:t>4 </a:t>
            </a:r>
            <a:r>
              <a:rPr lang="ru-RU" sz="2500" b="1" u="sng" dirty="0"/>
              <a:t>раза выше среди </a:t>
            </a:r>
            <a:r>
              <a:rPr lang="en-US" sz="2500" b="1" u="sng" dirty="0"/>
              <a:t>15-19-</a:t>
            </a:r>
            <a:r>
              <a:rPr lang="ru-RU" sz="2500" b="1" u="sng" dirty="0"/>
              <a:t>летних, чем среди других возрастных групп</a:t>
            </a:r>
            <a:r>
              <a:rPr lang="ru-RU" sz="2500" b="1" dirty="0"/>
              <a:t> </a:t>
            </a:r>
            <a:r>
              <a:rPr lang="en-US" sz="1800" dirty="0"/>
              <a:t>(Gould  </a:t>
            </a:r>
            <a:r>
              <a:rPr lang="ru-RU" sz="1800" dirty="0"/>
              <a:t>и др.</a:t>
            </a:r>
            <a:r>
              <a:rPr lang="en-US" sz="1800" dirty="0"/>
              <a:t>, 1990)</a:t>
            </a:r>
          </a:p>
          <a:p>
            <a:pPr>
              <a:spcAft>
                <a:spcPts val="600"/>
              </a:spcAft>
            </a:pPr>
            <a:endParaRPr lang="en-US" sz="2500" dirty="0"/>
          </a:p>
          <a:p>
            <a:pPr>
              <a:spcAft>
                <a:spcPts val="600"/>
              </a:spcAft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AutoShape 2" descr="https://encrypted-tbn1.gstatic.com/images?q=tbn:ANd9GcQOnHiMu0ogdZJRbo0rzqg_rS3FqB9n3Q6yFLJvT8CeFlz0Mp2R"/>
          <p:cNvSpPr>
            <a:spLocks noChangeAspect="1" noChangeArrowheads="1"/>
          </p:cNvSpPr>
          <p:nvPr/>
        </p:nvSpPr>
        <p:spPr bwMode="auto">
          <a:xfrm>
            <a:off x="155575" y="-1790700"/>
            <a:ext cx="2876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347734"/>
            <a:ext cx="1915900" cy="24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81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80" y="476672"/>
            <a:ext cx="8820000" cy="893203"/>
          </a:xfrm>
        </p:spPr>
        <p:txBody>
          <a:bodyPr/>
          <a:lstStyle/>
          <a:p>
            <a:r>
              <a:rPr lang="ru-RU" dirty="0"/>
              <a:t>ТЕОРЕТИЧЕСКИЕ ОСНОВЫ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Огромное большинство тех, кто совершает попытки суицида, показывают некоторые предупреждающие признаки</a:t>
            </a:r>
            <a:r>
              <a:rPr lang="en-US" b="1" dirty="0"/>
              <a:t>, </a:t>
            </a:r>
            <a:r>
              <a:rPr lang="ru-RU" b="1" dirty="0"/>
              <a:t>вербальные или поведенческие</a:t>
            </a:r>
            <a:r>
              <a:rPr lang="en-US" b="1" dirty="0"/>
              <a:t>, </a:t>
            </a:r>
            <a:r>
              <a:rPr lang="ru-RU" b="1" dirty="0"/>
              <a:t>об их намерении убить себя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Посредством распознания взывания суицидального лица о помощи и предложения надежды, убедив действовать позитивно, суицид можно предотвратить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Так как суицид это серьезная проблема среди подростков</a:t>
            </a:r>
            <a:r>
              <a:rPr lang="en-US" b="1" dirty="0"/>
              <a:t>, </a:t>
            </a:r>
            <a:r>
              <a:rPr lang="ru-RU" b="1" dirty="0"/>
              <a:t>очень возможно ,что работники школы </a:t>
            </a:r>
            <a:r>
              <a:rPr lang="en-US" b="1" dirty="0"/>
              <a:t>(</a:t>
            </a:r>
            <a:r>
              <a:rPr lang="ru-RU" b="1" dirty="0"/>
              <a:t>например</a:t>
            </a:r>
            <a:r>
              <a:rPr lang="en-US" b="1" dirty="0"/>
              <a:t>, </a:t>
            </a:r>
            <a:r>
              <a:rPr lang="ru-RU" b="1" dirty="0"/>
              <a:t>учителя</a:t>
            </a:r>
            <a:r>
              <a:rPr lang="en-US" b="1" dirty="0"/>
              <a:t>, </a:t>
            </a:r>
            <a:r>
              <a:rPr lang="ru-RU" b="1" dirty="0"/>
              <a:t>медсестры</a:t>
            </a:r>
            <a:r>
              <a:rPr lang="en-US" b="1" dirty="0"/>
              <a:t>, </a:t>
            </a:r>
            <a:r>
              <a:rPr lang="ru-RU" b="1" dirty="0"/>
              <a:t>советники</a:t>
            </a:r>
            <a:r>
              <a:rPr lang="en-US" b="1" dirty="0"/>
              <a:t>, </a:t>
            </a:r>
            <a:r>
              <a:rPr lang="ru-RU" b="1" dirty="0"/>
              <a:t>уборщики</a:t>
            </a:r>
            <a:r>
              <a:rPr lang="en-US" b="1" dirty="0"/>
              <a:t>, </a:t>
            </a:r>
            <a:r>
              <a:rPr lang="ru-RU" b="1" dirty="0"/>
              <a:t>и т.п</a:t>
            </a:r>
            <a:r>
              <a:rPr lang="en-US" b="1" dirty="0"/>
              <a:t>.) </a:t>
            </a:r>
            <a:r>
              <a:rPr lang="ru-RU" b="1" dirty="0"/>
              <a:t>могут иметь первый контакт с суицидальными людьми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483751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658750"/>
            <a:ext cx="8820000" cy="4611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accent6"/>
                </a:solidFill>
              </a:rPr>
              <a:t>9. БЕЗНАДЕЖНОСТЬ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55" y="1139297"/>
            <a:ext cx="7658730" cy="9935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Система отрицательных убеждений и ожиданий, касающихся себя и своего будущего</a:t>
            </a:r>
            <a:endParaRPr lang="en-US" sz="24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AutoShape 2" descr="https://encrypted-tbn1.gstatic.com/images?q=tbn:ANd9GcQOnHiMu0ogdZJRbo0rzqg_rS3FqB9n3Q6yFLJvT8CeFlz0Mp2R"/>
          <p:cNvSpPr>
            <a:spLocks noChangeAspect="1" noChangeArrowheads="1"/>
          </p:cNvSpPr>
          <p:nvPr/>
        </p:nvSpPr>
        <p:spPr bwMode="auto">
          <a:xfrm>
            <a:off x="155575" y="-1790700"/>
            <a:ext cx="2876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35" y="683910"/>
            <a:ext cx="1440160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0455" y="1998322"/>
            <a:ext cx="9013545" cy="434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indent="-512763">
              <a:buFont typeface="Arial" pitchFamily="34" charset="0"/>
              <a:buNone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Характеристики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</a:rPr>
              <a:t>:</a:t>
            </a:r>
          </a:p>
          <a:p>
            <a:pPr marL="804863" lvl="1" indent="-512763">
              <a:buFont typeface="Arial" pitchFamily="34" charset="0"/>
              <a:buChar char="•"/>
            </a:pPr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Глубокий пессимизм</a:t>
            </a:r>
            <a:endParaRPr lang="en-US" sz="2400" i="1" dirty="0">
              <a:solidFill>
                <a:srgbClr val="1F497D">
                  <a:lumMod val="50000"/>
                </a:srgbClr>
              </a:solidFill>
            </a:endParaRPr>
          </a:p>
          <a:p>
            <a:pPr marL="804863" lvl="1" indent="-512763">
              <a:buFont typeface="Arial" pitchFamily="34" charset="0"/>
              <a:buChar char="•"/>
            </a:pPr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Неспособность разглядеть временный характер имеющихся проблем</a:t>
            </a:r>
            <a:endParaRPr lang="en-US" sz="2400" i="1" dirty="0">
              <a:solidFill>
                <a:srgbClr val="1F497D">
                  <a:lumMod val="50000"/>
                </a:srgbClr>
              </a:solidFill>
            </a:endParaRPr>
          </a:p>
          <a:p>
            <a:pPr marL="804863" indent="-512763"/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Чувство ответственности за негативные события</a:t>
            </a:r>
            <a:endParaRPr lang="en-US" sz="2400" i="1" dirty="0">
              <a:solidFill>
                <a:srgbClr val="1F497D">
                  <a:lumMod val="50000"/>
                </a:srgbClr>
              </a:solidFill>
            </a:endParaRPr>
          </a:p>
          <a:p>
            <a:pPr marL="804863" indent="-512763"/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Восприятие самого себя как ноши из-за безрезультативности</a:t>
            </a:r>
            <a:endParaRPr lang="en-US" sz="2400" i="1" dirty="0">
              <a:solidFill>
                <a:srgbClr val="1F497D">
                  <a:lumMod val="50000"/>
                </a:srgbClr>
              </a:solidFill>
            </a:endParaRPr>
          </a:p>
          <a:p>
            <a:pPr marL="804863" indent="-512763"/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Глубокое чувство стыда</a:t>
            </a:r>
            <a:r>
              <a:rPr lang="en-US" sz="2400" i="1" dirty="0">
                <a:solidFill>
                  <a:srgbClr val="1F497D">
                    <a:lumMod val="50000"/>
                  </a:srgbClr>
                </a:solidFill>
              </a:rPr>
              <a:t>, </a:t>
            </a:r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неполноценности</a:t>
            </a:r>
            <a:endParaRPr lang="en-US" sz="2400" i="1" dirty="0">
              <a:solidFill>
                <a:srgbClr val="1F497D">
                  <a:lumMod val="50000"/>
                </a:srgbClr>
              </a:solidFill>
            </a:endParaRPr>
          </a:p>
          <a:p>
            <a:pPr marL="804863" indent="-512763"/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Узость взглядов, при которых «решение»</a:t>
            </a:r>
            <a:r>
              <a:rPr lang="en-US" sz="2400" i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1F497D">
                    <a:lumMod val="50000"/>
                  </a:srgbClr>
                </a:solidFill>
              </a:rPr>
              <a:t>через суицид кажется единственным выходом</a:t>
            </a:r>
            <a:endParaRPr lang="en-US" sz="2400" i="1" dirty="0">
              <a:solidFill>
                <a:srgbClr val="1F497D">
                  <a:lumMod val="50000"/>
                </a:srgbClr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51554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547300"/>
            <a:ext cx="8820000" cy="6146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accent6"/>
                </a:solidFill>
              </a:rPr>
              <a:t>9. БЕЗНАДЕЖНОСТЬ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67" y="1267669"/>
            <a:ext cx="8745305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“</a:t>
            </a:r>
            <a:r>
              <a:rPr lang="ru-RU" sz="2600" dirty="0"/>
              <a:t>Безнадежность это центральная характеристика депрессии и служит в качестве связи между депрессией и суицидом</a:t>
            </a:r>
            <a:r>
              <a:rPr lang="en-US" sz="2600" dirty="0"/>
              <a:t>”</a:t>
            </a:r>
            <a:endParaRPr lang="ru-RU" sz="2600" dirty="0"/>
          </a:p>
          <a:p>
            <a:pPr marL="0" indent="0">
              <a:buNone/>
            </a:pPr>
            <a:endParaRPr lang="en-US" sz="1000" dirty="0"/>
          </a:p>
          <a:p>
            <a:r>
              <a:rPr lang="ru-RU" sz="2600" dirty="0"/>
              <a:t>У лиц с суицидальным мышлением, которые погибли от суицида,</a:t>
            </a:r>
            <a:r>
              <a:rPr lang="en-US" sz="2600" dirty="0"/>
              <a:t> </a:t>
            </a:r>
            <a:r>
              <a:rPr lang="ru-RU" sz="2600" dirty="0"/>
              <a:t>были </a:t>
            </a:r>
            <a:r>
              <a:rPr lang="ru-RU" sz="2600" b="1" u="sng" dirty="0"/>
              <a:t>более высокие показатели безнадежности</a:t>
            </a:r>
            <a:r>
              <a:rPr lang="ru-RU" sz="2600" dirty="0"/>
              <a:t>,</a:t>
            </a:r>
            <a:r>
              <a:rPr lang="en-US" sz="2600" dirty="0"/>
              <a:t> </a:t>
            </a:r>
            <a:r>
              <a:rPr lang="ru-RU" sz="2600" b="1" u="sng" dirty="0"/>
              <a:t>чем у тех кто совершил попытку суицид, но не умер</a:t>
            </a:r>
            <a:r>
              <a:rPr lang="en-US" sz="2600" dirty="0"/>
              <a:t>. </a:t>
            </a:r>
            <a:endParaRPr lang="ru-RU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AutoShape 2" descr="https://encrypted-tbn1.gstatic.com/images?q=tbn:ANd9GcQOnHiMu0ogdZJRbo0rzqg_rS3FqB9n3Q6yFLJvT8CeFlz0Mp2R"/>
          <p:cNvSpPr>
            <a:spLocks noChangeAspect="1" noChangeArrowheads="1"/>
          </p:cNvSpPr>
          <p:nvPr/>
        </p:nvSpPr>
        <p:spPr bwMode="auto">
          <a:xfrm>
            <a:off x="155575" y="-1790700"/>
            <a:ext cx="2876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6" r="50000"/>
          <a:stretch/>
        </p:blipFill>
        <p:spPr bwMode="auto">
          <a:xfrm>
            <a:off x="7024176" y="4238523"/>
            <a:ext cx="2119824" cy="221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858" y="4213380"/>
            <a:ext cx="6912059" cy="206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У группы высокого риска с результатом по Шкале безнадежности Бека </a:t>
            </a:r>
            <a:r>
              <a:rPr lang="en-US" sz="2600" dirty="0"/>
              <a:t>≥ 9 </a:t>
            </a:r>
            <a:r>
              <a:rPr lang="ru-RU" sz="2600" b="1" u="sng" dirty="0"/>
              <a:t>вероятность совершения суицида была в </a:t>
            </a:r>
            <a:r>
              <a:rPr lang="en-US" sz="2600" b="1" u="sng" dirty="0"/>
              <a:t>11 </a:t>
            </a:r>
            <a:r>
              <a:rPr lang="ru-RU" sz="2600" b="1" u="sng" dirty="0"/>
              <a:t>раз выше,</a:t>
            </a:r>
            <a:r>
              <a:rPr lang="en-US" sz="2600" b="1" u="sng" dirty="0"/>
              <a:t> </a:t>
            </a:r>
            <a:r>
              <a:rPr lang="ru-RU" sz="2600" dirty="0"/>
              <a:t>чем у остальных амбулаторных больных </a:t>
            </a:r>
            <a:r>
              <a:rPr lang="en-US" sz="1600" dirty="0"/>
              <a:t>(Beck </a:t>
            </a:r>
            <a:r>
              <a:rPr lang="ru-RU" sz="1600" dirty="0"/>
              <a:t>и др.</a:t>
            </a:r>
            <a:r>
              <a:rPr lang="en-US" sz="1600" dirty="0"/>
              <a:t>, 1990)</a:t>
            </a:r>
          </a:p>
        </p:txBody>
      </p:sp>
    </p:spTree>
    <p:extLst>
      <p:ext uri="{BB962C8B-B14F-4D97-AF65-F5344CB8AC3E}">
        <p14:creationId xmlns:p14="http://schemas.microsoft.com/office/powerpoint/2010/main" val="329534183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Поиск предупреждающих сигналов</a:t>
            </a:r>
            <a:endParaRPr lang="it-IT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833279"/>
              </p:ext>
            </p:extLst>
          </p:nvPr>
        </p:nvGraphicFramePr>
        <p:xfrm>
          <a:off x="161925" y="1628775"/>
          <a:ext cx="88201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6" name="Oval Callout 5"/>
          <p:cNvSpPr/>
          <p:nvPr/>
        </p:nvSpPr>
        <p:spPr>
          <a:xfrm>
            <a:off x="467544" y="1844824"/>
            <a:ext cx="1800000" cy="1800000"/>
          </a:xfrm>
          <a:prstGeom prst="wedgeEllipseCallout">
            <a:avLst>
              <a:gd name="adj1" fmla="val 74344"/>
              <a:gd name="adj2" fmla="val 1432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08655" tIns="108655" rIns="108655" bIns="108655" numCol="1" spcCol="1270" anchor="ctr" anchorCtr="0">
            <a:no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“</a:t>
            </a:r>
            <a:r>
              <a:rPr lang="ru-RU" sz="2000" dirty="0">
                <a:latin typeface="Arial Narrow" panose="020B0606020202030204" pitchFamily="34" charset="0"/>
              </a:rPr>
              <a:t>Я решил покончить с собой</a:t>
            </a:r>
            <a:r>
              <a:rPr lang="en-US" sz="2000" dirty="0"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32240" y="1664824"/>
            <a:ext cx="1980000" cy="1980000"/>
          </a:xfrm>
          <a:prstGeom prst="wedgeEllipseCallout">
            <a:avLst>
              <a:gd name="adj1" fmla="val -64626"/>
              <a:gd name="adj2" fmla="val 21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8655" tIns="108655" rIns="108655" bIns="108655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2000" dirty="0"/>
              <a:t>«</a:t>
            </a:r>
            <a:r>
              <a:rPr lang="ru-RU" sz="2000" dirty="0"/>
              <a:t>Моей семье будет лучше без меня</a:t>
            </a:r>
            <a:r>
              <a:rPr lang="it-IT" sz="2000" dirty="0"/>
              <a:t>"</a:t>
            </a:r>
            <a:endParaRPr lang="en-US" sz="2000" dirty="0"/>
          </a:p>
        </p:txBody>
      </p:sp>
      <p:sp>
        <p:nvSpPr>
          <p:cNvPr id="9" name="Oval Callout 8"/>
          <p:cNvSpPr/>
          <p:nvPr/>
        </p:nvSpPr>
        <p:spPr>
          <a:xfrm>
            <a:off x="584394" y="4509120"/>
            <a:ext cx="1620000" cy="1620000"/>
          </a:xfrm>
          <a:prstGeom prst="wedgeEllipseCallout">
            <a:avLst>
              <a:gd name="adj1" fmla="val 79405"/>
              <a:gd name="adj2" fmla="val -1827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err="1"/>
              <a:t>Приоб-ретение</a:t>
            </a:r>
            <a:r>
              <a:rPr lang="ru-RU" sz="2000" dirty="0"/>
              <a:t> оружия</a:t>
            </a:r>
            <a:endParaRPr lang="en-US" sz="2000" dirty="0"/>
          </a:p>
        </p:txBody>
      </p:sp>
      <p:sp>
        <p:nvSpPr>
          <p:cNvPr id="10" name="Oval Callout 9"/>
          <p:cNvSpPr/>
          <p:nvPr/>
        </p:nvSpPr>
        <p:spPr>
          <a:xfrm>
            <a:off x="6822240" y="4149080"/>
            <a:ext cx="2159760" cy="1980000"/>
          </a:xfrm>
          <a:prstGeom prst="wedgeEllipseCallout">
            <a:avLst>
              <a:gd name="adj1" fmla="val -67492"/>
              <a:gd name="adj2" fmla="val -99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ja-JP" sz="2000" dirty="0">
                <a:latin typeface="Arial Narrow" panose="020B0606020202030204" pitchFamily="34" charset="0"/>
              </a:rPr>
              <a:t>Нарушение дисциплины в классе</a:t>
            </a:r>
            <a:endParaRPr lang="it-IT" altLang="ja-JP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28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86" y="613576"/>
            <a:ext cx="8820000" cy="89320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u="sng" dirty="0">
                <a:solidFill>
                  <a:schemeClr val="accent6"/>
                </a:solidFill>
              </a:rPr>
              <a:t>УСИЛЕНИЕ «УХОДА В СЕБЯ</a:t>
            </a:r>
            <a:r>
              <a:rPr lang="ru-RU" dirty="0">
                <a:solidFill>
                  <a:schemeClr val="accent6"/>
                </a:solidFill>
              </a:rPr>
              <a:t>»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74" y="1506779"/>
            <a:ext cx="8523212" cy="4680000"/>
          </a:xfrm>
        </p:spPr>
        <p:txBody>
          <a:bodyPr anchor="ctr">
            <a:normAutofit lnSpcReduction="10000"/>
          </a:bodyPr>
          <a:lstStyle/>
          <a:p>
            <a:pPr marL="2503488">
              <a:buNone/>
            </a:pPr>
            <a:r>
              <a:rPr lang="ru-RU" b="1" dirty="0"/>
              <a:t>Характеристики</a:t>
            </a:r>
            <a:r>
              <a:rPr lang="en-US" dirty="0"/>
              <a:t>:</a:t>
            </a:r>
          </a:p>
          <a:p>
            <a:pPr marL="2503488" lvl="1" indent="-342900">
              <a:buFont typeface="Arial" pitchFamily="34" charset="0"/>
              <a:buChar char="•"/>
            </a:pPr>
            <a:r>
              <a:rPr lang="ru-RU" sz="3200" i="1" dirty="0"/>
              <a:t>Стремление к изоляции</a:t>
            </a:r>
            <a:endParaRPr lang="en-US" sz="3200" i="1" dirty="0"/>
          </a:p>
          <a:p>
            <a:pPr marL="2503488" lvl="1" indent="-342900">
              <a:buFont typeface="Arial" pitchFamily="34" charset="0"/>
              <a:buChar char="•"/>
            </a:pPr>
            <a:r>
              <a:rPr lang="ru-RU" sz="3200" i="1" dirty="0"/>
              <a:t>Отказ от любимых занятий</a:t>
            </a:r>
          </a:p>
          <a:p>
            <a:pPr marL="2503488" lvl="1" indent="-342900">
              <a:buFont typeface="Arial" pitchFamily="34" charset="0"/>
              <a:buChar char="•"/>
            </a:pPr>
            <a:r>
              <a:rPr lang="ru-RU" sz="3200" i="1" dirty="0"/>
              <a:t>Утрата мотивации</a:t>
            </a:r>
            <a:endParaRPr lang="en-US" sz="3200" i="1" dirty="0"/>
          </a:p>
          <a:p>
            <a:pPr marL="2503488" lvl="1" indent="-342900">
              <a:buFont typeface="Arial" pitchFamily="34" charset="0"/>
              <a:buChar char="•"/>
            </a:pPr>
            <a:r>
              <a:rPr lang="ru-RU" sz="3200" i="1" dirty="0"/>
              <a:t>Циничное отношение к вещам</a:t>
            </a:r>
            <a:endParaRPr lang="en-US" sz="3200" i="1" dirty="0"/>
          </a:p>
          <a:p>
            <a:pPr marL="2503488" lvl="1" indent="-342900">
              <a:buFont typeface="Arial" pitchFamily="34" charset="0"/>
              <a:buChar char="•"/>
            </a:pPr>
            <a:r>
              <a:rPr lang="ru-RU" sz="3200" i="1" dirty="0"/>
              <a:t>Чувство ненависти к самому себе </a:t>
            </a:r>
          </a:p>
          <a:p>
            <a:pPr marL="2503488" lvl="1" indent="-342900">
              <a:buFont typeface="Arial" pitchFamily="34" charset="0"/>
              <a:buChar char="•"/>
            </a:pPr>
            <a:r>
              <a:rPr lang="ru-RU" sz="3200" i="1" dirty="0"/>
              <a:t>Отсутствие направления </a:t>
            </a:r>
            <a:r>
              <a:rPr lang="en-US" sz="3200" i="1" dirty="0"/>
              <a:t>/</a:t>
            </a:r>
            <a:r>
              <a:rPr lang="ru-RU" sz="3200" i="1" dirty="0"/>
              <a:t>бесцельность</a:t>
            </a:r>
            <a:endParaRPr lang="en-US" dirty="0"/>
          </a:p>
        </p:txBody>
      </p:sp>
      <p:sp>
        <p:nvSpPr>
          <p:cNvPr id="5" name="AutoShape 2" descr="http://www.clker.com/cliparts/c/6/7/5/1223615733381461407radacina_the_sad_little_emo.svg.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47" y="2529160"/>
            <a:ext cx="411474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6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224" y="1992900"/>
            <a:ext cx="5779278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Первый шаг – </a:t>
            </a:r>
            <a:r>
              <a:rPr lang="ru-RU" b="1" u="sng" dirty="0"/>
              <a:t>построение отношения </a:t>
            </a:r>
            <a:r>
              <a:rPr lang="ru-RU" dirty="0"/>
              <a:t>на основе</a:t>
            </a:r>
            <a:r>
              <a:rPr lang="it-IT" dirty="0"/>
              <a:t>:</a:t>
            </a:r>
          </a:p>
          <a:p>
            <a:pPr marL="750888" indent="-293688"/>
            <a:r>
              <a:rPr lang="ru-RU" dirty="0"/>
              <a:t>Доверительного общения</a:t>
            </a:r>
            <a:endParaRPr lang="en-US" dirty="0"/>
          </a:p>
          <a:p>
            <a:pPr marL="750888" indent="-293688"/>
            <a:r>
              <a:rPr lang="ru-RU" dirty="0"/>
              <a:t>Пространство для свободной беседы о его/ее чувствах</a:t>
            </a:r>
            <a:endParaRPr lang="en-US" dirty="0"/>
          </a:p>
          <a:p>
            <a:pPr marL="750888" indent="-293688"/>
            <a:r>
              <a:rPr lang="ru-RU" dirty="0"/>
              <a:t>Выслушивание без суждений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Только в этом контексте возможно </a:t>
            </a:r>
            <a:r>
              <a:rPr lang="ru-RU" b="1" u="sng" dirty="0"/>
              <a:t>спросить о суициде</a:t>
            </a:r>
            <a:endParaRPr lang="it-IT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34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" y="1473155"/>
            <a:ext cx="3022942" cy="23079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33200" y="842186"/>
            <a:ext cx="8820000" cy="630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>
                <a:solidFill>
                  <a:srgbClr val="00B050"/>
                </a:solidFill>
              </a:rPr>
              <a:t>Как поддержать подростков группы риска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" y="3998953"/>
            <a:ext cx="3239358" cy="23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889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1" y="484395"/>
            <a:ext cx="8820000" cy="610573"/>
          </a:xfrm>
        </p:spPr>
        <p:txBody>
          <a:bodyPr/>
          <a:lstStyle/>
          <a:p>
            <a:pPr algn="r"/>
            <a:r>
              <a:rPr lang="ru-RU" sz="3600" dirty="0">
                <a:solidFill>
                  <a:srgbClr val="00B050"/>
                </a:solidFill>
              </a:rPr>
              <a:t>Как поддержать подростков группы риска</a:t>
            </a:r>
            <a:endParaRPr lang="it-IT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48" y="1162591"/>
            <a:ext cx="6298586" cy="51261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u="sng" dirty="0">
                <a:solidFill>
                  <a:srgbClr val="C00000"/>
                </a:solidFill>
              </a:rPr>
              <a:t>ДВОЙСТВЕННОСТЬ</a:t>
            </a:r>
            <a:r>
              <a:rPr lang="en-US" sz="2200" b="1" u="sng" dirty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Большинство людей, у которых есть суицидальные мысли и чувства хотят найти способ выжить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/>
          </a:p>
          <a:p>
            <a:pPr>
              <a:spcBef>
                <a:spcPts val="0"/>
              </a:spcBef>
            </a:pPr>
            <a:r>
              <a:rPr lang="ru-RU" sz="2200" dirty="0"/>
              <a:t>Зачастую они </a:t>
            </a:r>
            <a:r>
              <a:rPr lang="ru-RU" sz="2200" b="1" u="sng" dirty="0"/>
              <a:t>не хотят умирать</a:t>
            </a:r>
            <a:r>
              <a:rPr lang="en-US" sz="2200" dirty="0"/>
              <a:t>, </a:t>
            </a:r>
            <a:r>
              <a:rPr lang="ru-RU" sz="2200" dirty="0"/>
              <a:t>но видят в суициде единственный способ </a:t>
            </a:r>
            <a:r>
              <a:rPr lang="ru-RU" sz="2200" b="1" u="sng" dirty="0"/>
              <a:t>прекратить невыносимую эмоциональную боль</a:t>
            </a:r>
            <a:endParaRPr lang="en-US" sz="2200" b="1" u="sng" dirty="0"/>
          </a:p>
          <a:p>
            <a:pPr>
              <a:spcBef>
                <a:spcPts val="0"/>
              </a:spcBef>
            </a:pPr>
            <a:endParaRPr lang="ru-RU" sz="700" b="1" u="sng" dirty="0"/>
          </a:p>
          <a:p>
            <a:pPr>
              <a:spcBef>
                <a:spcPts val="0"/>
              </a:spcBef>
            </a:pPr>
            <a:r>
              <a:rPr lang="ru-RU" sz="2200" b="1" u="sng" dirty="0"/>
              <a:t>Такая двойственность сообщается другим посредством вербальных заявлений и изменения в поведении у </a:t>
            </a:r>
            <a:r>
              <a:rPr lang="en-US" sz="2200" b="1" u="sng" dirty="0"/>
              <a:t>80% </a:t>
            </a:r>
            <a:r>
              <a:rPr lang="ru-RU" sz="2200" b="1" u="sng" dirty="0"/>
              <a:t>суицидальной молодежи </a:t>
            </a:r>
            <a:r>
              <a:rPr lang="en-US" sz="1800" dirty="0"/>
              <a:t>(King, 1999)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en-US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«Вахтер» может помочь им </a:t>
            </a:r>
            <a:r>
              <a:rPr lang="ru-RU" sz="2200" b="1" u="sng" dirty="0"/>
              <a:t>узнать об альтернативах, которые помогут им справиться с  их страданиями</a:t>
            </a:r>
            <a:endParaRPr lang="en-US" sz="2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35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1" y="1844824"/>
            <a:ext cx="2374337" cy="175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8" y="4350984"/>
            <a:ext cx="2224484" cy="16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480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005" y="1204538"/>
            <a:ext cx="5775381" cy="519473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Поддержка кого-то, кто чувствует себя суицидально может быть очень трудной</a:t>
            </a:r>
          </a:p>
          <a:p>
            <a:endParaRPr lang="en-US" sz="1300" dirty="0"/>
          </a:p>
          <a:p>
            <a:r>
              <a:rPr lang="ru-RU" dirty="0"/>
              <a:t>Люди могут чувствовать себя </a:t>
            </a:r>
            <a:r>
              <a:rPr lang="ru-RU" b="1" u="sng" dirty="0"/>
              <a:t>обремененными </a:t>
            </a:r>
            <a:r>
              <a:rPr lang="ru-RU" dirty="0"/>
              <a:t>и </a:t>
            </a:r>
            <a:r>
              <a:rPr lang="ru-RU" b="1" u="sng" dirty="0"/>
              <a:t>опустошенными </a:t>
            </a:r>
            <a:r>
              <a:rPr lang="ru-RU" dirty="0"/>
              <a:t>ответственностью или </a:t>
            </a:r>
            <a:r>
              <a:rPr lang="ru-RU" b="1" u="sng" dirty="0"/>
              <a:t>виной,</a:t>
            </a:r>
            <a:r>
              <a:rPr lang="en-US" dirty="0"/>
              <a:t> </a:t>
            </a:r>
            <a:r>
              <a:rPr lang="ru-RU" dirty="0"/>
              <a:t>что они недостаточно делают</a:t>
            </a:r>
            <a:endParaRPr lang="en-US" dirty="0"/>
          </a:p>
          <a:p>
            <a:endParaRPr lang="ru-RU" sz="1300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Ведение суицидального кризиса не должно стать изолированным событием</a:t>
            </a:r>
            <a:endParaRPr lang="en-US" b="1" dirty="0">
              <a:solidFill>
                <a:srgbClr val="C00000"/>
              </a:solidFill>
            </a:endParaRPr>
          </a:p>
          <a:p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Важно создать систему поддержки состоящей из членов окружающего подростка социального окружения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36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2" y="1340768"/>
            <a:ext cx="3161325" cy="23189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2000" y="473402"/>
            <a:ext cx="8820000" cy="610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dirty="0">
                <a:solidFill>
                  <a:srgbClr val="00B050"/>
                </a:solidFill>
              </a:rPr>
              <a:t>Как поддержать подростков группы риска</a:t>
            </a:r>
            <a:endParaRPr lang="it-IT" sz="36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645" y="3894321"/>
            <a:ext cx="3384357" cy="24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5517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00" y="606321"/>
            <a:ext cx="8820000" cy="893203"/>
          </a:xfrm>
        </p:spPr>
        <p:txBody>
          <a:bodyPr/>
          <a:lstStyle/>
          <a:p>
            <a:r>
              <a:rPr lang="ru-RU" sz="4000" dirty="0">
                <a:solidFill>
                  <a:srgbClr val="00B050"/>
                </a:solidFill>
                <a:latin typeface="+mn-lt"/>
              </a:rPr>
              <a:t>Как перенаправлять подростков группы риска</a:t>
            </a:r>
            <a:endParaRPr lang="en-US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" y="4025372"/>
            <a:ext cx="8982000" cy="2505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Такое </a:t>
            </a:r>
            <a:r>
              <a:rPr lang="ru-RU" sz="2400" b="1" u="sng" dirty="0"/>
              <a:t>активное перенаправление учащегося в систему здравоохранения предотвращает его или ее выпадение из процесса перенаправления</a:t>
            </a:r>
            <a:r>
              <a:rPr lang="en-US" sz="2400" dirty="0"/>
              <a:t>, </a:t>
            </a:r>
            <a:r>
              <a:rPr lang="ru-RU" sz="2400" dirty="0"/>
              <a:t>что может произойти, если направление проводится пассивно (без активного вовлечения сотрудников школ/колледжей)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100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/>
              <a:t>Источник: Профилактика суицида </a:t>
            </a:r>
            <a:r>
              <a:rPr lang="en-US" sz="1600" dirty="0"/>
              <a:t>– </a:t>
            </a:r>
            <a:r>
              <a:rPr lang="ru-RU" sz="1600" dirty="0"/>
              <a:t>Ресурс для учителей и других работников школы</a:t>
            </a:r>
            <a:r>
              <a:rPr lang="en-US" sz="1600" dirty="0"/>
              <a:t>, </a:t>
            </a:r>
            <a:r>
              <a:rPr lang="ru-RU" sz="1600" dirty="0"/>
              <a:t>ВОЗ</a:t>
            </a:r>
            <a:r>
              <a:rPr lang="en-US" sz="1600" dirty="0"/>
              <a:t>,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37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9653"/>
            <a:ext cx="2592288" cy="19727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03848" y="1677984"/>
            <a:ext cx="5608240" cy="2459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400" dirty="0"/>
              <a:t>Быстрое</a:t>
            </a:r>
            <a:r>
              <a:rPr lang="en-US" sz="2400" dirty="0"/>
              <a:t>, </a:t>
            </a:r>
            <a:r>
              <a:rPr lang="ru-RU" sz="2400" dirty="0"/>
              <a:t>авторитетное и решительное вмешательство</a:t>
            </a:r>
            <a:r>
              <a:rPr lang="en-US" sz="2400" dirty="0"/>
              <a:t>, </a:t>
            </a:r>
            <a:r>
              <a:rPr lang="ru-RU" sz="2400" dirty="0"/>
              <a:t>т.е. привод молодого суицидального человека к врачу общей практики</a:t>
            </a:r>
            <a:r>
              <a:rPr lang="en-US" sz="2400" dirty="0"/>
              <a:t>, </a:t>
            </a:r>
            <a:r>
              <a:rPr lang="ru-RU" sz="2400" dirty="0"/>
              <a:t>психиатру или в отделение неотложной помощи</a:t>
            </a:r>
            <a:r>
              <a:rPr lang="en-US" sz="2400" dirty="0"/>
              <a:t>, </a:t>
            </a:r>
            <a:r>
              <a:rPr lang="ru-RU" sz="2400" dirty="0"/>
              <a:t>может спасти жизнь</a:t>
            </a:r>
            <a:r>
              <a:rPr lang="en-US" sz="24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65505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95" y="519573"/>
            <a:ext cx="8820000" cy="733679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КЛЮЧЕВЫЕ ПОСЫЛЫ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38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12776"/>
            <a:ext cx="4674624" cy="348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90" y="2780928"/>
            <a:ext cx="4441210" cy="33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811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2" y="604070"/>
            <a:ext cx="8820000" cy="893203"/>
          </a:xfrm>
        </p:spPr>
        <p:txBody>
          <a:bodyPr/>
          <a:lstStyle/>
          <a:p>
            <a:r>
              <a:rPr lang="ru-RU" dirty="0"/>
              <a:t>ДО НАЧАЛА ПРОГРАММЫ</a:t>
            </a:r>
            <a:r>
              <a:rPr lang="it-IT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700808"/>
            <a:ext cx="5274096" cy="42484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Попрактикуйтесь</a:t>
            </a:r>
            <a:r>
              <a:rPr lang="en-GB" dirty="0"/>
              <a:t>!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Установите эффективное взаимодействие с системой здравоохранения и другими центрами (например, МЦЗ)</a:t>
            </a:r>
            <a:endParaRPr lang="it-IT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Представьте программу в школе / колледже</a:t>
            </a:r>
            <a:endParaRPr lang="it-IT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6" y="2852936"/>
            <a:ext cx="3329947" cy="249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114960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79" y="531163"/>
            <a:ext cx="8820000" cy="893203"/>
          </a:xfrm>
        </p:spPr>
        <p:txBody>
          <a:bodyPr/>
          <a:lstStyle/>
          <a:p>
            <a:r>
              <a:rPr lang="ru-RU" dirty="0"/>
              <a:t>ТЕОРЕТИЧЕСКИЕ ОСНОВЫ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3938588">
              <a:spcBef>
                <a:spcPts val="600"/>
              </a:spcBef>
              <a:spcAft>
                <a:spcPts val="600"/>
              </a:spcAft>
            </a:pPr>
            <a:r>
              <a:rPr lang="ru-RU" sz="3300" dirty="0"/>
              <a:t>Более </a:t>
            </a:r>
            <a:r>
              <a:rPr lang="en-US" sz="3300" dirty="0"/>
              <a:t>25% </a:t>
            </a:r>
            <a:r>
              <a:rPr lang="ru-RU" sz="3300" dirty="0"/>
              <a:t>учителей сообщили о том, что к ним обращались суицидальные подростки </a:t>
            </a:r>
            <a:r>
              <a:rPr lang="en-US" sz="1800" dirty="0"/>
              <a:t>(Leane </a:t>
            </a:r>
            <a:r>
              <a:rPr lang="ru-RU" sz="1800" dirty="0"/>
              <a:t>и </a:t>
            </a:r>
            <a:r>
              <a:rPr lang="en-US" sz="1800" dirty="0"/>
              <a:t>Shute, 1998)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dirty="0"/>
              <a:t>Но только примерно один из десяти </a:t>
            </a:r>
            <a:r>
              <a:rPr lang="en-US" sz="3300" dirty="0"/>
              <a:t>(9%) </a:t>
            </a:r>
            <a:r>
              <a:rPr lang="ru-RU" sz="3300" dirty="0"/>
              <a:t>учителей уверенно определял учащегося, подвергающегося риску </a:t>
            </a:r>
            <a:r>
              <a:rPr lang="en-US" sz="1800" dirty="0"/>
              <a:t>(King </a:t>
            </a:r>
            <a:r>
              <a:rPr lang="ru-RU" sz="1800" dirty="0"/>
              <a:t>и др</a:t>
            </a:r>
            <a:r>
              <a:rPr lang="en-US" sz="1800" dirty="0"/>
              <a:t>., 1999)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0" y="1547205"/>
            <a:ext cx="3452108" cy="239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000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ПРАКТИКУЙТЕСЬ</a:t>
            </a:r>
            <a:r>
              <a:rPr lang="it-IT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" y="1629320"/>
            <a:ext cx="7218312" cy="4680000"/>
          </a:xfrm>
        </p:spPr>
        <p:txBody>
          <a:bodyPr>
            <a:normAutofit/>
          </a:bodyPr>
          <a:lstStyle/>
          <a:p>
            <a:r>
              <a:rPr lang="ru-RU" sz="4000" dirty="0"/>
              <a:t>Изучите программу</a:t>
            </a:r>
            <a:endParaRPr lang="it-IT" sz="4000" dirty="0"/>
          </a:p>
          <a:p>
            <a:r>
              <a:rPr lang="ru-RU" sz="4000" dirty="0"/>
              <a:t>Знайте мифы и заблуждения в отношении суицида</a:t>
            </a:r>
            <a:endParaRPr lang="en-US" sz="4000" dirty="0"/>
          </a:p>
          <a:p>
            <a:r>
              <a:rPr lang="ru-RU" sz="4000" dirty="0"/>
              <a:t>Практикуйтесь</a:t>
            </a:r>
            <a:r>
              <a:rPr lang="en-US" sz="4000" dirty="0"/>
              <a:t>!!!</a:t>
            </a:r>
          </a:p>
          <a:p>
            <a:endParaRPr lang="it-IT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40</a:t>
            </a:fld>
            <a:endParaRPr lang="it-IT" dirty="0"/>
          </a:p>
        </p:txBody>
      </p:sp>
      <p:sp>
        <p:nvSpPr>
          <p:cNvPr id="5" name="AutoShape 4" descr="http://smartworkout.net/blog/wp-content/uploads/2012/05/exercise-.png"/>
          <p:cNvSpPr>
            <a:spLocks noChangeAspect="1" noChangeArrowheads="1"/>
          </p:cNvSpPr>
          <p:nvPr/>
        </p:nvSpPr>
        <p:spPr bwMode="auto">
          <a:xfrm>
            <a:off x="155575" y="-1790700"/>
            <a:ext cx="3933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45" y="2924944"/>
            <a:ext cx="3539243" cy="3368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84891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0" y="692696"/>
            <a:ext cx="8820000" cy="893203"/>
          </a:xfrm>
        </p:spPr>
        <p:txBody>
          <a:bodyPr/>
          <a:lstStyle/>
          <a:p>
            <a:r>
              <a:rPr lang="ru-RU" sz="3200" dirty="0"/>
              <a:t>ОПРЕДЕЛИТЕ ОСНОВНЫЕ КОНТАКТЫ В ШКОЛЕ / КОЛЛЕДЖЕ И МЕДИЦИНСКИХ СЛУЖБАХ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000" y="1844824"/>
            <a:ext cx="8820000" cy="4464496"/>
          </a:xfrm>
        </p:spPr>
        <p:txBody>
          <a:bodyPr>
            <a:normAutofit/>
          </a:bodyPr>
          <a:lstStyle/>
          <a:p>
            <a:r>
              <a:rPr lang="ru-RU" sz="2600" dirty="0"/>
              <a:t>Отдельная часть информационной листовки должна содержать информацию о </a:t>
            </a:r>
            <a:r>
              <a:rPr lang="ru-RU" sz="2600" b="1" u="sng" dirty="0"/>
              <a:t>контактах по программе в школе</a:t>
            </a:r>
            <a:r>
              <a:rPr lang="en-US" sz="2600" b="1" u="sng" dirty="0"/>
              <a:t> </a:t>
            </a:r>
            <a:r>
              <a:rPr lang="ru-RU" sz="2600" b="1" u="sng" dirty="0"/>
              <a:t>/ колледже </a:t>
            </a:r>
            <a:r>
              <a:rPr lang="en-US" sz="2600" b="1" u="sng" dirty="0"/>
              <a:t>(</a:t>
            </a:r>
            <a:r>
              <a:rPr lang="ru-RU" sz="2600" b="1" u="sng" dirty="0"/>
              <a:t>например</a:t>
            </a:r>
            <a:r>
              <a:rPr lang="en-US" sz="2600" b="1" u="sng" dirty="0"/>
              <a:t>, </a:t>
            </a:r>
            <a:r>
              <a:rPr lang="ru-RU" sz="2600" b="1" u="sng" dirty="0"/>
              <a:t>психологи и медицинские работники, работающие по проекту профилактики суицидов</a:t>
            </a:r>
            <a:r>
              <a:rPr lang="en-US" sz="2600" b="1" u="sng" dirty="0"/>
              <a:t>)</a:t>
            </a:r>
            <a:endParaRPr lang="ru-RU" sz="1600" dirty="0"/>
          </a:p>
          <a:p>
            <a:pPr marL="4837113"/>
            <a:r>
              <a:rPr lang="ru-RU" sz="2600" dirty="0"/>
              <a:t>Психологу нужно вкратце представить эти контакты во время обучения «вахтеров суицида»</a:t>
            </a:r>
            <a:endParaRPr lang="it-IT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41</a:t>
            </a:fld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135530" y="4077072"/>
            <a:ext cx="4464495" cy="2415218"/>
            <a:chOff x="107505" y="3822094"/>
            <a:chExt cx="4464495" cy="241521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49" t="36638" r="27503" b="20689"/>
            <a:stretch/>
          </p:blipFill>
          <p:spPr bwMode="auto">
            <a:xfrm>
              <a:off x="107505" y="3822094"/>
              <a:ext cx="4464495" cy="24152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51520" y="3933056"/>
              <a:ext cx="403244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140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 кому я могу обратиться, если одному из моих учеников потребуется помощь?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56866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404664"/>
            <a:ext cx="8820000" cy="893203"/>
          </a:xfrm>
        </p:spPr>
        <p:txBody>
          <a:bodyPr/>
          <a:lstStyle/>
          <a:p>
            <a:r>
              <a:rPr lang="ru-RU" sz="3600" dirty="0"/>
              <a:t>ПРЕДСТАВЛЕНИЕ ПРОГРАММЫ В ШКОЛЕ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000" y="1303445"/>
            <a:ext cx="8820000" cy="475252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400" dirty="0"/>
              <a:t>Если можно</a:t>
            </a:r>
            <a:r>
              <a:rPr lang="en-US" sz="2400" dirty="0"/>
              <a:t>, </a:t>
            </a:r>
            <a:r>
              <a:rPr lang="ru-RU" sz="2400" dirty="0"/>
              <a:t>сделайте сообщение для </a:t>
            </a:r>
            <a:r>
              <a:rPr lang="ru-RU" sz="2400" b="1" u="sng" dirty="0"/>
              <a:t>работников школы / колледжа</a:t>
            </a:r>
            <a:r>
              <a:rPr lang="en-US" sz="2400" b="1" dirty="0"/>
              <a:t> </a:t>
            </a:r>
            <a:r>
              <a:rPr lang="ru-RU" sz="2400" dirty="0"/>
              <a:t>до начала программы (например, на педсовете)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400" dirty="0"/>
              <a:t>При этом представьте только общий обзор </a:t>
            </a:r>
            <a:r>
              <a:rPr lang="ru-RU" sz="2400" b="1" u="sng" dirty="0"/>
              <a:t>целей и задач программы профилактики суицидов, </a:t>
            </a:r>
            <a:r>
              <a:rPr lang="ru-RU" sz="2400" dirty="0"/>
              <a:t>и, в частности, обучения «вахтеров суицида»</a:t>
            </a:r>
            <a:endParaRPr lang="en-US" sz="2400" dirty="0"/>
          </a:p>
          <a:p>
            <a:pPr marL="2351088" indent="-228600">
              <a:spcBef>
                <a:spcPts val="200"/>
              </a:spcBef>
              <a:spcAft>
                <a:spcPts val="200"/>
              </a:spcAft>
            </a:pPr>
            <a:r>
              <a:rPr lang="ru-RU" sz="2400" i="1" dirty="0"/>
              <a:t>Используйте профессиональный, но понятный язык</a:t>
            </a:r>
            <a:endParaRPr lang="en-US" sz="2400" i="1" dirty="0"/>
          </a:p>
          <a:p>
            <a:pPr marL="2351088" indent="-228600">
              <a:spcBef>
                <a:spcPts val="200"/>
              </a:spcBef>
              <a:spcAft>
                <a:spcPts val="200"/>
              </a:spcAft>
            </a:pPr>
            <a:r>
              <a:rPr lang="ru-RU" sz="2400" i="1" dirty="0"/>
              <a:t>Ответьте на все вопросы, которые могут возникнуть, и постарайтесь преодолеть скептицизм (недоверие)</a:t>
            </a:r>
            <a:endParaRPr lang="en-US" sz="2400" i="1" dirty="0"/>
          </a:p>
          <a:p>
            <a:pPr marL="2351088" indent="-228600">
              <a:spcBef>
                <a:spcPts val="200"/>
              </a:spcBef>
              <a:spcAft>
                <a:spcPts val="200"/>
              </a:spcAft>
            </a:pPr>
            <a:r>
              <a:rPr lang="ru-RU" sz="2400" i="1" dirty="0"/>
              <a:t>Подчеркивайте положительные результаты как для учащихся, так и для школы / колледжа</a:t>
            </a:r>
            <a:endParaRPr lang="it-I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42</a:t>
            </a:fld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1241" r="50000" b="19517"/>
          <a:stretch/>
        </p:blipFill>
        <p:spPr bwMode="auto">
          <a:xfrm>
            <a:off x="3955" y="3646545"/>
            <a:ext cx="2237196" cy="22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516320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63589"/>
            <a:ext cx="8442448" cy="893203"/>
          </a:xfrm>
        </p:spPr>
        <p:txBody>
          <a:bodyPr/>
          <a:lstStyle/>
          <a:p>
            <a:r>
              <a:rPr lang="ru-RU" sz="3200" dirty="0"/>
              <a:t>КАК ПРОВОДИТЬ ОБУЧЕНИЕ «ВАХТЕРОВ СУИЦИДА»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000" y="1758635"/>
            <a:ext cx="8820000" cy="4464496"/>
          </a:xfrm>
        </p:spPr>
        <p:txBody>
          <a:bodyPr>
            <a:normAutofit fontScale="85000" lnSpcReduction="20000"/>
          </a:bodyPr>
          <a:lstStyle/>
          <a:p>
            <a:pPr marL="347663" lvl="0" indent="-347663"/>
            <a:r>
              <a:rPr lang="ru-RU" b="1" u="sng" dirty="0"/>
              <a:t>БУДЬТЕ ПОЗИТИВНЫ </a:t>
            </a:r>
            <a:r>
              <a:rPr lang="en-GB" dirty="0"/>
              <a:t>(</a:t>
            </a:r>
            <a:r>
              <a:rPr lang="ru-RU" dirty="0"/>
              <a:t>Вы говорите о серьезных ситуациях</a:t>
            </a:r>
            <a:r>
              <a:rPr lang="en-GB" dirty="0"/>
              <a:t>, </a:t>
            </a:r>
            <a:r>
              <a:rPr lang="ru-RU" dirty="0"/>
              <a:t>но упор должен быть сделан на возможности разрешить их</a:t>
            </a:r>
            <a:r>
              <a:rPr lang="en-GB" dirty="0"/>
              <a:t>; </a:t>
            </a:r>
            <a:r>
              <a:rPr lang="ru-RU" dirty="0"/>
              <a:t>Вы не можете убедить их участвовать, если Вы сами не доверяете программе</a:t>
            </a:r>
            <a:r>
              <a:rPr lang="en-GB" dirty="0"/>
              <a:t>)</a:t>
            </a:r>
          </a:p>
          <a:p>
            <a:pPr lvl="0"/>
            <a:r>
              <a:rPr lang="ru-RU" dirty="0"/>
              <a:t>Будьте </a:t>
            </a:r>
            <a:r>
              <a:rPr lang="ru-RU" b="1" u="sng" dirty="0"/>
              <a:t>профессиональными,</a:t>
            </a:r>
            <a:r>
              <a:rPr lang="en-GB" dirty="0"/>
              <a:t> </a:t>
            </a:r>
            <a:r>
              <a:rPr lang="ru-RU" dirty="0"/>
              <a:t>но пользуйтесь </a:t>
            </a:r>
            <a:r>
              <a:rPr lang="ru-RU" b="1" u="sng" dirty="0"/>
              <a:t>понятным языком</a:t>
            </a:r>
            <a:endParaRPr lang="en-GB" b="1" u="sng" dirty="0"/>
          </a:p>
          <a:p>
            <a:pPr lvl="0"/>
            <a:r>
              <a:rPr lang="ru-RU" dirty="0"/>
              <a:t>Приведите для них</a:t>
            </a:r>
            <a:r>
              <a:rPr lang="en-US" dirty="0"/>
              <a:t> </a:t>
            </a:r>
            <a:r>
              <a:rPr lang="ru-RU" b="1" u="sng" dirty="0"/>
              <a:t>конкретные примеры</a:t>
            </a:r>
            <a:r>
              <a:rPr lang="en-US" dirty="0"/>
              <a:t> </a:t>
            </a:r>
            <a:r>
              <a:rPr lang="ru-RU" dirty="0"/>
              <a:t>и  применительно к информации и ситуациям, с которыми они знакомы</a:t>
            </a:r>
            <a:endParaRPr lang="en-US" dirty="0"/>
          </a:p>
          <a:p>
            <a:pPr lvl="0"/>
            <a:r>
              <a:rPr lang="ru-RU" dirty="0"/>
              <a:t>Предоставьте </a:t>
            </a:r>
            <a:r>
              <a:rPr lang="ru-RU" b="1" u="sng" dirty="0"/>
              <a:t>ответы</a:t>
            </a:r>
            <a:r>
              <a:rPr lang="en-GB" dirty="0"/>
              <a:t> </a:t>
            </a:r>
            <a:r>
              <a:rPr lang="ru-RU" dirty="0"/>
              <a:t>на все вопросы, которые могут возникнуть и постарайтесь </a:t>
            </a:r>
            <a:r>
              <a:rPr lang="ru-RU" b="1" u="sng" dirty="0"/>
              <a:t>преодолеть скептицизм </a:t>
            </a:r>
            <a:r>
              <a:rPr lang="ru-RU" dirty="0"/>
              <a:t>(недоверие)</a:t>
            </a:r>
            <a:r>
              <a:rPr lang="en-GB" b="1" dirty="0"/>
              <a:t> </a:t>
            </a:r>
            <a:r>
              <a:rPr lang="ru-RU" dirty="0"/>
              <a:t>и подозрительность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A96-E27F-5542-9917-B212179CB2F7}" type="slidenum">
              <a:rPr lang="sv-SE" smtClean="0"/>
              <a:pPr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4225856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РАССМОТРИТЕ ВЕРОВАНИЯ, МИФЫ</a:t>
            </a:r>
            <a:r>
              <a:rPr lang="en-US" sz="2800" dirty="0"/>
              <a:t> </a:t>
            </a:r>
            <a:r>
              <a:rPr lang="ru-RU" sz="2800" dirty="0"/>
              <a:t>И СТЕРЕОТИПЫ О СТРЕССЕ</a:t>
            </a:r>
            <a:r>
              <a:rPr lang="en-US" sz="2800" dirty="0"/>
              <a:t>, </a:t>
            </a:r>
            <a:r>
              <a:rPr lang="ru-RU" sz="2800" dirty="0"/>
              <a:t>ДЕПРЕССИИ И СУИЦИДЕ</a:t>
            </a:r>
            <a:endParaRPr lang="it-IT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2000" y="1844824"/>
            <a:ext cx="8820000" cy="44644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Развенчивание мифов при помощи реальности и основанных на доказательствах заявлений может </a:t>
            </a:r>
            <a:r>
              <a:rPr lang="ru-RU" b="1" u="sng" dirty="0"/>
              <a:t>усилить уверенность и желание работать по профилактике суицидов среди подростков и молодежи</a:t>
            </a:r>
            <a:endParaRPr lang="it-IT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A96-E27F-5542-9917-B212179CB2F7}" type="slidenum">
              <a:rPr lang="sv-SE" smtClean="0"/>
              <a:pPr/>
              <a:t>44</a:t>
            </a:fld>
            <a:endParaRPr lang="sv-SE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401103"/>
            <a:ext cx="2520280" cy="189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448429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79512" y="620848"/>
            <a:ext cx="3060000" cy="1440000"/>
          </a:xfrm>
          <a:prstGeom prst="wedgeEllipseCallout">
            <a:avLst>
              <a:gd name="adj1" fmla="val -42982"/>
              <a:gd name="adj2" fmla="val -525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не может остановить суицид, он неизбежен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44016" y="1926495"/>
            <a:ext cx="4680000" cy="1980000"/>
          </a:xfrm>
          <a:prstGeom prst="wedgeEllipseCallout">
            <a:avLst>
              <a:gd name="adj1" fmla="val -42730"/>
              <a:gd name="adj2" fmla="val 500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ФАКТ: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ЛЮДИ В КРИЗИСЕ ПОЛУЧАЮТ ПОМОЩЬ, В КОТОРОЙ НУЖДАЮТСЯ, ОНИ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ВЕРОЯТНО, НИКОГДА СНОВА НЕ БУДУТ СУИЦИДАЛЬНО НАСТРОЕНЫ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38303" y="620848"/>
            <a:ext cx="3060000" cy="1440000"/>
          </a:xfrm>
          <a:prstGeom prst="wedgeEllipseCallout">
            <a:avLst>
              <a:gd name="adj1" fmla="val 44084"/>
              <a:gd name="adj2" fmla="val -502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эксперты могут предотвратить суицид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455390" y="2131553"/>
            <a:ext cx="4680000" cy="1980000"/>
          </a:xfrm>
          <a:prstGeom prst="wedgeEllipseCallout">
            <a:avLst>
              <a:gd name="adj1" fmla="val 40477"/>
              <a:gd name="adj2" fmla="val 5155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ПРЕДОТВРАЩЕНИЕ СУИЦИДА КАСАЕТСЯ ВСЕХ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МОЖЕТ ПОМОЧЬ ПРЕДОТВРАТИТЬ ТРАГЕДИЮ СУИЦИДА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8303" y="6011175"/>
            <a:ext cx="86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Источник</a:t>
            </a:r>
            <a:r>
              <a:rPr lang="it-IT" sz="1400" i="1" dirty="0">
                <a:solidFill>
                  <a:schemeClr val="tx2">
                    <a:lumMod val="50000"/>
                  </a:schemeClr>
                </a:solidFill>
              </a:rPr>
              <a:t>: QPR,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Вопрос, убеждение и направление</a:t>
            </a:r>
            <a:endParaRPr lang="it-IT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79512" y="4005064"/>
            <a:ext cx="3240000" cy="2160000"/>
          </a:xfrm>
          <a:prstGeom prst="wedgeEllipseCallout">
            <a:avLst>
              <a:gd name="adj1" fmla="val -36170"/>
              <a:gd name="adj2" fmla="val 5035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того, как кто-то решил совершить суицид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ничего нельзя поделать, чтобы остановить его/ее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915816" y="4075769"/>
            <a:ext cx="4680000" cy="1980000"/>
          </a:xfrm>
          <a:prstGeom prst="wedgeEllipseCallout">
            <a:avLst>
              <a:gd name="adj1" fmla="val 42498"/>
              <a:gd name="adj2" fmla="val 5168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 ЭТО НАИБОЛЕЕ ПОДДАЮЩИЙСЯ ПРЕДОТВРАЩЕНИЮ ВИД СМЕРТИ, И ПОЧТИ ЛЮБОЕ ПОЛОЖИТЕЛЬНОЕ ДЕЙСТВИЕ МОЖЕТ СПАСТИ ЖИЗНЬ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242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79512" y="620848"/>
            <a:ext cx="3060000" cy="1440000"/>
          </a:xfrm>
          <a:prstGeom prst="wedgeEllipseCallout">
            <a:avLst>
              <a:gd name="adj1" fmla="val -42982"/>
              <a:gd name="adj2" fmla="val -525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Суицидальные люди держат свои планы при себе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65621" y="2057420"/>
            <a:ext cx="4680000" cy="2510617"/>
          </a:xfrm>
          <a:prstGeom prst="wedgeEllipseCallout">
            <a:avLst>
              <a:gd name="adj1" fmla="val -42730"/>
              <a:gd name="adj2" fmla="val 500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БОЛЬШИНСТВО СУИЦИДАЛЬНЫХ ЛЮДЕЙ СООБЩАЮТ О СВОЕМ НАМЕРЕНИИ ГДЕ-ТО ЗА НЕДЕЛЮ ДО ПОПЫТКИ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797309" y="2133016"/>
            <a:ext cx="3060000" cy="1440000"/>
          </a:xfrm>
          <a:prstGeom prst="wedgeEllipseCallout">
            <a:avLst>
              <a:gd name="adj1" fmla="val 44084"/>
              <a:gd name="adj2" fmla="val -502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говорит о суициде, не совершают его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186772" y="3429000"/>
            <a:ext cx="4680000" cy="2340000"/>
          </a:xfrm>
          <a:prstGeom prst="wedgeEllipseCallout">
            <a:avLst>
              <a:gd name="adj1" fmla="val 40477"/>
              <a:gd name="adj2" fmla="val 5155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ЛЮДИ, КОТОРЫЕ ГОВОРЯТ О СУИЦИДЕ, МОГУТ ПОПЫТАТЬСЯ ИЛИ ДАЖЕ СОВЕРШИТЬ АКТ САМОУБИЙСТВА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2000" y="6001543"/>
            <a:ext cx="86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Источник</a:t>
            </a:r>
            <a:r>
              <a:rPr lang="it-IT" sz="1400" i="1" dirty="0">
                <a:solidFill>
                  <a:schemeClr val="tx2">
                    <a:lumMod val="50000"/>
                  </a:schemeClr>
                </a:solidFill>
              </a:rPr>
              <a:t>: QPR,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Вопрос, убеждение и направление</a:t>
            </a:r>
            <a:endParaRPr lang="it-IT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47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13595" y="1196992"/>
            <a:ext cx="3600000" cy="2160000"/>
          </a:xfrm>
          <a:prstGeom prst="wedgeEllipseCallout">
            <a:avLst>
              <a:gd name="adj1" fmla="val -42982"/>
              <a:gd name="adj2" fmla="val -525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 с кем-либо о суициде только разозлит его и повысит риск суицида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491880" y="2708920"/>
            <a:ext cx="4680000" cy="2880000"/>
          </a:xfrm>
          <a:prstGeom prst="wedgeEllipseCallout">
            <a:avLst>
              <a:gd name="adj1" fmla="val 43172"/>
              <a:gd name="adj2" fmla="val 5118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 ВОПРОС О СУИЦИДАЛЬНОМ НАМЕРЕНИИ СНИЖАЕТ ТРЕВОЖНОСТЬ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ОТКРЫВАЕТ ОБЩЕНИЕ И СНИЖАЕТ РИСК ИМПУЛЬСИВНЫХ ДЕЙСТВИЙ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2000" y="6001543"/>
            <a:ext cx="86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Источник</a:t>
            </a:r>
            <a:r>
              <a:rPr lang="it-IT" sz="1400" i="1" dirty="0">
                <a:solidFill>
                  <a:schemeClr val="tx2">
                    <a:lumMod val="50000"/>
                  </a:schemeClr>
                </a:solidFill>
              </a:rPr>
              <a:t>: QPR,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Вопрос, убеждение и направление</a:t>
            </a:r>
            <a:endParaRPr lang="it-IT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73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26" y="620688"/>
            <a:ext cx="8820000" cy="583327"/>
          </a:xfrm>
        </p:spPr>
        <p:txBody>
          <a:bodyPr/>
          <a:lstStyle/>
          <a:p>
            <a:r>
              <a:rPr lang="ru-RU" sz="3200" dirty="0"/>
              <a:t>ДРУГИЕ МИФЫ О ПОДРОСТКОВОМ СУИЦИДЕ</a:t>
            </a:r>
            <a:endParaRPr lang="it-IT" sz="3200" dirty="0"/>
          </a:p>
        </p:txBody>
      </p:sp>
      <p:sp>
        <p:nvSpPr>
          <p:cNvPr id="4" name="AutoShape 2" descr="http://i574.photobucket.com/albums/ss187/livinlowcarbman/LLVLC%20Show%20pics/photodune-4370454-arrow-with-word-fact-breaks-word-myth-concept-3d-illustration-xs_zps717e2ec1.jpg"/>
          <p:cNvSpPr>
            <a:spLocks noChangeAspect="1" noChangeArrowheads="1"/>
          </p:cNvSpPr>
          <p:nvPr/>
        </p:nvSpPr>
        <p:spPr bwMode="auto">
          <a:xfrm>
            <a:off x="155575" y="-1766888"/>
            <a:ext cx="49149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48</a:t>
            </a:fld>
            <a:endParaRPr lang="it-IT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03829"/>
              </p:ext>
            </p:extLst>
          </p:nvPr>
        </p:nvGraphicFramePr>
        <p:xfrm>
          <a:off x="273826" y="1331525"/>
          <a:ext cx="8640000" cy="4566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8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Мифы</a:t>
                      </a:r>
                      <a:endParaRPr lang="it-IT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ФАКТЫ</a:t>
                      </a:r>
                      <a:endParaRPr lang="it-IT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58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Большинство подростков не будут показывать, что они суицидальны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БОЛЬШИНСТВО ПОДРОСТКОВ НЕ БУДУТ СКРЫВАТЬ, ЧТО ОНИ СУИЦИДАЛЬНЫ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ХОТЯ ОНИ БОЛЕЕ СКЛОННЫ ОБСУЖДАТЬ СУИЦИДАЛЬНЫЕ МЫСЛИ СО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СВЕРСТНИКОМ, А НЕ С РАБОТНИКОМ ШКОЛЫ / КОЛЛЕДЖА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86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Обучение подростков в отношении суицида ведет к увеличению числа попыток самоубийств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так как оно дает им идеи и способы убить себя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КОГДА ВОПРОСЫ, КАСАЮЩИЕСЯ СУИЦИДА, ПРЕПОДАЮТСЯ В ЧУВСТВИТЕЛЬНОМ ОБРАЗОВАТЕЛЬНОМ КОНТЕКСТЕ, ОНИ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НЕ ПРИВОДЯТ И НЕ ВЫЗЫВАЮТ В ДАЛЬНЕЙШЕМ СУИЦИДАЛЬНОГО ПОВЕДЕНИЯ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ОБСУЖДЕНИЕ СУИЦИДА В КЛАССЕ ПРЕДОСТАВЛЯЕТ ПОДРОСТКАМ ВОЗМОЖНОСТЬ ПОГОВОРИТЬ ОБ ИХ ЧУВСТВАХ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ТАКИМ ОБРАЗОМ, ДАВАЯ ИМ ВОЗМОЖНОСТЬ ЧУВСТВОВАТЬ СЕБЯ БОЛЕЕ КОМФОРТНО, КОГДА ОНИ ВЫРАЖАЮТ СВОИ СУИЦИДАЛЬНЫЕ МЫСЛИ И УВЕЛИЧИВАЯ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ИХ ШАНСЫ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НА ПОЛУЧЕНИЕ ПОМОЩИ СО СТОРОНЫ ДРУГА ИЛИ ШКОЛЬНОГО РАБОТНИКА 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155575" y="5898178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Источник</a:t>
            </a:r>
            <a:r>
              <a:rPr lang="it-IT" sz="1100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Школьное Руководство по профилактике суицида среди молодежи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100" dirty="0"/>
              <a:t>Департамент изучения вопросов ребенка и семьи</a:t>
            </a:r>
            <a:r>
              <a:rPr lang="en-US" sz="1100" dirty="0"/>
              <a:t>, Louis de la Parte </a:t>
            </a:r>
            <a:r>
              <a:rPr lang="ru-RU" sz="1100" dirty="0"/>
              <a:t>Институт психического здоровья штата Флорида</a:t>
            </a:r>
            <a:r>
              <a:rPr lang="en-US" sz="1100" dirty="0"/>
              <a:t>, USF </a:t>
            </a:r>
            <a:r>
              <a:rPr lang="ru-RU" sz="1100" dirty="0"/>
              <a:t>Колледж поведенческих и общественных наук </a:t>
            </a:r>
            <a:r>
              <a:rPr lang="it-IT" sz="1100" dirty="0"/>
              <a:t>(2012)</a:t>
            </a:r>
            <a:endParaRPr lang="it-IT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5400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614933"/>
            <a:ext cx="8820000" cy="797843"/>
          </a:xfrm>
        </p:spPr>
        <p:txBody>
          <a:bodyPr/>
          <a:lstStyle/>
          <a:p>
            <a:r>
              <a:rPr lang="ru-RU" sz="3200" dirty="0"/>
              <a:t>ДРУГИЕ МИФЫ О ПОДРОСТКОВОМ СУИЦИДЕ</a:t>
            </a:r>
            <a:endParaRPr lang="it-IT" sz="3200" dirty="0"/>
          </a:p>
        </p:txBody>
      </p:sp>
      <p:sp>
        <p:nvSpPr>
          <p:cNvPr id="4" name="AutoShape 2" descr="http://i574.photobucket.com/albums/ss187/livinlowcarbman/LLVLC%20Show%20pics/photodune-4370454-arrow-with-word-fact-breaks-word-myth-concept-3d-illustration-xs_zps717e2ec1.jpg"/>
          <p:cNvSpPr>
            <a:spLocks noChangeAspect="1" noChangeArrowheads="1"/>
          </p:cNvSpPr>
          <p:nvPr/>
        </p:nvSpPr>
        <p:spPr bwMode="auto">
          <a:xfrm>
            <a:off x="155575" y="-1766888"/>
            <a:ext cx="49149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49</a:t>
            </a:fld>
            <a:endParaRPr lang="it-IT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918"/>
              </p:ext>
            </p:extLst>
          </p:nvPr>
        </p:nvGraphicFramePr>
        <p:xfrm>
          <a:off x="252000" y="1532975"/>
          <a:ext cx="8640000" cy="40062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7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Мифы</a:t>
                      </a:r>
                      <a:endParaRPr lang="it-IT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ФАКТЫ</a:t>
                      </a:r>
                      <a:endParaRPr lang="it-IT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44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Родители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часто знают о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суицидальном поведении своего ребенка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ИССЛЕДОВАНИЯ ПОКАЗАЛИ, ЧТО ДО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86%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РОДИТЕЛЕЙ НЕ ЗНАЛИ О СУИЦИДАЛЬНОМ ПОВЕДЕНИИ ИХ РЕБЕНКА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ИССЛЕДОВАНИЯМИ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БЫЛО ОБНАРУЖЕНО,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ЧТО ПОДРОСТКИ, КОТОРЫЕ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ПОГИБЛИ ИЗ-ЗА СУИЦИДА, ИМЕЛИ СУЩЕСТВЕННО БОЛЕЕ РЕДКОЕ И МЕНЕЕ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УДОВЛЕТВОРИТЕЛЬНОЕ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ОБЩЕНИЕ СО СВОИМИ РОДИТЕЛЯМИ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62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Большинство подростков, которые пытаются совершить суицид,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имеют твердое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намерение умереть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БОЛЬШИНСТВО СУИЦИДАЛЬНЫХ ПОДРОСТКОВ НЕ ХОТЯТ,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ЧТОБЫ СУИЦИД ПРОИЗОШЕЛ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ОНИ СКОРЕЕ РАЗРЫВАЮТСЯ МЕЖДУ ЖЕЛАНИЕМ ПРЕКРАТИТЬ СВОЮ ПСИХОЛОГИЧЕСКУЮ БОЛЬ ПОСРЕДСТВОМ СМЕРТИ И ЖЕЛАНИЕМ ПРОДОЛЖАТЬ ЖИТЬ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ТОЛЬКО В БОЛЕЕ ОБНАДЕЖИВАЮЩЕЙ СРЕДЕ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252000" y="5805264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Источник</a:t>
            </a:r>
            <a:r>
              <a:rPr lang="it-IT" sz="1100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Школьное Руководство по профилактике суицида среди молодежи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100" dirty="0"/>
              <a:t>Департамент изучения вопросов ребенка и семьи</a:t>
            </a:r>
            <a:r>
              <a:rPr lang="en-US" sz="1100" dirty="0"/>
              <a:t>, Louis de la Parte </a:t>
            </a:r>
            <a:r>
              <a:rPr lang="ru-RU" sz="1100" dirty="0"/>
              <a:t>Институт психического здоровья штата Флорида</a:t>
            </a:r>
            <a:r>
              <a:rPr lang="en-US" sz="1100" dirty="0"/>
              <a:t>, USF </a:t>
            </a:r>
            <a:r>
              <a:rPr lang="ru-RU" sz="1100" dirty="0"/>
              <a:t>Колледж поведенческих и общественных наук </a:t>
            </a:r>
            <a:r>
              <a:rPr lang="it-IT" sz="1100" dirty="0"/>
              <a:t>(2012)</a:t>
            </a:r>
            <a:endParaRPr lang="it-IT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343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СИЛЬНЫЕ СТОРОНЫ ОБУЧЕНИЯ «ВАХТЕРОВ СУИЦИДА»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63" y="1828175"/>
            <a:ext cx="8686800" cy="14049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/>
              <a:t>Повышение уверенности в способности распознать учащегося, потенциально подвергающегося риску суицида</a:t>
            </a:r>
            <a:r>
              <a:rPr lang="en-US" sz="2800" b="1" dirty="0"/>
              <a:t> </a:t>
            </a:r>
            <a:r>
              <a:rPr lang="ru-RU" sz="2800" b="1" dirty="0"/>
              <a:t>и проблем психического здоровья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AutoShape 2" descr="http://paperravenediting.com/wp-content/uploads/2013/03/13March27NerdyStrengthKid.jpg"/>
          <p:cNvSpPr>
            <a:spLocks noChangeAspect="1" noChangeArrowheads="1"/>
          </p:cNvSpPr>
          <p:nvPr/>
        </p:nvSpPr>
        <p:spPr bwMode="auto">
          <a:xfrm>
            <a:off x="155575" y="-1790700"/>
            <a:ext cx="4324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48" y="3419481"/>
            <a:ext cx="3377952" cy="292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419481"/>
            <a:ext cx="5604048" cy="273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dirty="0"/>
              <a:t>Положительные изменения в знаниях, отношении, умении и практических навыках персонала школ/колледжей по перенаправлению учащихся группы риска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220509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5" y="415679"/>
            <a:ext cx="8820000" cy="677179"/>
          </a:xfrm>
        </p:spPr>
        <p:txBody>
          <a:bodyPr/>
          <a:lstStyle/>
          <a:p>
            <a:r>
              <a:rPr lang="ru-RU" sz="3200" dirty="0"/>
              <a:t>ДРУГИЕ МИФЫ О ПОДРОСТКОВОМ СУИЦИДЕ</a:t>
            </a:r>
            <a:endParaRPr lang="it-IT" sz="3200" dirty="0"/>
          </a:p>
        </p:txBody>
      </p:sp>
      <p:sp>
        <p:nvSpPr>
          <p:cNvPr id="4" name="AutoShape 2" descr="http://i574.photobucket.com/albums/ss187/livinlowcarbman/LLVLC%20Show%20pics/photodune-4370454-arrow-with-word-fact-breaks-word-myth-concept-3d-illustration-xs_zps717e2ec1.jpg"/>
          <p:cNvSpPr>
            <a:spLocks noChangeAspect="1" noChangeArrowheads="1"/>
          </p:cNvSpPr>
          <p:nvPr/>
        </p:nvSpPr>
        <p:spPr bwMode="auto">
          <a:xfrm>
            <a:off x="155575" y="-1766888"/>
            <a:ext cx="49149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50</a:t>
            </a:fld>
            <a:endParaRPr lang="it-IT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9599"/>
              </p:ext>
            </p:extLst>
          </p:nvPr>
        </p:nvGraphicFramePr>
        <p:xfrm>
          <a:off x="278355" y="1089610"/>
          <a:ext cx="8640000" cy="49036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3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Мифы</a:t>
                      </a:r>
                      <a:endParaRPr lang="it-IT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ФАКТЫ</a:t>
                      </a:r>
                      <a:endParaRPr lang="it-IT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71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Не существует существенной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разницы между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подростками мальчиками и девочками в отношении суицидального поведения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ВЕРОЯТНОСТЬ ТОГО, ЧТО ДЕВОЧКИ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ПОДРОСТКИ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СООБЩАТ ОБ ОПЫТЕ СУИЦИДАЛЬНОГО МЫШЛЕНИЯ ВЫШЕ, ЧЕМ У ПОДРОСТКОВ МАЛЬЧИКОВ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В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1.5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2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РАЗА И У НИХ В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3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РАЗА ВЫШЕ ВЕРОЯТНОСТЬ СОВЕРШИТЬ ПОПЫТКУ СУИЦИДА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У МАЛЬЧИКОВ-ПОДРОСТКОВ ВЕРОЯТНОСТЬ ПОГИБНУТЬ ОТ СУИЦИДА В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5.5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РАЗ ВЫШЕ, ЧЕМ У ПОДРОСТКОВ ДЕВОЧЕК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53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Так как подростки девочки погибают от суицида реже, чем подростки мальчики, их попытки не следует принимать всерьез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ОДИН ИЗ НАИБОЛЕЕ МОЩНЫХ ПРЕДИКТОРОВ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(прогнозов)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СМЕРТИ ОТ СУИЦИДА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ЯВЛЯЕТСЯ ПОПЫТКА СУИЦИДА В ПРОШЛОМ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ОТ ОДНОЙ ТРЕТИ ДО ПОЛОВИНЫ ПОДРОСТКОВ, СОВЕРШАЮЩИХ СУИЦИД, ИМЕЮТ ИСТОРИЮ ПОПЫТКИ СУИЦИДА В ПРОШЛОМ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ПОЭТОМУ ВСЕ ПОПЫТКИ СУИЦИДА СЛЕДУЕТ РАССМАТРИВАТЬ ОЧЕНЬ СЕРЬЕЗНО ВНЕ ЗАВИСИМОСТИ ОТ ПОЛА ПЫТАЮЩЕГОСЯ СОВЕРШИТЬ СУИЦИД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252000" y="5898178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Источник</a:t>
            </a:r>
            <a:r>
              <a:rPr lang="it-IT" sz="1100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Школьное Руководство по профилактике суицида среди молодежи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100" dirty="0"/>
              <a:t>Департамент изучения вопросов ребенка и семьи</a:t>
            </a:r>
            <a:r>
              <a:rPr lang="en-US" sz="1100" dirty="0"/>
              <a:t>, Louis de la Parte </a:t>
            </a:r>
            <a:r>
              <a:rPr lang="ru-RU" sz="1100" dirty="0"/>
              <a:t>Институт психического здоровья штата Флорида</a:t>
            </a:r>
            <a:r>
              <a:rPr lang="en-US" sz="1100" dirty="0"/>
              <a:t>, USF </a:t>
            </a:r>
            <a:r>
              <a:rPr lang="ru-RU" sz="1100" dirty="0"/>
              <a:t>Колледж поведенческих и общественных наук </a:t>
            </a:r>
            <a:r>
              <a:rPr lang="it-IT" sz="1100" dirty="0"/>
              <a:t>(2012)</a:t>
            </a:r>
            <a:endParaRPr lang="it-IT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5369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735597"/>
            <a:ext cx="8820000" cy="893203"/>
          </a:xfrm>
        </p:spPr>
        <p:txBody>
          <a:bodyPr/>
          <a:lstStyle/>
          <a:p>
            <a:r>
              <a:rPr lang="ru-RU" sz="4000" dirty="0"/>
              <a:t>ДРУГИЕ МИФЫ О ПОДРОСТКОВОМ СУИЦИДЕ</a:t>
            </a:r>
            <a:endParaRPr lang="it-IT" sz="4000" dirty="0"/>
          </a:p>
        </p:txBody>
      </p:sp>
      <p:sp>
        <p:nvSpPr>
          <p:cNvPr id="4" name="AutoShape 2" descr="http://i574.photobucket.com/albums/ss187/livinlowcarbman/LLVLC%20Show%20pics/photodune-4370454-arrow-with-word-fact-breaks-word-myth-concept-3d-illustration-xs_zps717e2ec1.jpg"/>
          <p:cNvSpPr>
            <a:spLocks noChangeAspect="1" noChangeArrowheads="1"/>
          </p:cNvSpPr>
          <p:nvPr/>
        </p:nvSpPr>
        <p:spPr bwMode="auto">
          <a:xfrm>
            <a:off x="155575" y="-1766888"/>
            <a:ext cx="49149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51</a:t>
            </a:fld>
            <a:endParaRPr lang="it-IT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73965"/>
              </p:ext>
            </p:extLst>
          </p:nvPr>
        </p:nvGraphicFramePr>
        <p:xfrm>
          <a:off x="252000" y="1988839"/>
          <a:ext cx="8640000" cy="37764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4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Мифы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ФАКТЫ</a:t>
                      </a:r>
                      <a:endParaRPr lang="it-IT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31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Подростковый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</a:rPr>
                        <a:t> суицид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происходит только среди бедных подростков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ПОДРОСТКОВЫЙ СУИЦИД ПРОИСХОДИТ ВО ВСЕХ СОЦИАЛЬНО-ЭКОНОМИЧЕСКИХ ГРУППАХ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НЕ БЫЛО ОБНАРУЖЕНО, ЧТО СОЦИАЛЬНО-ЭКОНОМИЧЕСКИЕ ПЕРЕМЕННЫЕ ЯВЛЯЮТСЯ НАДЕЖНЫМИ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ПРЕДИКТОРАМИ (прогнозом) СУИЦИДАЛЬНОГО ПОВЕДЕНИЯ ПОДРОСТКОВ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ВМЕСТО ОЦЕНКИ СОЦИАЛЬНО-ЭКОНОМИЧЕСКОГО ПОЛОЖЕНИЯ ПОДРОСТКА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ШКОЛЬНЫМ ПРОФЕССИОНАЛАМ СЛЕДУЕТ ОЦЕНИТЬ ИХ СОЦИАЛЬНЫЕ И ЭМОЦИОНАЛЬНЫЕ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ХАРАКТЕРИСТИКИ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Т.Е.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ЭМОЦИОНАЛЬНЫЕ РЕАКЦИИ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НАСТРОЕНИЕ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УЧАСТИЕ В ОБЩЕСТВЕННОЙ ЖИЗНИ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И Т.Д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.)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ДЛЯ ОПРЕДЕЛЕНИЯ ТОГО, ПОДВЕРГАЮТСЯ ЛИ ОНИ ПОВЫШЕННОМУ РИСКУ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5"/>
          <p:cNvSpPr txBox="1"/>
          <p:nvPr/>
        </p:nvSpPr>
        <p:spPr>
          <a:xfrm>
            <a:off x="252000" y="5938079"/>
            <a:ext cx="86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Источник</a:t>
            </a:r>
            <a:r>
              <a:rPr lang="it-IT" sz="1100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Школьное Руководство по профилактике суицида среди молодежи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100" dirty="0"/>
              <a:t>Департамент изучения вопросов ребенка и семьи</a:t>
            </a:r>
            <a:r>
              <a:rPr lang="en-US" sz="1100" dirty="0"/>
              <a:t>, Louis de la Parte </a:t>
            </a:r>
            <a:r>
              <a:rPr lang="ru-RU" sz="1100" dirty="0"/>
              <a:t>Институт психического здоровья штата Флорида</a:t>
            </a:r>
            <a:r>
              <a:rPr lang="en-US" sz="1100" dirty="0"/>
              <a:t>, USF </a:t>
            </a:r>
            <a:r>
              <a:rPr lang="ru-RU" sz="1100" dirty="0"/>
              <a:t>Колледж поведенческих и общественных наук </a:t>
            </a:r>
            <a:r>
              <a:rPr lang="it-IT" sz="1100" dirty="0"/>
              <a:t>(2012)</a:t>
            </a:r>
            <a:endParaRPr lang="it-IT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53859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7438"/>
            <a:ext cx="2143125" cy="2143125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5902424" cy="1470025"/>
          </a:xfrm>
        </p:spPr>
        <p:txBody>
          <a:bodyPr/>
          <a:lstStyle/>
          <a:p>
            <a:r>
              <a:rPr lang="ru-RU" sz="7200" dirty="0"/>
              <a:t>ВОПРОСЫ </a:t>
            </a:r>
            <a:br>
              <a:rPr lang="ru-RU" sz="7200" dirty="0"/>
            </a:br>
            <a:r>
              <a:rPr lang="ru-RU" sz="7200" dirty="0"/>
              <a:t>И ОБСУЖДЕНИЕ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21286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459586"/>
            <a:ext cx="8820000" cy="739737"/>
          </a:xfrm>
        </p:spPr>
        <p:txBody>
          <a:bodyPr/>
          <a:lstStyle/>
          <a:p>
            <a:r>
              <a:rPr lang="ru-RU" sz="4400" dirty="0"/>
              <a:t>ЗАДАЧИ ПРОГРАММЫ</a:t>
            </a:r>
            <a:endParaRPr lang="it-IT" sz="4400" dirty="0"/>
          </a:p>
        </p:txBody>
      </p:sp>
      <p:sp>
        <p:nvSpPr>
          <p:cNvPr id="4" name="AutoShape 2" descr="http://bhartiyamfurnishing.in/img/objectives%20%281%29.pn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9" y="2924944"/>
            <a:ext cx="2602331" cy="26023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16773" y="1329564"/>
            <a:ext cx="6427227" cy="48965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Повышение грамотности о психическом здоровье и суицидальном поведении</a:t>
            </a:r>
            <a:endParaRPr lang="en-US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Борьба со стигмой и предубеждением </a:t>
            </a:r>
            <a:endParaRPr lang="en-US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Научить как распознать ученика группы риска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Научить как правильно общаться с учеником группы риска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Научить как действовать и направить учащегося группы риска для получения помощи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Предоставление информации о том, как получить помощь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865171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357166"/>
            <a:ext cx="8820000" cy="8932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МАТЕРИАЛЫ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9" name="Group 8"/>
          <p:cNvGrpSpPr/>
          <p:nvPr/>
        </p:nvGrpSpPr>
        <p:grpSpPr>
          <a:xfrm>
            <a:off x="189484" y="1293897"/>
            <a:ext cx="8664367" cy="4595828"/>
            <a:chOff x="179512" y="1514702"/>
            <a:chExt cx="8664367" cy="45958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16832"/>
              <a:ext cx="3630149" cy="2722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1539" y="4966671"/>
              <a:ext cx="3126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500" b="1" dirty="0">
                  <a:solidFill>
                    <a:schemeClr val="tx2">
                      <a:lumMod val="50000"/>
                    </a:schemeClr>
                  </a:solidFill>
                </a:rPr>
                <a:t>Стандартная презентация </a:t>
              </a:r>
              <a:r>
                <a:rPr lang="it-IT" sz="2500" b="1" dirty="0">
                  <a:solidFill>
                    <a:schemeClr val="tx2">
                      <a:lumMod val="50000"/>
                    </a:schemeClr>
                  </a:solidFill>
                </a:rPr>
                <a:t>PowerPoint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3968" y="5402644"/>
              <a:ext cx="4402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500" b="1" dirty="0">
                  <a:solidFill>
                    <a:schemeClr val="tx2">
                      <a:lumMod val="50000"/>
                    </a:schemeClr>
                  </a:solidFill>
                </a:rPr>
                <a:t>Информационный буклет для сотрудников школ</a:t>
              </a:r>
              <a:endParaRPr lang="it-IT" sz="25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3047" y="1514702"/>
              <a:ext cx="4750832" cy="33593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2290" y="2254781"/>
              <a:ext cx="1960593" cy="1023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500" b="1" dirty="0">
                  <a:solidFill>
                    <a:schemeClr val="tx2">
                      <a:lumMod val="50000"/>
                    </a:schemeClr>
                  </a:solidFill>
                </a:rPr>
                <a:t>Обучение вахтеров суицида</a:t>
              </a:r>
              <a:endParaRPr lang="it-IT" sz="25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6908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000" y="692696"/>
            <a:ext cx="882000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Обучение «вахтеров суицида» должно проводиться за </a:t>
            </a:r>
            <a:r>
              <a:rPr lang="ru-RU" b="1" u="sng" dirty="0"/>
              <a:t>одну полуторачасовую сессию </a:t>
            </a:r>
            <a:r>
              <a:rPr lang="en-US" b="1" u="sng" dirty="0"/>
              <a:t>(</a:t>
            </a:r>
            <a:r>
              <a:rPr lang="ru-RU" b="1" u="sng" dirty="0"/>
              <a:t>не более 3</a:t>
            </a:r>
            <a:r>
              <a:rPr lang="en-US" b="1" u="sng" dirty="0"/>
              <a:t>0-</a:t>
            </a:r>
            <a:r>
              <a:rPr lang="ru-RU" b="1" u="sng" dirty="0"/>
              <a:t>4</a:t>
            </a:r>
            <a:r>
              <a:rPr lang="en-US" b="1" u="sng" dirty="0"/>
              <a:t>0 </a:t>
            </a:r>
            <a:r>
              <a:rPr lang="ru-RU" b="1" u="sng" dirty="0"/>
              <a:t>участников</a:t>
            </a:r>
            <a:r>
              <a:rPr lang="en-US" b="1" u="sng" dirty="0"/>
              <a:t>)</a:t>
            </a:r>
            <a:endParaRPr lang="en-US" dirty="0"/>
          </a:p>
          <a:p>
            <a:pPr marL="2503488"/>
            <a:r>
              <a:rPr lang="ru-RU" dirty="0"/>
              <a:t>Обучение включает в себя </a:t>
            </a:r>
            <a:r>
              <a:rPr lang="ru-RU" b="1" u="sng" dirty="0"/>
              <a:t>вводную лекцию,</a:t>
            </a:r>
            <a:r>
              <a:rPr lang="en-US" b="1" dirty="0"/>
              <a:t> </a:t>
            </a:r>
            <a:r>
              <a:rPr lang="ru-RU" dirty="0"/>
              <a:t>проводимую психологом школы / колледжа</a:t>
            </a:r>
            <a:endParaRPr lang="en-US" dirty="0"/>
          </a:p>
          <a:p>
            <a:pPr marL="2503488"/>
            <a:r>
              <a:rPr lang="ru-RU" dirty="0"/>
              <a:t>Вводная лекция будет проводиться после </a:t>
            </a:r>
            <a:r>
              <a:rPr lang="ru-RU" b="1" u="sng" dirty="0"/>
              <a:t>стандартной слайд презентации (в </a:t>
            </a:r>
            <a:r>
              <a:rPr lang="en-US" b="1" u="sng" dirty="0"/>
              <a:t>PowerPoint</a:t>
            </a:r>
            <a:r>
              <a:rPr lang="ru-RU" b="1" u="sng" dirty="0"/>
              <a:t>)</a:t>
            </a:r>
            <a:endParaRPr lang="en-US" b="1" u="sng" dirty="0"/>
          </a:p>
          <a:p>
            <a:r>
              <a:rPr lang="ru-RU" dirty="0"/>
              <a:t>Во время обучения</a:t>
            </a:r>
            <a:r>
              <a:rPr lang="en-US" dirty="0"/>
              <a:t>,</a:t>
            </a:r>
            <a:r>
              <a:rPr lang="ru-RU" dirty="0"/>
              <a:t> участникам будет предоставлена </a:t>
            </a:r>
            <a:r>
              <a:rPr lang="ru-RU" b="1" u="sng" dirty="0"/>
              <a:t>информационная листовка,</a:t>
            </a:r>
            <a:r>
              <a:rPr lang="en-US" b="1" u="sng" dirty="0"/>
              <a:t> </a:t>
            </a:r>
            <a:r>
              <a:rPr lang="ru-RU" dirty="0"/>
              <a:t>которую они заберут с собой как памятку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1674100" cy="167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4715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52" y="650081"/>
            <a:ext cx="25146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44" y="519357"/>
            <a:ext cx="8820000" cy="893203"/>
          </a:xfrm>
        </p:spPr>
        <p:txBody>
          <a:bodyPr/>
          <a:lstStyle/>
          <a:p>
            <a:pPr algn="l"/>
            <a:r>
              <a:rPr lang="ru-RU" sz="4400" dirty="0"/>
              <a:t>СОДЕРЖАНИЕ ОБУЧЕНИЯ</a:t>
            </a:r>
            <a:endParaRPr lang="it-IT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44" y="1412776"/>
            <a:ext cx="7037844" cy="17372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Что такое «вахтер суицида»</a:t>
            </a:r>
            <a:r>
              <a:rPr lang="it-IT" sz="2800" b="1" dirty="0"/>
              <a:t>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Почему предотвращение суицидов входит в роль учителя старших классов</a:t>
            </a:r>
            <a:r>
              <a:rPr lang="en-US" sz="2800" b="1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302" y="3212976"/>
            <a:ext cx="8915194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Масштаб проблемы</a:t>
            </a:r>
            <a:endParaRPr lang="en-US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Риск суицида</a:t>
            </a:r>
            <a:r>
              <a:rPr lang="en-US" sz="2800" b="1" dirty="0"/>
              <a:t>: </a:t>
            </a:r>
            <a:r>
              <a:rPr lang="ru-RU" sz="2800" b="1" dirty="0"/>
              <a:t>базовые понятия</a:t>
            </a:r>
            <a:endParaRPr lang="en-US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Поиск предупреждающих признаков / сигналов</a:t>
            </a:r>
            <a:endParaRPr lang="en-US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Как поддержать подростков группы риска</a:t>
            </a:r>
            <a:endParaRPr lang="en-US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Как перенаправлять подростков группы риска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89685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3.1_KYZYLORDA TRAINING GATEKEEPER Day 3_33slides_rus_вычит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D3.1_KYZYLORDA TRAINING GATEKEEPER Day 3_33slides_rus_вычитка</Template>
  <TotalTime>1024</TotalTime>
  <Words>3497</Words>
  <Application>Microsoft Office PowerPoint</Application>
  <PresentationFormat>Экран (4:3)</PresentationFormat>
  <Paragraphs>347</Paragraphs>
  <Slides>52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Arial Narrow</vt:lpstr>
      <vt:lpstr>Calibri</vt:lpstr>
      <vt:lpstr>Times</vt:lpstr>
      <vt:lpstr>Times New Roman</vt:lpstr>
      <vt:lpstr>D3.1_KYZYLORDA TRAINING GATEKEEPER Day 3_33slides_rus_вычитка</vt:lpstr>
      <vt:lpstr>ОБУЧЕНИЕ ВАХТЕРОВ СУИЦИДА      (обучение персонала школ )</vt:lpstr>
      <vt:lpstr>Презентация PowerPoint</vt:lpstr>
      <vt:lpstr>ТЕОРЕТИЧЕСКИЕ ОСНОВЫ</vt:lpstr>
      <vt:lpstr>ТЕОРЕТИЧЕСКИЕ ОСНОВЫ</vt:lpstr>
      <vt:lpstr>СИЛЬНЫЕ СТОРОНЫ ОБУЧЕНИЯ «ВАХТЕРОВ СУИЦИДА»</vt:lpstr>
      <vt:lpstr>ЗАДАЧИ ПРОГРАММЫ</vt:lpstr>
      <vt:lpstr>МАТЕРИАЛЫ</vt:lpstr>
      <vt:lpstr>Презентация PowerPoint</vt:lpstr>
      <vt:lpstr>СОДЕРЖАНИЕ ОБУЧЕНИЯ</vt:lpstr>
      <vt:lpstr>Что такое «вахтер суицида»?</vt:lpstr>
      <vt:lpstr>Почему профилактика суицидов входит в роль учителя старших классов?</vt:lpstr>
      <vt:lpstr>Масштаб проблемы</vt:lpstr>
      <vt:lpstr>РИСК СУИЦИДА:  ОСНОВНЫЕ ПОНЯТИЯ</vt:lpstr>
      <vt:lpstr>1. Попытка(и) суицида в прошлом</vt:lpstr>
      <vt:lpstr>1. Попытка(и) суицида в прошлом</vt:lpstr>
      <vt:lpstr>Презентация PowerPoint</vt:lpstr>
      <vt:lpstr>Презентация PowerPoint</vt:lpstr>
      <vt:lpstr>2. Расстройства настроения и другие психические расстройства </vt:lpstr>
      <vt:lpstr>2. Расстройства настроения и другие психические расстройства </vt:lpstr>
      <vt:lpstr>3. Употребление алкоголя и наркотиков</vt:lpstr>
      <vt:lpstr>4. Детская травма / Жестокое обращение с детьми / Безнадзорность</vt:lpstr>
      <vt:lpstr>4. Детская травма / Жестокое обращение с детьми / Безнадзорность</vt:lpstr>
      <vt:lpstr>4. Детская травма / Жестокое обращение с детьми / Безнадзорность</vt:lpstr>
      <vt:lpstr>5. Семейная история суицидальности и/или проблем с психическим здоровьем</vt:lpstr>
      <vt:lpstr>5. Семейная история суицидальности и/или проблем с психическим здоровьем</vt:lpstr>
      <vt:lpstr>6. Стрессовые ситуации</vt:lpstr>
      <vt:lpstr>6. Стрессовые ситуации</vt:lpstr>
      <vt:lpstr>7. Доступ к смертельным средствам</vt:lpstr>
      <vt:lpstr>8. Воздействие тех, кто умер от суицида (вредное влияние)</vt:lpstr>
      <vt:lpstr>9. БЕЗНАДЕЖНОСТЬ</vt:lpstr>
      <vt:lpstr>9. БЕЗНАДЕЖНОСТЬ</vt:lpstr>
      <vt:lpstr>Поиск предупреждающих сигналов</vt:lpstr>
      <vt:lpstr>УСИЛЕНИЕ «УХОДА В СЕБЯ»</vt:lpstr>
      <vt:lpstr>Презентация PowerPoint</vt:lpstr>
      <vt:lpstr>Как поддержать подростков группы риска</vt:lpstr>
      <vt:lpstr>Презентация PowerPoint</vt:lpstr>
      <vt:lpstr>Как перенаправлять подростков группы риска</vt:lpstr>
      <vt:lpstr>КЛЮЧЕВЫЕ ПОСЫЛЫ</vt:lpstr>
      <vt:lpstr>ДО НАЧАЛА ПРОГРАММЫ…</vt:lpstr>
      <vt:lpstr>ПРАКТИКУЙТЕСЬ!</vt:lpstr>
      <vt:lpstr>ОПРЕДЕЛИТЕ ОСНОВНЫЕ КОНТАКТЫ В ШКОЛЕ / КОЛЛЕДЖЕ И МЕДИЦИНСКИХ СЛУЖБАХ</vt:lpstr>
      <vt:lpstr>ПРЕДСТАВЛЕНИЕ ПРОГРАММЫ В ШКОЛЕ </vt:lpstr>
      <vt:lpstr>КАК ПРОВОДИТЬ ОБУЧЕНИЕ «ВАХТЕРОВ СУИЦИДА»</vt:lpstr>
      <vt:lpstr>РАССМОТРИТЕ ВЕРОВАНИЯ, МИФЫ И СТЕРЕОТИПЫ О СТРЕССЕ, ДЕПРЕССИИ И СУИЦИДЕ</vt:lpstr>
      <vt:lpstr>Презентация PowerPoint</vt:lpstr>
      <vt:lpstr>Презентация PowerPoint</vt:lpstr>
      <vt:lpstr>Презентация PowerPoint</vt:lpstr>
      <vt:lpstr>ДРУГИЕ МИФЫ О ПОДРОСТКОВОМ СУИЦИДЕ</vt:lpstr>
      <vt:lpstr>ДРУГИЕ МИФЫ О ПОДРОСТКОВОМ СУИЦИДЕ</vt:lpstr>
      <vt:lpstr>ДРУГИЕ МИФЫ О ПОДРОСТКОВОМ СУИЦИДЕ</vt:lpstr>
      <vt:lpstr>ДРУГИЕ МИФЫ О ПОДРОСТКОВОМ СУИЦИДЕ</vt:lpstr>
      <vt:lpstr>ВОПРОСЫ  И ОБСУЖДЕНИЕ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GATEKEEPER TRAINING FOR SCHOOL STAFF</dc:title>
  <dc:creator>administrator</dc:creator>
  <cp:lastModifiedBy>Admin</cp:lastModifiedBy>
  <cp:revision>67</cp:revision>
  <dcterms:created xsi:type="dcterms:W3CDTF">2015-05-20T05:57:26Z</dcterms:created>
  <dcterms:modified xsi:type="dcterms:W3CDTF">2023-12-04T09:36:44Z</dcterms:modified>
</cp:coreProperties>
</file>