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0" r:id="rId1"/>
  </p:sldMasterIdLst>
  <p:notesMasterIdLst>
    <p:notesMasterId r:id="rId11"/>
  </p:notesMasterIdLst>
  <p:sldIdLst>
    <p:sldId id="257" r:id="rId2"/>
    <p:sldId id="273" r:id="rId3"/>
    <p:sldId id="282" r:id="rId4"/>
    <p:sldId id="281" r:id="rId5"/>
    <p:sldId id="285" r:id="rId6"/>
    <p:sldId id="288" r:id="rId7"/>
    <p:sldId id="289" r:id="rId8"/>
    <p:sldId id="290" r:id="rId9"/>
    <p:sldId id="287" r:id="rId10"/>
  </p:sldIdLst>
  <p:sldSz cx="12192000" cy="6858000"/>
  <p:notesSz cx="9942513" cy="68103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75" autoAdjust="0"/>
    <p:restoredTop sz="85180" autoAdjust="0"/>
  </p:normalViewPr>
  <p:slideViewPr>
    <p:cSldViewPr>
      <p:cViewPr>
        <p:scale>
          <a:sx n="80" d="100"/>
          <a:sy n="80" d="100"/>
        </p:scale>
        <p:origin x="-690" y="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22" cy="342096"/>
          </a:xfrm>
          <a:prstGeom prst="rect">
            <a:avLst/>
          </a:prstGeom>
        </p:spPr>
        <p:txBody>
          <a:bodyPr vert="horz" lIns="80412" tIns="40206" rIns="80412" bIns="40206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1502" y="0"/>
            <a:ext cx="4308422" cy="342096"/>
          </a:xfrm>
          <a:prstGeom prst="rect">
            <a:avLst/>
          </a:prstGeom>
        </p:spPr>
        <p:txBody>
          <a:bodyPr vert="horz" lIns="80412" tIns="40206" rIns="80412" bIns="40206" rtlCol="0"/>
          <a:lstStyle>
            <a:lvl1pPr algn="r">
              <a:defRPr sz="1100"/>
            </a:lvl1pPr>
          </a:lstStyle>
          <a:p>
            <a:fld id="{CC932C04-DE11-4400-874B-B8CFAAD5313A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8938" y="850900"/>
            <a:ext cx="4084637" cy="2298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0412" tIns="40206" rIns="80412" bIns="4020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252" y="3277494"/>
            <a:ext cx="7954010" cy="2681585"/>
          </a:xfrm>
          <a:prstGeom prst="rect">
            <a:avLst/>
          </a:prstGeom>
        </p:spPr>
        <p:txBody>
          <a:bodyPr vert="horz" lIns="80412" tIns="40206" rIns="80412" bIns="4020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68281"/>
            <a:ext cx="4308422" cy="342095"/>
          </a:xfrm>
          <a:prstGeom prst="rect">
            <a:avLst/>
          </a:prstGeom>
        </p:spPr>
        <p:txBody>
          <a:bodyPr vert="horz" lIns="80412" tIns="40206" rIns="80412" bIns="40206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1502" y="6468281"/>
            <a:ext cx="4308422" cy="342095"/>
          </a:xfrm>
          <a:prstGeom prst="rect">
            <a:avLst/>
          </a:prstGeom>
        </p:spPr>
        <p:txBody>
          <a:bodyPr vert="horz" lIns="80412" tIns="40206" rIns="80412" bIns="40206" rtlCol="0" anchor="b"/>
          <a:lstStyle>
            <a:lvl1pPr algn="r">
              <a:defRPr sz="1100"/>
            </a:lvl1pPr>
          </a:lstStyle>
          <a:p>
            <a:fld id="{4A4019D7-5DAA-419D-B9AB-8E91649D5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820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Статья 5. Компетенция уполномоченного органа в области образования</a:t>
            </a:r>
          </a:p>
          <a:p>
            <a:r>
              <a:rPr lang="ru-RU" dirty="0" smtClean="0"/>
              <a:t>46-25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разрабатывает и утверждает правила деятельности психологической службы в организациях среднего образования;</a:t>
            </a:r>
            <a:endParaRPr lang="ru-RU" sz="1200" b="1" spc="5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Статья 12. Уровни образования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4) среднее образование (общее среднее образование, техническое и профессиональное образование);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019D7-5DAA-419D-B9AB-8E91649D5AC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220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700" b="1" dirty="0" smtClean="0"/>
              <a:t>Статья 11. Задачи системы образования</a:t>
            </a:r>
          </a:p>
          <a:p>
            <a:pPr marL="228600" indent="-228600">
              <a:buAutoNum type="arabicParenR"/>
            </a:pPr>
            <a:r>
              <a:rPr lang="ru-RU" sz="700" dirty="0" smtClean="0"/>
              <a:t>создание необходимых условий для получения качественного образования, направленного на формирование, развитие и профессиональное становление личности на основе национальных и общечеловеческих ценностей, достижений науки и практики; </a:t>
            </a:r>
          </a:p>
          <a:p>
            <a:pPr marL="0" indent="0">
              <a:buNone/>
            </a:pPr>
            <a:r>
              <a:rPr lang="ru-RU" sz="700" dirty="0" smtClean="0"/>
              <a:t> 12) обеспечение профессиональной мотивации обучающихся; </a:t>
            </a:r>
            <a:r>
              <a:rPr lang="ru-RU" sz="1000" dirty="0" smtClean="0"/>
              <a:t> </a:t>
            </a:r>
          </a:p>
          <a:p>
            <a:pPr marL="0" indent="0">
              <a:buNone/>
            </a:pPr>
            <a:r>
              <a:rPr lang="ru-RU" sz="1000" dirty="0" smtClean="0"/>
              <a:t> 14) создание специальных условий для получения образования с учетом индивидуальных особенностей обучающихся и воспитанников.</a:t>
            </a:r>
            <a:endParaRPr lang="ru-RU" sz="1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019D7-5DAA-419D-B9AB-8E91649D5AC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907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Организация </a:t>
            </a:r>
            <a:r>
              <a:rPr lang="ru-RU" b="1" dirty="0" smtClean="0">
                <a:solidFill>
                  <a:srgbClr val="C00000"/>
                </a:solidFill>
              </a:rPr>
              <a:t>и контроль </a:t>
            </a:r>
            <a:r>
              <a:rPr lang="ru-RU" dirty="0" smtClean="0"/>
              <a:t>входит в обязанности </a:t>
            </a:r>
            <a:r>
              <a:rPr lang="ru-RU" b="1" dirty="0" smtClean="0"/>
              <a:t>заместителя</a:t>
            </a:r>
            <a:r>
              <a:rPr lang="ru-RU" dirty="0" smtClean="0"/>
              <a:t> директора по воспитательной работе</a:t>
            </a:r>
          </a:p>
          <a:p>
            <a:r>
              <a:rPr lang="ru-RU" b="1" dirty="0" smtClean="0"/>
              <a:t>Проведение</a:t>
            </a:r>
            <a:r>
              <a:rPr lang="ru-RU" dirty="0" smtClean="0"/>
              <a:t>,</a:t>
            </a:r>
            <a:r>
              <a:rPr lang="ru-RU" baseline="0" dirty="0" smtClean="0"/>
              <a:t> с</a:t>
            </a:r>
            <a:r>
              <a:rPr lang="ru-RU" dirty="0" smtClean="0"/>
              <a:t>одержание,  выбор формы и методов проведения – </a:t>
            </a:r>
            <a:r>
              <a:rPr lang="ru-RU" b="1" dirty="0" smtClean="0"/>
              <a:t>педагог-психолог, социальный педагог</a:t>
            </a:r>
            <a:r>
              <a:rPr lang="ru-RU" b="1" baseline="0" dirty="0" smtClean="0"/>
              <a:t> </a:t>
            </a:r>
            <a:endParaRPr lang="ru-RU" b="1" dirty="0" smtClean="0"/>
          </a:p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019D7-5DAA-419D-B9AB-8E91649D5AC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0009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Ст. 15 Закон О статусе педагога РК от 27 декабря 2019 года № 293-VІ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019D7-5DAA-419D-B9AB-8E91649D5AC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960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Направления необходимо</a:t>
            </a:r>
            <a:r>
              <a:rPr lang="ru-RU" baseline="0" dirty="0" smtClean="0"/>
              <a:t> использовать при </a:t>
            </a:r>
            <a:r>
              <a:rPr lang="ru-RU" b="1" dirty="0" smtClean="0"/>
              <a:t>Составление</a:t>
            </a:r>
            <a:r>
              <a:rPr lang="ru-RU" b="1" baseline="0" dirty="0" smtClean="0"/>
              <a:t> </a:t>
            </a:r>
            <a:r>
              <a:rPr lang="ru-RU" b="1" baseline="0" dirty="0" smtClean="0"/>
              <a:t>плана </a:t>
            </a:r>
            <a:r>
              <a:rPr lang="ru-RU" baseline="0" dirty="0" smtClean="0"/>
              <a:t>и  </a:t>
            </a:r>
            <a:r>
              <a:rPr lang="ru-RU" b="1" baseline="0" dirty="0" smtClean="0"/>
              <a:t>недельной </a:t>
            </a:r>
            <a:r>
              <a:rPr lang="ru-RU" b="1" baseline="0" dirty="0" smtClean="0"/>
              <a:t>циклограммы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Деятельность психологической службы осуществляется в соответствии с планом работы на учебный год при наличии информированного согласия родителей или иных законных представителей,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оформленного протоколом родительского собрания в начале каждого учебного года</a:t>
            </a:r>
            <a:r>
              <a:rPr lang="ru-RU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(для каждого класса отдельно и росписями законных представителей каждого ребенка). В случае отсутствия родителя на собрании, проводится индивидуальное  ознакомление. 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019D7-5DAA-419D-B9AB-8E91649D5AC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3243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 при возникновении у обучающихся и воспитанников рисков серьезных поведенческих и эмоциональных проблем, требующих индивидуального социально-психологического сопровождения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019D7-5DAA-419D-B9AB-8E91649D5AC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4593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/>
              <a:t>Закон О статусе педагога РК от 27 декабря 2019 года № 293-VІ </a:t>
            </a:r>
          </a:p>
          <a:p>
            <a:r>
              <a:rPr lang="ru-RU" b="1" dirty="0" smtClean="0"/>
              <a:t>Ст. 15 </a:t>
            </a:r>
            <a:endParaRPr lang="ru-RU" b="1" dirty="0" smtClean="0"/>
          </a:p>
          <a:p>
            <a:r>
              <a:rPr lang="ru-RU" dirty="0" smtClean="0"/>
              <a:t>10) незамедлительно сообщать правоохранительным органам и руководству организации образования о фактах совершения несовершеннолетними или в отношении них действий (бездействия), содержащих признаки уголовного либо административного правонарушения, в том числе ставших известными ему в связи с профессиональной деятельностью вне организации образования; 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019D7-5DAA-419D-B9AB-8E91649D5AC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4593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/>
              <a:t>Статья 6. Компетенция местных представительных и исполнительных органов в области образования</a:t>
            </a:r>
          </a:p>
          <a:p>
            <a:r>
              <a:rPr lang="ru-RU" dirty="0" smtClean="0"/>
              <a:t>  24-10) обеспечивает методическое руководство психологической службой в организациях образования, в том числе расположенных в районах (городах областного значения);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019D7-5DAA-419D-B9AB-8E91649D5AC5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206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692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076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82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352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725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310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191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284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936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882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395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896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3769995" y="2438400"/>
            <a:ext cx="7620000" cy="17363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dirty="0" smtClean="0">
                <a:solidFill>
                  <a:srgbClr val="0070C0"/>
                </a:solidFill>
                <a:latin typeface="Montserrat Semi-Bold Bold"/>
              </a:rPr>
              <a:t>ПРИКАЗ МП РК от 25.08.2022 г. № 377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tserrat Semi-Bold Bold"/>
              </a:rPr>
              <a:t/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tserrat Semi-Bold Bold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tserrat Semi-Bold Bold"/>
              </a:rPr>
              <a:t>«Об утверждении Правил деятельности 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tserrat Semi-Bold Bold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tserrat Semi-Bold Bold"/>
              </a:rPr>
              <a:t>Психологической службы 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tserrat Semi-Bold Bold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tserrat Semi-Bold Bold"/>
              </a:rPr>
              <a:t>в организациях среднего образования»</a:t>
            </a:r>
            <a:endParaRPr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object 11"/>
          <p:cNvSpPr txBox="1">
            <a:spLocks/>
          </p:cNvSpPr>
          <p:nvPr/>
        </p:nvSpPr>
        <p:spPr>
          <a:xfrm>
            <a:off x="3672205" y="762000"/>
            <a:ext cx="7743190" cy="5180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000" b="1" i="0">
                <a:solidFill>
                  <a:srgbClr val="001F5F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ru-RU" sz="1600" kern="0" spc="-20" dirty="0">
                <a:solidFill>
                  <a:srgbClr val="0070C0"/>
                </a:solidFill>
              </a:rPr>
              <a:t>МИНИСТЕРСТВО ПРОСВЕЩЕНИЯ  РЕСПУБЛИКИ </a:t>
            </a:r>
            <a:r>
              <a:rPr lang="ru-RU" sz="1600" kern="0" spc="-20" dirty="0" smtClean="0">
                <a:solidFill>
                  <a:srgbClr val="0070C0"/>
                </a:solidFill>
              </a:rPr>
              <a:t>КАЗАХСТАН</a:t>
            </a:r>
          </a:p>
          <a:p>
            <a:pPr marL="12700" algn="ctr">
              <a:spcBef>
                <a:spcPts val="100"/>
              </a:spcBef>
            </a:pPr>
            <a:r>
              <a:rPr lang="ru-RU" sz="1600" kern="0" spc="-20" dirty="0" smtClean="0">
                <a:solidFill>
                  <a:srgbClr val="0070C0"/>
                </a:solidFill>
              </a:rPr>
              <a:t>КОМИТЕТ ПО ОХРАНЕ ПРАВ ДЕТЕЙ </a:t>
            </a:r>
            <a:endParaRPr lang="ru-RU" sz="1600" kern="0" dirty="0">
              <a:solidFill>
                <a:srgbClr val="0070C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62770" y1="53748" x2="61626" y2="49174"/>
                        <a14:foregroundMark x1="61626" y1="47395" x2="68488" y2="50318"/>
                        <a14:foregroundMark x1="60991" y1="48539" x2="53621" y2="52605"/>
                        <a14:foregroundMark x1="65565" y1="53748" x2="66709" y2="60610"/>
                        <a14:foregroundMark x1="54130" y1="52605" x2="32402" y2="47395"/>
                        <a14:foregroundMark x1="38755" y1="46252" x2="34689" y2="6340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544586"/>
            <a:ext cx="1524000" cy="1524000"/>
          </a:xfrm>
          <a:prstGeom prst="rect">
            <a:avLst/>
          </a:prstGeom>
        </p:spPr>
      </p:pic>
      <p:sp>
        <p:nvSpPr>
          <p:cNvPr id="5" name="object 11"/>
          <p:cNvSpPr txBox="1">
            <a:spLocks/>
          </p:cNvSpPr>
          <p:nvPr/>
        </p:nvSpPr>
        <p:spPr>
          <a:xfrm>
            <a:off x="4495800" y="6096000"/>
            <a:ext cx="662940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000" b="1" i="0">
                <a:solidFill>
                  <a:srgbClr val="001F5F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ru-RU" sz="1600" kern="0" spc="-20" dirty="0" smtClean="0">
                <a:solidFill>
                  <a:srgbClr val="0070C0"/>
                </a:solidFill>
              </a:rPr>
              <a:t>Август-2022</a:t>
            </a:r>
            <a:endParaRPr lang="ru-RU" sz="1600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512558"/>
              </p:ext>
            </p:extLst>
          </p:nvPr>
        </p:nvGraphicFramePr>
        <p:xfrm>
          <a:off x="3810000" y="533400"/>
          <a:ext cx="7848600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8600">
                  <a:extLst>
                    <a:ext uri="{9D8B030D-6E8A-4147-A177-3AD203B41FA5}">
                      <a16:colId xmlns="" xmlns:a16="http://schemas.microsoft.com/office/drawing/2014/main" val="953419943"/>
                    </a:ext>
                  </a:extLst>
                </a:gridCol>
              </a:tblGrid>
              <a:tr h="1600200">
                <a:tc>
                  <a:txBody>
                    <a:bodyPr/>
                    <a:lstStyle/>
                    <a:p>
                      <a:pPr marL="285750" marR="0" indent="-28575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500" b="1" spc="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РАСПОРЯЖЕНИЕ ПРЕМЬЕР-МИНИСТРА РК </a:t>
                      </a:r>
                      <a:r>
                        <a:rPr lang="ru-RU" sz="1500" b="0" spc="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</a:t>
                      </a:r>
                      <a:r>
                        <a:rPr lang="ru-RU" sz="1500" b="1" spc="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16.07.2022 года №113-р</a:t>
                      </a:r>
                      <a:r>
                        <a:rPr lang="ru-RU" sz="1500" b="1" spc="5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500" b="0" i="0" spc="5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ru-RU" sz="1500" b="0" i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 мерах по реализации ЗРК от 3 мая 2022 года «О внесении изменений и дополнений в некоторые законодательные акты по вопросам защиты прав ребенка, образования, информации и информатизации». </a:t>
                      </a:r>
                      <a:r>
                        <a:rPr lang="ru-RU" sz="1500" b="1" spc="5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Пункт 46-25) ст.5 ЗРК </a:t>
                      </a:r>
                      <a:r>
                        <a:rPr lang="ru-RU" sz="1500" b="0" spc="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«Об</a:t>
                      </a:r>
                      <a:r>
                        <a:rPr lang="ru-RU" sz="1500" b="0" spc="5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образовании» определяет порядок деятельности психологической службы в организациях </a:t>
                      </a:r>
                      <a:r>
                        <a:rPr lang="ru-RU" sz="1500" b="0" spc="5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среднего образования </a:t>
                      </a:r>
                      <a:r>
                        <a:rPr lang="ru-RU" sz="1500" b="0" spc="5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(далее – ПС)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1098777"/>
                  </a:ext>
                </a:extLst>
              </a:tr>
              <a:tr h="1504178">
                <a:tc>
                  <a:txBody>
                    <a:bodyPr/>
                    <a:lstStyle/>
                    <a:p>
                      <a:pPr marL="285750" marR="0" indent="-28575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500" b="1" spc="-1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ФОРМИРОВАНИЕ </a:t>
                      </a:r>
                      <a:r>
                        <a:rPr lang="ru-RU" sz="1500" b="0" spc="5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учебной мотивации</a:t>
                      </a:r>
                      <a:r>
                        <a:rPr lang="ru-RU" sz="1500" b="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500" b="0" spc="5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успеваемости</a:t>
                      </a:r>
                      <a:r>
                        <a:rPr lang="ru-RU" sz="1500" b="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творческой </a:t>
                      </a:r>
                      <a:r>
                        <a:rPr lang="ru-RU" sz="1500" b="0" spc="5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самореализации</a:t>
                      </a:r>
                      <a:r>
                        <a:rPr lang="ru-RU" sz="1500" b="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500" b="0" spc="5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стабилизации психологического состояния</a:t>
                      </a:r>
                      <a:r>
                        <a:rPr lang="ru-RU" sz="1500" b="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500" b="0" spc="5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профильного самоопределения</a:t>
                      </a:r>
                      <a:r>
                        <a:rPr lang="ru-RU" sz="1500" b="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других благоприятных условий учебной деятельности обучающихся и воспитанников.</a:t>
                      </a:r>
                      <a:endParaRPr lang="ru-RU" sz="900" b="0" spc="5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800" b="0" spc="5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indent="-28575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500" b="1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ВЫЯВЛЕНИЕ И ДИАГНОСТИКА </a:t>
                      </a:r>
                      <a:r>
                        <a:rPr lang="ru-RU" sz="1500" b="0" spc="5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трудностей в образовательной деятельности</a:t>
                      </a:r>
                      <a:r>
                        <a:rPr lang="ru-RU" sz="1500" b="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консультирование, оказание психолого-педагогического сопровождения и поддержку в условиях образовательной среды, предусматривает сохранение и укрепление психологического благополучия у обучающихся, воспитанников, педагогов, родителей или иных законных представителей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51964776"/>
                  </a:ext>
                </a:extLst>
              </a:tr>
              <a:tr h="1203960">
                <a:tc>
                  <a:txBody>
                    <a:bodyPr/>
                    <a:lstStyle/>
                    <a:p>
                      <a:pPr marL="285750" marR="0" indent="-28575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500" b="1" spc="-1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Психологическая служба </a:t>
                      </a:r>
                      <a:r>
                        <a:rPr lang="ru-RU" sz="1500" b="0" spc="-1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ru-RU" sz="1500" b="1" spc="-15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КОЛЛЕГИАЛЬНЫЙ ОРГАН </a:t>
                      </a:r>
                      <a:r>
                        <a:rPr lang="ru-RU" sz="1500" b="0" spc="-1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организации образования. </a:t>
                      </a:r>
                      <a:r>
                        <a:rPr lang="ru-RU" sz="1500" b="1" spc="-1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</a:t>
                      </a:r>
                      <a:r>
                        <a:rPr lang="ru-RU" sz="1500" b="0" spc="-1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СОСТАВЕ -</a:t>
                      </a:r>
                      <a:r>
                        <a:rPr lang="ru-RU" sz="1500" b="0" spc="-15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spc="-1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заместитель </a:t>
                      </a:r>
                      <a:r>
                        <a:rPr lang="ru-RU" sz="1500" b="0" spc="-1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руководителя (директора) организации образования, педагоги-психологи, социальный </a:t>
                      </a:r>
                      <a:r>
                        <a:rPr lang="ru-RU" sz="1500" b="0" spc="-1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педагог.</a:t>
                      </a:r>
                      <a:r>
                        <a:rPr lang="ru-RU" sz="1500" b="0" spc="-15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spc="-1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Состав утверждается </a:t>
                      </a:r>
                      <a:r>
                        <a:rPr lang="ru-RU" sz="1500" b="0" spc="-1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приказом руководителя организации образования</a:t>
                      </a:r>
                      <a:r>
                        <a:rPr lang="ru-RU" sz="1500" b="0" spc="-1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500" b="1" spc="-1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КЛАССНЫЕ РУКОВОДИТЕЛИ, ВОСПИТАТЕЛИ, КУРАТОРЫ, ПЕДАГОГИ-ПРЕДМЕТНИКИ, МЕДИЦИНСКИЕ РАБОТНИКИ </a:t>
                      </a:r>
                      <a:r>
                        <a:rPr lang="ru-RU" sz="1500" b="0" spc="-15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участвуют</a:t>
                      </a:r>
                      <a:r>
                        <a:rPr lang="ru-RU" sz="1500" b="1" spc="-15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spc="-1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процессе психолого-педагогического сопровождения обучающихся и воспитанников и взаимодействуют с родителями и иными законными представителями </a:t>
                      </a:r>
                      <a:r>
                        <a:rPr lang="ru-RU" sz="1500" b="0" spc="-15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соответствии с должностными обязанностями</a:t>
                      </a:r>
                    </a:p>
                    <a:p>
                      <a:pPr marL="285750" marR="0" indent="-28575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ru-RU" sz="1500" b="0" spc="-15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69082002"/>
                  </a:ext>
                </a:extLst>
              </a:tr>
            </a:tbl>
          </a:graphicData>
        </a:graphic>
      </p:graphicFrame>
      <p:sp>
        <p:nvSpPr>
          <p:cNvPr id="6" name="object 11"/>
          <p:cNvSpPr txBox="1">
            <a:spLocks noGrp="1"/>
          </p:cNvSpPr>
          <p:nvPr>
            <p:ph type="title"/>
          </p:nvPr>
        </p:nvSpPr>
        <p:spPr>
          <a:xfrm>
            <a:off x="0" y="245476"/>
            <a:ext cx="120396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ПРАВИЛА ДЕЯТЕЛЬНОСТИ ПСИХОЛОГИЧЕСКОЙ СЛУЖБЫ В ОРГАНИЗАЦИЯХ СРЕДНЕГО ОБРАЗОВАНИЯ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3400" y="1295400"/>
            <a:ext cx="2133600" cy="609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ОСНОВАНИЕ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700" y="3126099"/>
            <a:ext cx="2743200" cy="609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ЦЕЛИ И ЗАДАЧИ ПС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4350" y="4956798"/>
            <a:ext cx="2133600" cy="609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СОСТАВ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Штриховая стрелка вправо 2"/>
          <p:cNvSpPr/>
          <p:nvPr/>
        </p:nvSpPr>
        <p:spPr>
          <a:xfrm>
            <a:off x="2667000" y="1371600"/>
            <a:ext cx="571500" cy="457200"/>
          </a:xfrm>
          <a:prstGeom prst="strip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Штриховая стрелка вправо 7"/>
          <p:cNvSpPr/>
          <p:nvPr/>
        </p:nvSpPr>
        <p:spPr>
          <a:xfrm>
            <a:off x="2660650" y="3202299"/>
            <a:ext cx="571500" cy="457200"/>
          </a:xfrm>
          <a:prstGeom prst="strip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Штриховая стрелка вправо 8"/>
          <p:cNvSpPr/>
          <p:nvPr/>
        </p:nvSpPr>
        <p:spPr>
          <a:xfrm>
            <a:off x="2679700" y="5032998"/>
            <a:ext cx="571500" cy="457200"/>
          </a:xfrm>
          <a:prstGeom prst="strip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422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920578"/>
              </p:ext>
            </p:extLst>
          </p:nvPr>
        </p:nvGraphicFramePr>
        <p:xfrm>
          <a:off x="3657600" y="781199"/>
          <a:ext cx="7924800" cy="5432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4800">
                  <a:extLst>
                    <a:ext uri="{9D8B030D-6E8A-4147-A177-3AD203B41FA5}">
                      <a16:colId xmlns="" xmlns:a16="http://schemas.microsoft.com/office/drawing/2014/main" val="953419943"/>
                    </a:ext>
                  </a:extLst>
                </a:gridCol>
              </a:tblGrid>
              <a:tr h="3714601">
                <a:tc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§"/>
                      </a:pPr>
                      <a:r>
                        <a:rPr lang="ru-RU" sz="1500" b="1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уровне </a:t>
                      </a:r>
                      <a:r>
                        <a:rPr lang="ru-RU" sz="1500" b="1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НАЧАЛЬНОГО</a:t>
                      </a:r>
                      <a:r>
                        <a:rPr lang="ru-RU" sz="1500" b="1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образования </a:t>
                      </a:r>
                      <a:r>
                        <a:rPr lang="ru-RU" sz="15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– </a:t>
                      </a:r>
                      <a:r>
                        <a:rPr lang="ru-RU" sz="1500" b="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поддержка</a:t>
                      </a:r>
                      <a:r>
                        <a:rPr lang="ru-RU" sz="1500" b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младшего школьника в развитии </a:t>
                      </a:r>
                      <a:r>
                        <a:rPr lang="ru-RU" sz="1500" b="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познавательной и учебной мотивации</a:t>
                      </a:r>
                      <a:r>
                        <a:rPr lang="ru-RU" sz="1500" b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самостоятельности и </a:t>
                      </a:r>
                      <a:r>
                        <a:rPr lang="ru-RU" sz="1500" b="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саморегуляции</a:t>
                      </a:r>
                      <a:r>
                        <a:rPr lang="ru-RU" sz="1500" b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при адаптации </a:t>
                      </a:r>
                      <a:r>
                        <a:rPr lang="ru-RU" sz="1500" b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 формировании творческих способностей каждого обучающегося. 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ru-RU" sz="1500" b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§"/>
                      </a:pPr>
                      <a:r>
                        <a:rPr lang="ru-RU" sz="15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</a:t>
                      </a:r>
                      <a:r>
                        <a:rPr lang="ru-RU" sz="1500" b="1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уровне </a:t>
                      </a:r>
                      <a:r>
                        <a:rPr lang="ru-RU" sz="1500" b="1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ОСНОВНОГО СРЕДНЕГО </a:t>
                      </a:r>
                      <a:r>
                        <a:rPr lang="ru-RU" sz="1500" b="1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образования </a:t>
                      </a:r>
                      <a:r>
                        <a:rPr lang="ru-RU" sz="15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</a:t>
                      </a:r>
                      <a:r>
                        <a:rPr lang="ru-RU" sz="1500" b="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адаптация</a:t>
                      </a:r>
                      <a:r>
                        <a:rPr lang="ru-RU" sz="1500" b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к новым условиям обучения, развитие познавательной и учебной деятельности обучающихся и воспитанников, поддержка в решении задач личностного </a:t>
                      </a:r>
                      <a:r>
                        <a:rPr lang="ru-RU" sz="1500" b="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 ценностно-смыслового саморазвития </a:t>
                      </a:r>
                      <a:r>
                        <a:rPr lang="ru-RU" sz="1500" b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 самосознания, формирование </a:t>
                      </a:r>
                      <a:r>
                        <a:rPr lang="ru-RU" sz="1500" b="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устойчивости</a:t>
                      </a:r>
                      <a:r>
                        <a:rPr lang="ru-RU" sz="1500" b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к познавательным процессам.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ru-RU" sz="1500" b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§"/>
                      </a:pPr>
                      <a:r>
                        <a:rPr lang="ru-RU" sz="1500" b="1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уровне </a:t>
                      </a:r>
                      <a:r>
                        <a:rPr lang="ru-RU" sz="1500" b="1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ОБЩЕГО СРЕДНЕГО </a:t>
                      </a:r>
                      <a:r>
                        <a:rPr lang="ru-RU" sz="1500" b="1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образования – </a:t>
                      </a:r>
                      <a:r>
                        <a:rPr lang="ru-RU" sz="1500" b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оказание помощи обучающемуся и воспитаннику в самоопределении и личностной идентичности, </a:t>
                      </a:r>
                      <a:r>
                        <a:rPr lang="ru-RU" sz="1500" b="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профильной ориентации</a:t>
                      </a:r>
                      <a:r>
                        <a:rPr lang="ru-RU" sz="1500" b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содействие развитию </a:t>
                      </a:r>
                      <a:r>
                        <a:rPr lang="ru-RU" sz="1500" b="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способности целеполагания </a:t>
                      </a:r>
                      <a:r>
                        <a:rPr lang="ru-RU" sz="1500" b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 принятия самостоятельных решений, формированию </a:t>
                      </a:r>
                      <a:r>
                        <a:rPr lang="ru-RU" sz="1500" b="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устойчивого мировоззрения</a:t>
                      </a:r>
                      <a:r>
                        <a:rPr lang="ru-RU" sz="1500" b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1098777"/>
                  </a:ext>
                </a:extLst>
              </a:tr>
              <a:tr h="1718161">
                <a:tc>
                  <a:txBody>
                    <a:bodyPr/>
                    <a:lstStyle/>
                    <a:p>
                      <a:pPr marL="285750" marR="0" indent="-28575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ДОЛЖНОСТНЫЕ ОБЯЗАННОСТИ ОСУЩЕСТВЛЯЮТСЯ в соответствии с приказом </a:t>
                      </a:r>
                      <a:r>
                        <a:rPr lang="ru-RU" sz="15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Министра образования и науки Республики Казахстан от 13 июля 2009 года № 338 «Об утверждении Типовых квалификационных характеристик должностей педагогов»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51964776"/>
                  </a:ext>
                </a:extLst>
              </a:tr>
            </a:tbl>
          </a:graphicData>
        </a:graphic>
      </p:graphicFrame>
      <p:sp>
        <p:nvSpPr>
          <p:cNvPr id="5" name="object 11"/>
          <p:cNvSpPr txBox="1">
            <a:spLocks/>
          </p:cNvSpPr>
          <p:nvPr/>
        </p:nvSpPr>
        <p:spPr>
          <a:xfrm>
            <a:off x="0" y="245476"/>
            <a:ext cx="12039600" cy="289823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800" b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ПРАВИЛА ДЕЯТЕЛЬНОСТИ ПСИХОЛОГИЧЕСКОЙ СЛУЖБЫ В ОРГАНИЗАЦИЯХ СРЕДНЕГО ОБРАЗОВАНИЯ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164" y="1434240"/>
            <a:ext cx="2514600" cy="15511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600" b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 ПСИХОЛОГО-ПЕДАГОГИЧЕСКОГО СОПРОВОЖДЕНИЯ ОСУЩЕСТВЛЯЕТСЯ </a:t>
            </a:r>
            <a:endParaRPr lang="ru-RU" sz="1600" b="1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6550" y="5029200"/>
            <a:ext cx="20574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ru-RU" sz="1600" b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ДОЛЖНОСТНЫЕ ОБЯЗАННОСТИ</a:t>
            </a:r>
            <a:endParaRPr lang="ru-RU" sz="1600" b="1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Штриховая стрелка вправо 9"/>
          <p:cNvSpPr/>
          <p:nvPr/>
        </p:nvSpPr>
        <p:spPr>
          <a:xfrm>
            <a:off x="2667000" y="1981200"/>
            <a:ext cx="571500" cy="457200"/>
          </a:xfrm>
          <a:prstGeom prst="strip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Штриховая стрелка вправо 10"/>
          <p:cNvSpPr/>
          <p:nvPr/>
        </p:nvSpPr>
        <p:spPr>
          <a:xfrm>
            <a:off x="2622550" y="4953000"/>
            <a:ext cx="571500" cy="457200"/>
          </a:xfrm>
          <a:prstGeom prst="strip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065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789658"/>
              </p:ext>
            </p:extLst>
          </p:nvPr>
        </p:nvGraphicFramePr>
        <p:xfrm>
          <a:off x="3733800" y="762000"/>
          <a:ext cx="7924800" cy="5450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4800">
                  <a:extLst>
                    <a:ext uri="{9D8B030D-6E8A-4147-A177-3AD203B41FA5}">
                      <a16:colId xmlns="" xmlns:a16="http://schemas.microsoft.com/office/drawing/2014/main" val="953419943"/>
                    </a:ext>
                  </a:extLst>
                </a:gridCol>
              </a:tblGrid>
              <a:tr h="1274566">
                <a:tc>
                  <a:txBody>
                    <a:bodyPr/>
                    <a:lstStyle/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spc="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ВЫЯВЛЕНИЕ ТРУДНОСТЕЙ </a:t>
                      </a:r>
                      <a:r>
                        <a:rPr lang="ru-RU" sz="1600" b="0" spc="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обучении, развитии и воспитании обучающихся обеспечивается </a:t>
                      </a:r>
                      <a:r>
                        <a:rPr lang="ru-RU" sz="1600" b="0" spc="5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путем проведения наблюдения, бесед, диагностики</a:t>
                      </a:r>
                      <a:r>
                        <a:rPr lang="ru-RU" sz="1600" b="0" spc="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а также </a:t>
                      </a:r>
                      <a:r>
                        <a:rPr lang="ru-RU" sz="1600" b="0" spc="5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устных или письменных обращений </a:t>
                      </a:r>
                      <a:r>
                        <a:rPr lang="ru-RU" sz="1600" b="0" spc="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(запросов) от </a:t>
                      </a:r>
                      <a:r>
                        <a:rPr lang="ru-RU" sz="1600" b="0" spc="5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обучающихся</a:t>
                      </a:r>
                      <a:r>
                        <a:rPr lang="ru-RU" sz="1600" b="0" spc="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воспитанников, </a:t>
                      </a:r>
                      <a:r>
                        <a:rPr lang="ru-RU" sz="1600" b="0" spc="5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родителей</a:t>
                      </a:r>
                      <a:r>
                        <a:rPr lang="ru-RU" sz="1600" b="0" spc="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или иных законных представителей и </a:t>
                      </a:r>
                      <a:r>
                        <a:rPr lang="ru-RU" sz="1600" b="0" spc="5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педагогов</a:t>
                      </a:r>
                    </a:p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spc="5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1098777"/>
                  </a:ext>
                </a:extLst>
              </a:tr>
              <a:tr h="804989">
                <a:tc>
                  <a:txBody>
                    <a:bodyPr/>
                    <a:lstStyle/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spc="5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ОСУЩЕСТВЛЕНИЕ </a:t>
                      </a:r>
                      <a:r>
                        <a:rPr lang="ru-RU" sz="1600" b="0" spc="5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индивидуального или группового социального и психолого-педагогического </a:t>
                      </a:r>
                      <a:r>
                        <a:rPr lang="ru-RU" sz="1600" b="1" spc="5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СОПРОВОЖДЕНИЯ </a:t>
                      </a:r>
                      <a:r>
                        <a:rPr lang="ru-RU" sz="1600" b="0" spc="5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обучающихся</a:t>
                      </a:r>
                      <a:endParaRPr lang="ru-RU" sz="1600" b="1" spc="5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spc="5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51964776"/>
                  </a:ext>
                </a:extLst>
              </a:tr>
              <a:tr h="1274566">
                <a:tc>
                  <a:txBody>
                    <a:bodyPr/>
                    <a:lstStyle/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spc="-1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ОРГАНИЗАЦИЯ И ПРОВЕДЕНИЕ </a:t>
                      </a:r>
                      <a:r>
                        <a:rPr lang="ru-RU" sz="1600" b="0" spc="-1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мероприятий по психолого-педагогическому сопровождению, включая интерактивные формы взаимодействия с обучающимися, педагогами и родителями, педагогические советы</a:t>
                      </a:r>
                      <a:r>
                        <a:rPr lang="ru-RU" sz="1600" b="0" spc="-15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spc="-1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конференции</a:t>
                      </a:r>
                    </a:p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spc="-15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69082002"/>
                  </a:ext>
                </a:extLst>
              </a:tr>
              <a:tr h="683816">
                <a:tc>
                  <a:txBody>
                    <a:bodyPr/>
                    <a:lstStyle/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spc="-1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ОБЕСПЕЧЕНИЕ МЕЖДИСЦИПЛИНАРНОГО ВЗАИМОДЕЙСТВИЯ </a:t>
                      </a:r>
                      <a:r>
                        <a:rPr lang="ru-RU" sz="1600" b="0" spc="-1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педагогов и специалистов, оказывающих социальное и психолого-педагогическое сопровождение</a:t>
                      </a:r>
                      <a:endParaRPr lang="ru-RU" sz="1600" b="0" spc="-15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32810215"/>
                  </a:ext>
                </a:extLst>
              </a:tr>
              <a:tr h="1219863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ФОРМИРОВАНИЕ УСЛОВИЙ 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успешной социализации, осознанного выбора профессиональной направленности, профильной учебной траектории и индивидуального образовательного пространства обучающихся и воспитанников.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13427753"/>
                  </a:ext>
                </a:extLst>
              </a:tr>
            </a:tbl>
          </a:graphicData>
        </a:graphic>
      </p:graphicFrame>
      <p:sp>
        <p:nvSpPr>
          <p:cNvPr id="5" name="object 11"/>
          <p:cNvSpPr txBox="1">
            <a:spLocks/>
          </p:cNvSpPr>
          <p:nvPr/>
        </p:nvSpPr>
        <p:spPr>
          <a:xfrm>
            <a:off x="0" y="245476"/>
            <a:ext cx="12039600" cy="289823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ПРАВИЛА ДЕЯТЕЛЬНОСТИ ПСИХОЛОГИЧЕСКОЙ СЛУЖБЫ В ОРГАНИЗАЦИЯХ СРЕДНЕГО ОБРАЗОВАНИЯ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0350" y="2590800"/>
            <a:ext cx="2514600" cy="152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ru-RU" b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ДЕЯТЕЛЬНОСТИ </a:t>
            </a:r>
          </a:p>
          <a:p>
            <a:pPr lvl="0">
              <a:defRPr/>
            </a:pPr>
            <a:r>
              <a:rPr lang="ru-RU" b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ВКЛЮЧАЕТ</a:t>
            </a:r>
            <a:endParaRPr lang="ru-RU" b="1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Штриховая стрелка вправо 7"/>
          <p:cNvSpPr/>
          <p:nvPr/>
        </p:nvSpPr>
        <p:spPr>
          <a:xfrm>
            <a:off x="2682875" y="3145065"/>
            <a:ext cx="571500" cy="457200"/>
          </a:xfrm>
          <a:prstGeom prst="strip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713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182347"/>
              </p:ext>
            </p:extLst>
          </p:nvPr>
        </p:nvGraphicFramePr>
        <p:xfrm>
          <a:off x="3962400" y="990600"/>
          <a:ext cx="7315200" cy="5029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0">
                  <a:extLst>
                    <a:ext uri="{9D8B030D-6E8A-4147-A177-3AD203B41FA5}">
                      <a16:colId xmlns="" xmlns:a16="http://schemas.microsoft.com/office/drawing/2014/main" val="953419943"/>
                    </a:ext>
                  </a:extLst>
                </a:gridCol>
              </a:tblGrid>
              <a:tr h="407923">
                <a:tc>
                  <a:txBody>
                    <a:bodyPr/>
                    <a:lstStyle/>
                    <a:p>
                      <a:pPr marL="285750" marR="0" indent="-28575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600" b="1" spc="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СОБЛЮДЕНИЯ</a:t>
                      </a:r>
                      <a:r>
                        <a:rPr lang="ru-RU" sz="1600" b="0" spc="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профессиональной </a:t>
                      </a:r>
                      <a:r>
                        <a:rPr lang="ru-RU" sz="1600" b="1" spc="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ЭТИКИ</a:t>
                      </a:r>
                      <a:endParaRPr lang="ru-RU" sz="1600" b="0" spc="5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1098777"/>
                  </a:ext>
                </a:extLst>
              </a:tr>
              <a:tr h="407923">
                <a:tc>
                  <a:txBody>
                    <a:bodyPr/>
                    <a:lstStyle/>
                    <a:p>
                      <a:pPr marL="285750" marR="0" indent="-28575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600" b="1" spc="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ЭМПАТИИ И УВАЖЕНИЯ </a:t>
                      </a:r>
                      <a:r>
                        <a:rPr lang="ru-RU" sz="1600" b="0" spc="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 личности ребенка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23654576"/>
                  </a:ext>
                </a:extLst>
              </a:tr>
              <a:tr h="704593">
                <a:tc>
                  <a:txBody>
                    <a:bodyPr/>
                    <a:lstStyle/>
                    <a:p>
                      <a:pPr marL="285750" marR="0" indent="-28575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600" b="1" spc="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УЧЕТА</a:t>
                      </a:r>
                      <a:r>
                        <a:rPr lang="ru-RU" sz="1600" b="0" spc="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индивидуальных и возрастных особенностей обучающегося и воспитанника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86815362"/>
                  </a:ext>
                </a:extLst>
              </a:tr>
              <a:tr h="672232">
                <a:tc>
                  <a:txBody>
                    <a:bodyPr/>
                    <a:lstStyle/>
                    <a:p>
                      <a:pPr marL="285750" marR="0" indent="-28575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600" b="1" spc="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ИНТЕГРАЦИИ </a:t>
                      </a:r>
                      <a:r>
                        <a:rPr lang="ru-RU" sz="1600" b="0" spc="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психологических и педагогических знаний</a:t>
                      </a:r>
                    </a:p>
                    <a:p>
                      <a:pPr marL="285750" marR="0" indent="-28575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ru-RU" sz="1600" b="0" spc="5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51964776"/>
                  </a:ext>
                </a:extLst>
              </a:tr>
              <a:tr h="704593">
                <a:tc>
                  <a:txBody>
                    <a:bodyPr/>
                    <a:lstStyle/>
                    <a:p>
                      <a:pPr marL="285750" marR="0" indent="-28575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600" b="1" spc="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КОНФИДЕНЦИАЛЬНОСТИ</a:t>
                      </a:r>
                      <a:r>
                        <a:rPr lang="ru-RU" sz="1600" b="0" spc="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информации с соблюдением прав и интересов ребенка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69082002"/>
                  </a:ext>
                </a:extLst>
              </a:tr>
              <a:tr h="1001264">
                <a:tc>
                  <a:txBody>
                    <a:bodyPr/>
                    <a:lstStyle/>
                    <a:p>
                      <a:pPr marL="285750" marR="0" indent="-28575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600" b="1" spc="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ИСКЛЮЧЕНИЯ</a:t>
                      </a:r>
                      <a:r>
                        <a:rPr lang="ru-RU" sz="1600" b="0" spc="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возможности нанесения вреда здоровью, чести и достоинству обучающихся, воспитанников, родителей или иных законных представителей, педагогов;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32810215"/>
                  </a:ext>
                </a:extLst>
              </a:tr>
              <a:tr h="1130671">
                <a:tc>
                  <a:txBody>
                    <a:bodyPr/>
                    <a:lstStyle/>
                    <a:p>
                      <a:pPr marL="285750" marR="0" indent="-28575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600" b="1" spc="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НАУЧНОСТИ, КОМПЛЕКСНОСТИ, </a:t>
                      </a:r>
                      <a:r>
                        <a:rPr lang="ru-RU" sz="1600" b="0" spc="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последовательности, </a:t>
                      </a:r>
                      <a:r>
                        <a:rPr lang="ru-RU" sz="1600" b="0" spc="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поэтапности</a:t>
                      </a:r>
                      <a:r>
                        <a:rPr lang="ru-RU" sz="1600" b="0" spc="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непрерывности сопровождения обучающихся и воспитанников в образовательном процессе.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13427753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54025" y="2840265"/>
            <a:ext cx="2514600" cy="106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ru-RU" b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ПРИНЦИПЫ ПС</a:t>
            </a:r>
            <a:endParaRPr lang="ru-RU" b="1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Штриховая стрелка вправо 6"/>
          <p:cNvSpPr/>
          <p:nvPr/>
        </p:nvSpPr>
        <p:spPr>
          <a:xfrm>
            <a:off x="2682875" y="3145065"/>
            <a:ext cx="571500" cy="457200"/>
          </a:xfrm>
          <a:prstGeom prst="strip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object 11"/>
          <p:cNvSpPr txBox="1">
            <a:spLocks/>
          </p:cNvSpPr>
          <p:nvPr/>
        </p:nvSpPr>
        <p:spPr>
          <a:xfrm>
            <a:off x="0" y="245476"/>
            <a:ext cx="12039600" cy="289823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ПРАВИЛА ДЕЯТЕЛЬНОСТИ ПСИХОЛОГИЧЕСКОЙ СЛУЖБЫ В ОРГАНИЗАЦИЯХ СРЕДНЕГО ОБРАЗОВАНИЯ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882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282026"/>
              </p:ext>
            </p:extLst>
          </p:nvPr>
        </p:nvGraphicFramePr>
        <p:xfrm>
          <a:off x="3733800" y="762000"/>
          <a:ext cx="7772400" cy="5227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="" xmlns:a16="http://schemas.microsoft.com/office/drawing/2014/main" val="953419943"/>
                    </a:ext>
                  </a:extLst>
                </a:gridCol>
                <a:gridCol w="5410200">
                  <a:extLst>
                    <a:ext uri="{9D8B030D-6E8A-4147-A177-3AD203B41FA5}">
                      <a16:colId xmlns="" xmlns:a16="http://schemas.microsoft.com/office/drawing/2014/main" val="1727683997"/>
                    </a:ext>
                  </a:extLst>
                </a:gridCol>
              </a:tblGrid>
              <a:tr h="609601">
                <a:tc>
                  <a:txBody>
                    <a:bodyPr/>
                    <a:lstStyle/>
                    <a:p>
                      <a:pPr marL="342900" marR="0" indent="-34290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ru-RU" sz="1600" b="1" spc="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Диагностическое</a:t>
                      </a:r>
                    </a:p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spc="5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часов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tabLst>
                          <a:tab pos="184150" algn="l"/>
                        </a:tabLst>
                      </a:pPr>
                      <a:r>
                        <a:rPr lang="ru-RU" sz="1600" b="0" spc="-4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Психолого-педагогическое </a:t>
                      </a:r>
                      <a:r>
                        <a:rPr lang="ru-RU" sz="1600" b="0" spc="-4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изучение особенностей детей на протяжении всего периода обучения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1098777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spc="5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 </a:t>
                      </a:r>
                      <a:r>
                        <a:rPr lang="ru-RU" sz="1600" b="1" spc="5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Консультативное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spc="5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часов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/>
                      <a:r>
                        <a:rPr lang="ru-RU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Персональная помощь участникам образовательного процесса</a:t>
                      </a:r>
                      <a:r>
                        <a:rPr lang="ru-RU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ru-RU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23654576"/>
                  </a:ext>
                </a:extLst>
              </a:tr>
              <a:tr h="8363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 </a:t>
                      </a:r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развивающее (коррекционное)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spc="5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часов</a:t>
                      </a:r>
                    </a:p>
                    <a:p>
                      <a:pPr algn="l"/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5080" algn="just"/>
                      <a:r>
                        <a:rPr lang="ru-RU" sz="1600" spc="-3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Индивидуальная работа с обучающимися и воспитанниками по формированию мотивации к новым знаниям, навыкам и умениям, возможностям их приобретения, проявления в учебной и познавательной деятельности</a:t>
                      </a:r>
                      <a:endParaRPr lang="ru-RU" sz="1600" spc="-35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86815362"/>
                  </a:ext>
                </a:extLst>
              </a:tr>
              <a:tr h="682919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4) </a:t>
                      </a:r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психолого-педагогическое просвещение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spc="5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часов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just">
                        <a:tabLst>
                          <a:tab pos="184150" algn="l"/>
                        </a:tabLst>
                      </a:pPr>
                      <a:r>
                        <a:rPr lang="ru-RU" sz="1600" spc="-4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Содействие личностному профессиональному росту, самоопределению обучающихся и педагогов </a:t>
                      </a:r>
                      <a:r>
                        <a:rPr lang="ru-RU" sz="16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(классные часы, семинары, родительские собрания, педагогические советы, интерактивные методы и лектории)</a:t>
                      </a:r>
                      <a:endParaRPr lang="ru-RU" sz="1600" spc="-4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51964776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5) </a:t>
                      </a:r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организационно-методическое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spc="5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часов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just">
                        <a:tabLst>
                          <a:tab pos="184150" algn="l"/>
                        </a:tabLst>
                      </a:pP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Проведение организационно и научно-методической работы в 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форме </a:t>
                      </a: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мониторинга и анализа работы 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ПС, </a:t>
                      </a: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подготовки наглядных материалов,  определения междисциплинарного подхода в сопровождении обучающихся и воспитанников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69082002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04800" y="2840264"/>
            <a:ext cx="2514600" cy="106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b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НАПРАВЛЕНИЙ ДЕЯТЕЛЬНОСТИ </a:t>
            </a:r>
          </a:p>
          <a:p>
            <a:pPr lvl="0" algn="ctr">
              <a:defRPr/>
            </a:pPr>
            <a:r>
              <a:rPr lang="ru-RU" b="1" kern="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b="1" kern="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едагога-психолога</a:t>
            </a:r>
            <a:endParaRPr lang="ru-RU" b="1" kern="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Штриховая стрелка вправо 6"/>
          <p:cNvSpPr/>
          <p:nvPr/>
        </p:nvSpPr>
        <p:spPr>
          <a:xfrm>
            <a:off x="2682875" y="3145065"/>
            <a:ext cx="571500" cy="457200"/>
          </a:xfrm>
          <a:prstGeom prst="strip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object 11"/>
          <p:cNvSpPr txBox="1">
            <a:spLocks/>
          </p:cNvSpPr>
          <p:nvPr/>
        </p:nvSpPr>
        <p:spPr>
          <a:xfrm>
            <a:off x="0" y="188372"/>
            <a:ext cx="12039600" cy="289823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ПРАВИЛА ДЕЯТЕЛЬНОСТИ ПСИХОЛОГИЧЕСКОЙ СЛУЖБЫ В ОРГАНИЗАЦИЯХ СРЕДНЕГО ОБРАЗОВАНИЯ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975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66800"/>
            <a:ext cx="2947482" cy="460118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1600" b="1" kern="0" cap="all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Порядок работы </a:t>
            </a:r>
            <a:r>
              <a:rPr lang="ru-RU" sz="1600" b="1" kern="0" cap="all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1600" b="1" kern="0" cap="all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600" b="1" kern="0" cap="all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 </a:t>
            </a:r>
            <a:r>
              <a:rPr lang="ru-RU" sz="1600" b="1" kern="0" cap="all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обращениям (запрос</a:t>
            </a:r>
            <a:r>
              <a:rPr lang="ru-RU" sz="1800" b="1" kern="0" cap="all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ам</a:t>
            </a:r>
            <a:r>
              <a:rPr lang="ru-RU" sz="1800" b="1" kern="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lang="ru-RU" sz="1800" b="1" kern="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81400" y="685800"/>
            <a:ext cx="8229600" cy="5865501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обращение </a:t>
            </a:r>
            <a:r>
              <a:rPr lang="ru-RU" b="1" dirty="0" smtClean="0"/>
              <a:t>обучающегося</a:t>
            </a:r>
            <a:r>
              <a:rPr lang="ru-RU" sz="3200" b="1" dirty="0" smtClean="0">
                <a:solidFill>
                  <a:srgbClr val="C00000"/>
                </a:solidFill>
              </a:rPr>
              <a:t>*</a:t>
            </a:r>
            <a:r>
              <a:rPr lang="ru-RU" b="1" dirty="0" smtClean="0"/>
              <a:t> </a:t>
            </a:r>
            <a:r>
              <a:rPr lang="ru-RU" dirty="0"/>
              <a:t>или воспитанника регистрируется и рассматривается специалистами психологической службы</a:t>
            </a:r>
            <a:r>
              <a:rPr lang="ru-RU" dirty="0" smtClean="0"/>
              <a:t>;</a:t>
            </a:r>
          </a:p>
          <a:p>
            <a:r>
              <a:rPr lang="ru-RU" dirty="0"/>
              <a:t>педагог-психолог письменно согласовывает с родителями график, формат оказания и проведения психологической </a:t>
            </a:r>
            <a:r>
              <a:rPr lang="ru-RU" dirty="0" smtClean="0"/>
              <a:t>помощи;</a:t>
            </a:r>
          </a:p>
          <a:p>
            <a:r>
              <a:rPr lang="ru-RU" dirty="0"/>
              <a:t>по итогам проведенной диагностической работы педагог-психолог выясняет и определяет причину сложившейся ситуации, составляет психолого-педагогическое заключение и рекомендации, совместно со специалистами психолого-педагогического сопровождения разрабатывает план индивидуальной работы, который утверждается первым руководителем организаций среднего образования</a:t>
            </a:r>
            <a:r>
              <a:rPr lang="ru-RU" dirty="0" smtClean="0"/>
              <a:t>;</a:t>
            </a:r>
          </a:p>
          <a:p>
            <a:r>
              <a:rPr lang="ru-RU" b="1" dirty="0"/>
              <a:t>обращениях родителей </a:t>
            </a:r>
            <a:r>
              <a:rPr lang="ru-RU" dirty="0" smtClean="0"/>
              <a:t>регистрируется </a:t>
            </a:r>
            <a:r>
              <a:rPr lang="ru-RU" dirty="0"/>
              <a:t>и рассматривается специалистами психологической службы</a:t>
            </a:r>
            <a:r>
              <a:rPr lang="ru-RU" dirty="0" smtClean="0"/>
              <a:t>;</a:t>
            </a:r>
          </a:p>
          <a:p>
            <a:r>
              <a:rPr lang="ru-RU" dirty="0"/>
              <a:t>специалисты психологической службы совместно с классным руководителем  изучают ситуацию, и </a:t>
            </a:r>
            <a:r>
              <a:rPr lang="kk-KZ" dirty="0"/>
              <a:t>информирует руководителя </a:t>
            </a:r>
            <a:r>
              <a:rPr lang="ru-RU" dirty="0"/>
              <a:t>организации среднего образования</a:t>
            </a:r>
            <a:r>
              <a:rPr lang="kk-KZ" dirty="0"/>
              <a:t>, который определяет основного ответственного специалиста психологической службы</a:t>
            </a:r>
            <a:r>
              <a:rPr lang="ru-RU" dirty="0" smtClean="0"/>
              <a:t>;</a:t>
            </a:r>
          </a:p>
          <a:p>
            <a:r>
              <a:rPr lang="ru-RU" dirty="0"/>
              <a:t>составляет</a:t>
            </a:r>
            <a:r>
              <a:rPr lang="kk-KZ" dirty="0"/>
              <a:t>ся</a:t>
            </a:r>
            <a:r>
              <a:rPr lang="ru-RU" dirty="0"/>
              <a:t> индивидуальный план социального или психолого-педагогического </a:t>
            </a:r>
            <a:r>
              <a:rPr lang="ru-RU" dirty="0" smtClean="0"/>
              <a:t>сопровождения (</a:t>
            </a:r>
            <a:r>
              <a:rPr lang="ru-RU" dirty="0"/>
              <a:t>в 2-х экземплярах, письменно заверяется родителем</a:t>
            </a:r>
            <a:r>
              <a:rPr lang="ru-RU" dirty="0" smtClean="0"/>
              <a:t>)</a:t>
            </a:r>
          </a:p>
          <a:p>
            <a:r>
              <a:rPr lang="ru-RU" i="1" dirty="0">
                <a:solidFill>
                  <a:srgbClr val="0070C0"/>
                </a:solidFill>
              </a:rPr>
              <a:t>при выявлении рисков </a:t>
            </a:r>
            <a:r>
              <a:rPr lang="ru-RU" dirty="0"/>
              <a:t>психологического состояния или поведения, правовых, социальных или семейно-бытовых проблем, обучающийся или воспитанник </a:t>
            </a:r>
            <a:r>
              <a:rPr lang="ru-RU" i="1" dirty="0">
                <a:solidFill>
                  <a:srgbClr val="0070C0"/>
                </a:solidFill>
              </a:rPr>
              <a:t>направляется на консультацию к специалистам </a:t>
            </a:r>
            <a:r>
              <a:rPr lang="ru-RU" dirty="0"/>
              <a:t>соответствующего </a:t>
            </a:r>
            <a:r>
              <a:rPr lang="ru-RU" dirty="0" smtClean="0"/>
              <a:t>профиля</a:t>
            </a:r>
            <a:endParaRPr lang="ru-RU" dirty="0"/>
          </a:p>
        </p:txBody>
      </p:sp>
      <p:sp>
        <p:nvSpPr>
          <p:cNvPr id="4" name="object 11"/>
          <p:cNvSpPr txBox="1">
            <a:spLocks/>
          </p:cNvSpPr>
          <p:nvPr/>
        </p:nvSpPr>
        <p:spPr>
          <a:xfrm>
            <a:off x="0" y="245476"/>
            <a:ext cx="12039600" cy="289823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ПРАВИЛА ДЕЯТЕЛЬНОСТИ ПСИХОЛОГИЧЕСКОЙ СЛУЖБЫ В ОРГАНИЗАЦИЯХ СРЕДНЕГО ОБРАЗОВАНИЯ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Штриховая стрелка вправо 6"/>
          <p:cNvSpPr/>
          <p:nvPr/>
        </p:nvSpPr>
        <p:spPr>
          <a:xfrm>
            <a:off x="2705100" y="1402080"/>
            <a:ext cx="571500" cy="457200"/>
          </a:xfrm>
          <a:prstGeom prst="strip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Штриховая стрелка вправо 7"/>
          <p:cNvSpPr/>
          <p:nvPr/>
        </p:nvSpPr>
        <p:spPr>
          <a:xfrm>
            <a:off x="2720340" y="4267200"/>
            <a:ext cx="571500" cy="457200"/>
          </a:xfrm>
          <a:prstGeom prst="strip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128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66800"/>
            <a:ext cx="2947482" cy="460118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1600" b="1" kern="0" cap="all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Порядок работы </a:t>
            </a:r>
            <a:r>
              <a:rPr lang="ru-RU" sz="1600" b="1" kern="0" cap="all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1600" b="1" kern="0" cap="all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600" b="1" kern="0" cap="all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 </a:t>
            </a:r>
            <a:r>
              <a:rPr lang="ru-RU" sz="1600" b="1" kern="0" cap="all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обращениям (запрос</a:t>
            </a:r>
            <a:r>
              <a:rPr lang="ru-RU" sz="1800" b="1" kern="0" cap="all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ам</a:t>
            </a:r>
            <a:r>
              <a:rPr lang="ru-RU" sz="1800" b="1" kern="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lang="ru-RU" sz="1800" b="1" kern="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81400" y="685800"/>
            <a:ext cx="8229600" cy="5865501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при обращениях педагогов </a:t>
            </a:r>
            <a:r>
              <a:rPr lang="ru-RU" dirty="0" smtClean="0"/>
              <a:t>в случае </a:t>
            </a:r>
            <a:r>
              <a:rPr lang="ru-RU" i="1" dirty="0" smtClean="0">
                <a:solidFill>
                  <a:srgbClr val="0070C0"/>
                </a:solidFill>
              </a:rPr>
              <a:t>обнаружения </a:t>
            </a:r>
            <a:r>
              <a:rPr lang="ru-RU" dirty="0"/>
              <a:t>эмоционально-волевых, поведенческих рисков и </a:t>
            </a:r>
            <a:r>
              <a:rPr lang="ru-RU" i="1" dirty="0">
                <a:solidFill>
                  <a:srgbClr val="0070C0"/>
                </a:solidFill>
              </a:rPr>
              <a:t>трудностей в обучении </a:t>
            </a:r>
            <a:r>
              <a:rPr lang="ru-RU" dirty="0"/>
              <a:t>и развитии у </a:t>
            </a:r>
            <a:r>
              <a:rPr lang="ru-RU" dirty="0">
                <a:solidFill>
                  <a:srgbClr val="0070C0"/>
                </a:solidFill>
              </a:rPr>
              <a:t>обучающихся</a:t>
            </a:r>
            <a:r>
              <a:rPr lang="ru-RU" dirty="0"/>
              <a:t> и воспитанников, а также </a:t>
            </a:r>
            <a:r>
              <a:rPr lang="ru-RU" i="1" dirty="0">
                <a:solidFill>
                  <a:schemeClr val="accent3">
                    <a:lumMod val="75000"/>
                  </a:schemeClr>
                </a:solidFill>
              </a:rPr>
              <a:t>собственных проблем профессионального выгорания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;</a:t>
            </a:r>
          </a:p>
          <a:p>
            <a:r>
              <a:rPr lang="ru-RU" dirty="0"/>
              <a:t>обращение педагога регистрируется и рассматривается специалистами психологической службы</a:t>
            </a:r>
            <a:r>
              <a:rPr lang="ru-RU" dirty="0" smtClean="0"/>
              <a:t>;</a:t>
            </a:r>
          </a:p>
          <a:p>
            <a:r>
              <a:rPr lang="ru-RU" dirty="0"/>
              <a:t>специалисты психологической службы изучают ситуацию, и </a:t>
            </a:r>
            <a:r>
              <a:rPr lang="kk-KZ" dirty="0" smtClean="0"/>
              <a:t>информируют руководителя;</a:t>
            </a:r>
          </a:p>
          <a:p>
            <a:r>
              <a:rPr lang="ru-RU" dirty="0" smtClean="0"/>
              <a:t>определяют </a:t>
            </a:r>
            <a:r>
              <a:rPr lang="ru-RU" dirty="0"/>
              <a:t>формы и методы оказания социального, психолого-педагогического </a:t>
            </a:r>
            <a:r>
              <a:rPr lang="ru-RU" dirty="0" smtClean="0"/>
              <a:t>сопровождения;</a:t>
            </a:r>
          </a:p>
          <a:p>
            <a:r>
              <a:rPr lang="ru-RU" dirty="0" smtClean="0"/>
              <a:t>обеспечивают </a:t>
            </a:r>
            <a:r>
              <a:rPr lang="ru-RU" dirty="0"/>
              <a:t>психолого-педагогическое сопровождение</a:t>
            </a:r>
            <a:r>
              <a:rPr lang="kk-KZ" dirty="0"/>
              <a:t>, </a:t>
            </a:r>
            <a:r>
              <a:rPr lang="ru-RU" dirty="0"/>
              <a:t>соблюдают конфиденциальность полученных данных с учетом прав и интересов обучающихся и воспитанников</a:t>
            </a:r>
            <a:endParaRPr lang="ru-RU" dirty="0"/>
          </a:p>
        </p:txBody>
      </p:sp>
      <p:sp>
        <p:nvSpPr>
          <p:cNvPr id="4" name="object 11"/>
          <p:cNvSpPr txBox="1">
            <a:spLocks/>
          </p:cNvSpPr>
          <p:nvPr/>
        </p:nvSpPr>
        <p:spPr>
          <a:xfrm>
            <a:off x="0" y="245476"/>
            <a:ext cx="12039600" cy="289823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ПРАВИЛА ДЕЯТЕЛЬНОСТИ ПСИХОЛОГИЧЕСКОЙ СЛУЖБЫ В ОРГАНИЗАЦИЯХ СРЕДНЕГО ОБРАЗОВАНИЯ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Штриховая стрелка вправо 6"/>
          <p:cNvSpPr/>
          <p:nvPr/>
        </p:nvSpPr>
        <p:spPr>
          <a:xfrm>
            <a:off x="2590800" y="1447800"/>
            <a:ext cx="571500" cy="457200"/>
          </a:xfrm>
          <a:prstGeom prst="strip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668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410734"/>
              </p:ext>
            </p:extLst>
          </p:nvPr>
        </p:nvGraphicFramePr>
        <p:xfrm>
          <a:off x="3962400" y="741364"/>
          <a:ext cx="7620000" cy="5354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0">
                  <a:extLst>
                    <a:ext uri="{9D8B030D-6E8A-4147-A177-3AD203B41FA5}">
                      <a16:colId xmlns="" xmlns:a16="http://schemas.microsoft.com/office/drawing/2014/main" val="953419943"/>
                    </a:ext>
                  </a:extLst>
                </a:gridCol>
              </a:tblGrid>
              <a:tr h="1874122">
                <a:tc>
                  <a:txBody>
                    <a:bodyPr/>
                    <a:lstStyle/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spc="5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ОПРЕДЕЛИТЬ</a:t>
                      </a:r>
                      <a:r>
                        <a:rPr lang="ru-RU" sz="2000" b="1" spc="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spc="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единые требования к обеспечению</a:t>
                      </a:r>
                      <a:r>
                        <a:rPr lang="ru-RU" sz="2000" b="0" spc="5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каждого обучающегося социальным и </a:t>
                      </a:r>
                      <a:r>
                        <a:rPr lang="ru-RU" sz="2000" b="0" spc="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психолого-педагогическим сопровождением:</a:t>
                      </a:r>
                      <a:r>
                        <a:rPr lang="ru-RU" sz="2000" b="0" spc="5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i="1" spc="5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единые направления, цели, задачи, принципы, состав членов психологической службы и участников процесса ППС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1098777"/>
                  </a:ext>
                </a:extLst>
              </a:tr>
              <a:tr h="1445751">
                <a:tc>
                  <a:txBody>
                    <a:bodyPr/>
                    <a:lstStyle/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spc="5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УРЕГУЛИРОВАТЬ порядок обращений </a:t>
                      </a:r>
                      <a:r>
                        <a:rPr lang="ru-RU" sz="2000" b="0" spc="5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психологическую службу участников образовательного процесса </a:t>
                      </a:r>
                      <a:r>
                        <a:rPr lang="ru-RU" sz="2000" b="0" i="1" spc="5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(обучающиеся и воспитанники, родители, педагоги)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59685033"/>
                  </a:ext>
                </a:extLst>
              </a:tr>
              <a:tr h="1017381">
                <a:tc>
                  <a:txBody>
                    <a:bodyPr/>
                    <a:lstStyle/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spc="5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ПОВЫСИТЬ</a:t>
                      </a:r>
                      <a:r>
                        <a:rPr lang="ru-RU" sz="2000" b="0" spc="5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психолого-педагогическую культуру в организациях образования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23654576"/>
                  </a:ext>
                </a:extLst>
              </a:tr>
              <a:tr h="1017381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ОБЕСПЕЧИТЬ СОБЛЮДЕНИЕ </a:t>
                      </a: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прав и </a:t>
                      </a:r>
                      <a:r>
                        <a:rPr lang="ru-RU" sz="20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интересов ребенка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86815362"/>
                  </a:ext>
                </a:extLst>
              </a:tr>
            </a:tbl>
          </a:graphicData>
        </a:graphic>
      </p:graphicFrame>
      <p:sp>
        <p:nvSpPr>
          <p:cNvPr id="5" name="object 11"/>
          <p:cNvSpPr txBox="1">
            <a:spLocks/>
          </p:cNvSpPr>
          <p:nvPr/>
        </p:nvSpPr>
        <p:spPr>
          <a:xfrm>
            <a:off x="0" y="188372"/>
            <a:ext cx="12039600" cy="289823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ПРАВИЛА ДЕЯТЕЛЬНОСТИ ПСИХОЛОГИЧЕСКОЙ СЛУЖБЫ В ОРГАНИЗАЦИЯХ СРЕДНЕГО ОБРАЗОВАНИЯ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4800" y="2563132"/>
            <a:ext cx="2514600" cy="16210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ПРЕДЛАГАЕМЫЙ ПОРЯДОК ДЕЯТЕЛЬНОСТИ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 ПОЗВОЛИТ УСТАНОВИТЬ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Штриховая стрелка вправо 7"/>
          <p:cNvSpPr/>
          <p:nvPr/>
        </p:nvSpPr>
        <p:spPr>
          <a:xfrm>
            <a:off x="2819400" y="3145064"/>
            <a:ext cx="571500" cy="457200"/>
          </a:xfrm>
          <a:prstGeom prst="strip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427406"/>
      </p:ext>
    </p:extLst>
  </p:cSld>
  <p:clrMapOvr>
    <a:masterClrMapping/>
  </p:clrMapOvr>
</p:sld>
</file>

<file path=ppt/theme/theme1.xml><?xml version="1.0" encoding="utf-8"?>
<a:theme xmlns:a="http://schemas.openxmlformats.org/drawingml/2006/main" name="Рамка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Рамка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Рамка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TM03457475[[fn=Рамка]]</Template>
  <TotalTime>1345</TotalTime>
  <Words>1266</Words>
  <Application>Microsoft Office PowerPoint</Application>
  <PresentationFormat>Произвольный</PresentationFormat>
  <Paragraphs>108</Paragraphs>
  <Slides>9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Рамка</vt:lpstr>
      <vt:lpstr>ПРИКАЗ МП РК от 25.08.2022 г. № 377  «Об утверждении Правил деятельности  Психологической службы  в организациях среднего образования»</vt:lpstr>
      <vt:lpstr>ПРАВИЛА ДЕЯТЕЛЬНОСТИ ПСИХОЛОГИЧЕСКОЙ СЛУЖБЫ В ОРГАНИЗАЦИЯХ СРЕДНЕГО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Порядок работы  по обращениям (запросам)</vt:lpstr>
      <vt:lpstr>Порядок работы  по обращениям (запросам)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благоприятных условий для</dc:title>
  <dc:creator>PC</dc:creator>
  <cp:lastModifiedBy>Admin</cp:lastModifiedBy>
  <cp:revision>138</cp:revision>
  <cp:lastPrinted>2022-08-09T09:14:07Z</cp:lastPrinted>
  <dcterms:created xsi:type="dcterms:W3CDTF">2022-07-19T00:06:22Z</dcterms:created>
  <dcterms:modified xsi:type="dcterms:W3CDTF">2022-09-02T05:59:24Z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2022-07-16T00:00:00Z</vt:filetime>
  </property>
  <property fmtid="{D5CDD505-2E9C-101B-9397-08002B2CF9AE}" pid="3" name="LastSaved">
    <vt:filetime>2022-07-19T00:00:00Z</vt:filetime>
  </property>
</Properties>
</file>