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9" r:id="rId3"/>
    <p:sldId id="267" r:id="rId4"/>
    <p:sldId id="283" r:id="rId5"/>
    <p:sldId id="285" r:id="rId6"/>
    <p:sldId id="284" r:id="rId7"/>
    <p:sldId id="275" r:id="rId8"/>
    <p:sldId id="282" r:id="rId9"/>
    <p:sldId id="286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C3D6"/>
    <a:srgbClr val="3BA0BB"/>
    <a:srgbClr val="5283BE"/>
    <a:srgbClr val="417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36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1A171-69D6-4212-92BD-FC4BA0DC8A63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4DD3E-9EB2-40D8-A541-A854D9A47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04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8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088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431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419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187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68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271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000020478#z68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AppData\Local\Packages\oice_16_974fa576_32c1d314_10ce\AC\rus\docs\P080000064_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C:\Users\User\AppData\Local\Packages\oice_16_974fa576_32c1d314_10ce\AC\rus\docs\Z130000009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Z1300000094#z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adilet.zan.kz/kaz/docs/V2200030011#z122" TargetMode="External"/><Relationship Id="rId3" Type="http://schemas.openxmlformats.org/officeDocument/2006/relationships/hyperlink" Target="https://adilet.zan.kz/rus/docs/V2000020478#z741" TargetMode="External"/><Relationship Id="rId7" Type="http://schemas.openxmlformats.org/officeDocument/2006/relationships/hyperlink" Target="https://adilet.zan.kz/kaz/docs/K2000000350#z387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dilet.zan.kz/kaz/docs/V2000020478#z284" TargetMode="External"/><Relationship Id="rId5" Type="http://schemas.openxmlformats.org/officeDocument/2006/relationships/hyperlink" Target="https://adilet.zan.kz/rus/docs/K2000000350#z721" TargetMode="External"/><Relationship Id="rId4" Type="http://schemas.openxmlformats.org/officeDocument/2006/relationships/hyperlink" Target="https://adilet.zan.kz/rus/docs/K2000000350#z7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843558"/>
            <a:ext cx="7772400" cy="3000396"/>
          </a:xfrm>
        </p:spPr>
        <p:txBody>
          <a:bodyPr>
            <a:normAutofit/>
          </a:bodyPr>
          <a:lstStyle/>
          <a:p>
            <a:r>
              <a:rPr lang="ru-RU" altLang="ru-RU" sz="31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Государственная  услуга:</a:t>
            </a:r>
            <a:br>
              <a:rPr lang="ru-RU" altLang="ru-RU" sz="31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</a:br>
            <a:r>
              <a:rPr lang="ru-RU" altLang="ru-RU" sz="26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FS Joey Pro"/>
              </a:rPr>
              <a:t> "Предоставление бесплатного и льготного питания отдельным категориям обучающихся и воспитанников в общеобразовательных школах""</a:t>
            </a:r>
            <a:endParaRPr lang="ru-RU" sz="2600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86644" y="4500576"/>
            <a:ext cx="16225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  <a:cs typeface="Times New Roman" pitchFamily="18" charset="0"/>
              </a:rPr>
              <a:t>18.01.2023 год</a:t>
            </a:r>
          </a:p>
        </p:txBody>
      </p:sp>
    </p:spTree>
    <p:extLst>
      <p:ext uri="{BB962C8B-B14F-4D97-AF65-F5344CB8AC3E}">
        <p14:creationId xmlns:p14="http://schemas.microsoft.com/office/powerpoint/2010/main" val="417476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11455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 НПА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7436" y="3003798"/>
            <a:ext cx="885698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Правил оказания государственных услуг в сфере семьи и детей</a:t>
            </a:r>
          </a:p>
          <a:p>
            <a:pPr algn="just" fontAlgn="base"/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Республики Казахстан от 24 апреля 2020 года № 158.</a:t>
            </a:r>
          </a:p>
          <a:p>
            <a:pPr algn="just" fontAlgn="base"/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Правила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оказания государственной услуги "Предоставление бесплатного и льготного питания отдельным категориям обучающихся и воспитанников в общеобразовательных школах"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DA381F-7B24-42D4-81C0-0EDFFCD5DF06}"/>
              </a:ext>
            </a:extLst>
          </p:cNvPr>
          <p:cNvSpPr txBox="1"/>
          <p:nvPr/>
        </p:nvSpPr>
        <p:spPr>
          <a:xfrm>
            <a:off x="187436" y="699578"/>
            <a:ext cx="877705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Отбасы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саласында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қызметтерді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қағидаларын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министрінің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сәуірдегі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158 </a:t>
            </a:r>
            <a:r>
              <a:rPr lang="ru-RU" sz="1400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бұйрығы</a:t>
            </a:r>
            <a:r>
              <a:rPr lang="ru-RU" sz="1400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мектептердегі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тәрбиеленушілердің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санаттарын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жеңілдікпен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тамақтандыруды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b="1" i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қағидалары</a:t>
            </a:r>
            <a:endParaRPr lang="ru-RU" b="1" i="1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90858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4517494-10B7-4F34-A23D-A5CA28066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973141"/>
              </p:ext>
            </p:extLst>
          </p:nvPr>
        </p:nvGraphicFramePr>
        <p:xfrm>
          <a:off x="107504" y="551042"/>
          <a:ext cx="8928993" cy="4240880"/>
        </p:xfrm>
        <a:graphic>
          <a:graphicData uri="http://schemas.openxmlformats.org/drawingml/2006/table">
            <a:tbl>
              <a:tblPr/>
              <a:tblGrid>
                <a:gridCol w="216024">
                  <a:extLst>
                    <a:ext uri="{9D8B030D-6E8A-4147-A177-3AD203B41FA5}">
                      <a16:colId xmlns:a16="http://schemas.microsoft.com/office/drawing/2014/main" val="332438956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168898494"/>
                    </a:ext>
                  </a:extLst>
                </a:gridCol>
                <a:gridCol w="6336705">
                  <a:extLst>
                    <a:ext uri="{9D8B030D-6E8A-4147-A177-3AD203B41FA5}">
                      <a16:colId xmlns:a16="http://schemas.microsoft.com/office/drawing/2014/main" val="3799277500"/>
                    </a:ext>
                  </a:extLst>
                </a:gridCol>
              </a:tblGrid>
              <a:tr h="9379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Местные исполнительные органы областей, городов Нур-Султан, Алматы и Шымкент, районов и городов областного значения, управления образования областей, городов республиканского значения и столицы, отделы образования районов и городов областного значения, организации образования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3338706"/>
                  </a:ext>
                </a:extLst>
              </a:tr>
              <a:tr h="31587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Способы предоставления государственной услуги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Прием заявления и выдача результата оказания государственной услуги осуществляются через: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643560"/>
                  </a:ext>
                </a:extLst>
              </a:tr>
              <a:tr h="971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канцелярию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124066"/>
                  </a:ext>
                </a:extLst>
              </a:tr>
              <a:tr h="2526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веб-портал "электронного правительства" www.egov.kz (далее – портал).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494316"/>
                  </a:ext>
                </a:extLst>
              </a:tr>
              <a:tr h="393627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оказания государственной услуги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с момента сдачи документов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услугодателю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а также при обращении на портал – 5 (пять) рабочих дней;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153873"/>
                  </a:ext>
                </a:extLst>
              </a:tr>
              <a:tr h="3158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максимально допустимое время ожидания для сдачи документов у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15 минут;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744344"/>
                  </a:ext>
                </a:extLst>
              </a:tr>
              <a:tr h="238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максимально допустимое время обслуживания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услугодателем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30 минут.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125189"/>
                  </a:ext>
                </a:extLst>
              </a:tr>
              <a:tr h="2381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 оказания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Электронная (частично автоматизированная)\ бумажная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586470"/>
                  </a:ext>
                </a:extLst>
              </a:tr>
              <a:tr h="86014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 оказания государственной услуги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Справка о предоставлении бесплатного и льготного питания в общеобразовательной школе либо мотивированный ответ об отказе в оказании государственной услуги в случаях и по основаниям, предусмотренным пунктом 9 требований к оказанию государственной услуги.</a:t>
                      </a:r>
                    </a:p>
                  </a:txBody>
                  <a:tcPr marL="4079" marR="4079" marT="407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118205"/>
                  </a:ext>
                </a:extLst>
              </a:tr>
              <a:tr h="393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портале результат оказания государственной услуги направляется и хранится в "личном кабинете"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079" marR="4079" marT="40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27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192088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CE94821-E08D-4D8D-AF71-B9EE6F13E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759154"/>
              </p:ext>
            </p:extLst>
          </p:nvPr>
        </p:nvGraphicFramePr>
        <p:xfrm>
          <a:off x="107503" y="627534"/>
          <a:ext cx="8928993" cy="4104456"/>
        </p:xfrm>
        <a:graphic>
          <a:graphicData uri="http://schemas.openxmlformats.org/drawingml/2006/table">
            <a:tbl>
              <a:tblPr/>
              <a:tblGrid>
                <a:gridCol w="216025">
                  <a:extLst>
                    <a:ext uri="{9D8B030D-6E8A-4147-A177-3AD203B41FA5}">
                      <a16:colId xmlns:a16="http://schemas.microsoft.com/office/drawing/2014/main" val="1583816127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899745215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746758495"/>
                    </a:ext>
                  </a:extLst>
                </a:gridCol>
              </a:tblGrid>
              <a:tr h="46191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Размер оплаты, взимаемой с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Бесплатно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686262"/>
                  </a:ext>
                </a:extLst>
              </a:tr>
              <a:tr h="922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оказании государственной услуги, и способы ее взимания в случаях, предусмотренных законодательством Республики Казахстан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237041"/>
                  </a:ext>
                </a:extLst>
              </a:tr>
              <a:tr h="692380">
                <a:tc rowSpan="5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График работы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Государственной корпорации и объектов информации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услугодателя: с понедельника по пятницу включительно, с 9.00 до 18.30 часов, с перерывом на обед с 13.00 часов до 14.30 часов, кроме выходных и праздничных дней, согласно трудовому законодательству Республики Казахстан.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479484"/>
                  </a:ext>
                </a:extLst>
              </a:tr>
              <a:tr h="11533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портала: круглосуточно, за исключением технических перерывов в связи с проведением ремонтных работ (при обращении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после окончания рабочего времени, в выходные и праздничные дни согласно трудовому законодательству Республики Казахстан, прием заявления и выдача результата оказания государственной услуги осуществляется следующим рабочим днем).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87781"/>
                  </a:ext>
                </a:extLst>
              </a:tr>
              <a:tr h="231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Адреса мест оказания государственной услуги размещены на: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00649"/>
                  </a:ext>
                </a:extLst>
              </a:tr>
              <a:tr h="4111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интернет-ресурсе Министерства просвещения Республики Казахстан: www.edu.gov.kz;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001017"/>
                  </a:ext>
                </a:extLst>
              </a:tr>
              <a:tr h="231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портале: www.egov.kz.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677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639264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43858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CE94821-E08D-4D8D-AF71-B9EE6F13E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517318"/>
              </p:ext>
            </p:extLst>
          </p:nvPr>
        </p:nvGraphicFramePr>
        <p:xfrm>
          <a:off x="0" y="451219"/>
          <a:ext cx="9143999" cy="4714234"/>
        </p:xfrm>
        <a:graphic>
          <a:graphicData uri="http://schemas.openxmlformats.org/drawingml/2006/table">
            <a:tbl>
              <a:tblPr/>
              <a:tblGrid>
                <a:gridCol w="221226">
                  <a:extLst>
                    <a:ext uri="{9D8B030D-6E8A-4147-A177-3AD203B41FA5}">
                      <a16:colId xmlns:a16="http://schemas.microsoft.com/office/drawing/2014/main" val="1583816127"/>
                    </a:ext>
                  </a:extLst>
                </a:gridCol>
                <a:gridCol w="1038406">
                  <a:extLst>
                    <a:ext uri="{9D8B030D-6E8A-4147-A177-3AD203B41FA5}">
                      <a16:colId xmlns:a16="http://schemas.microsoft.com/office/drawing/2014/main" val="899745215"/>
                    </a:ext>
                  </a:extLst>
                </a:gridCol>
                <a:gridCol w="7884367">
                  <a:extLst>
                    <a:ext uri="{9D8B030D-6E8A-4147-A177-3AD203B41FA5}">
                      <a16:colId xmlns:a16="http://schemas.microsoft.com/office/drawing/2014/main" val="746758495"/>
                    </a:ext>
                  </a:extLst>
                </a:gridCol>
              </a:tblGrid>
              <a:tr h="129569">
                <a:tc rowSpan="20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0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Перечень документов и сведений, истребуемых у услугополучателя для оказания государственной услуги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услугодателю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696883"/>
                  </a:ext>
                </a:extLst>
              </a:tr>
              <a:tr h="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заявление;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447132"/>
                  </a:ext>
                </a:extLst>
              </a:tr>
              <a:tr h="258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документ, удостоверяющий личность либо электронный документ из сервиса цифровых документов (требуется для идентификации личности);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550965"/>
                  </a:ext>
                </a:extLst>
              </a:tr>
              <a:tr h="258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свидетельство о рождении ребенка (детей) в электронной форме или его копия на бумажном носителе, при отсутствии сведений в информационной системе "Регистрационный пункт ЗАГС" (далее – ИС ЗАГС) либо родившегося за пределами Республики Казахстан;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872884"/>
                  </a:ext>
                </a:extLst>
              </a:tr>
              <a:tr h="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копия свидетельства о заключении или расторжении брака (при отсутствии сведений в ИС ЗАГС);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759677"/>
                  </a:ext>
                </a:extLst>
              </a:tr>
              <a:tr h="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копия документа, подтверждающего статус: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582671"/>
                  </a:ext>
                </a:extLst>
              </a:tr>
              <a:tr h="387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имеющих право на получение государственной адресной социальной помощи - справка, подтверждающая принадлежность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(семьи) к получателям государственной адресной социальной помощи, предоставляемая местными исполнительными органами;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367762"/>
                  </a:ext>
                </a:extLst>
              </a:tr>
              <a:tr h="387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не получающих государственную адресную социальную помощь, в которых среднедушевой доход ниже величины прожиточного минимума - документы о полученных доходах (справка о заработной плате работающих родителей или лиц их заменяющих, о доходах от предпринимательской и других видов деятельности, о доходах в виде алиментов на детей и других иждивенцев);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76922"/>
                  </a:ext>
                </a:extLst>
              </a:tr>
              <a:tr h="283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- сирот и детей, оставшиеся без попечения родителей, проживающих в семьях - решение уполномоченного органа об утверждении опеки (попечительства), патронатного воспитания для детей-сирот и детей, оставшихся без попечения родителей, воспитывающихся в семьях;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021074"/>
                  </a:ext>
                </a:extLst>
              </a:tr>
              <a:tr h="387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требующих экстренной помощи в результате чрезвычайных ситуаций и иных категории обучающихся и воспитанников, определяемых коллегиальным органом управления организации образования - решение коллегиального органа на основании обследования материально-бытового положения семьи.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486150"/>
                  </a:ext>
                </a:extLst>
              </a:tr>
              <a:tr h="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Документы представляются в подлинниках для сверки, после чего подлинники возвращаются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услугополучателю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821122"/>
                  </a:ext>
                </a:extLst>
              </a:tr>
              <a:tr h="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портал: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48980"/>
                  </a:ext>
                </a:extLst>
              </a:tr>
              <a:tr h="229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заявление в форме электронного документа, подписанное ЭЦП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или удостоверенное одноразовым паролем, при регистрации и подключения абонентского номера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предоставленного оператором сотовой связи, к учетной записи портала;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071126"/>
                  </a:ext>
                </a:extLst>
              </a:tr>
              <a:tr h="115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электронная копия свидетельства о рождении ребенка, при отсутствии сведений в ИС ЗАГС либо родившегося за пределами РК;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036955"/>
                  </a:ext>
                </a:extLst>
              </a:tr>
              <a:tr h="115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электронная копия свидетельства о заключении или расторжении брака (при отсутствии сведений в ИС ЗАГС);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866435"/>
                  </a:ext>
                </a:extLst>
              </a:tr>
              <a:tr h="115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электронная копия документа, подтверждающего статус: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638902"/>
                  </a:ext>
                </a:extLst>
              </a:tr>
              <a:tr h="229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имеющих право на получение государственной адресной социальной помощи - справка, подтверждающая принадлежность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(семьи) к получателям государственной адресной социальной помощи, предоставляемая местными исполнительными органами;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881959"/>
                  </a:ext>
                </a:extLst>
              </a:tr>
              <a:tr h="34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не получающих государственную адресную социальную помощь, в которых среднедушевой доход ниже величины прожиточного минимума - документы о полученных доходах (справка о заработной плате работающих родителей или лиц их заменяющих, о доходах от предпринимательской и других видов деятельности, о доходах в виде алиментов на детей и других иждивенцев);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501857"/>
                  </a:ext>
                </a:extLst>
              </a:tr>
              <a:tr h="229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- сирот и детей, оставшиеся без попечения родителей, проживающих в семьях - решение уполномоченного органа об утверждении опеки (попечительства), патронатного воспитания для детей-сирот и детей, оставшихся без попечения родителей, воспитывающихся в семьях;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930347"/>
                  </a:ext>
                </a:extLst>
              </a:tr>
              <a:tr h="344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детей из семей, требующих экстренной помощи в результате чрезвычайных ситуаций и иных категории обучающихся и воспитанников, определяемых коллегиальным органом управления организации образования - решение коллегиального органа на основании обследования материально-бытового положения семьи.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8092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69624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CE94821-E08D-4D8D-AF71-B9EE6F13E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28572"/>
              </p:ext>
            </p:extLst>
          </p:nvPr>
        </p:nvGraphicFramePr>
        <p:xfrm>
          <a:off x="107504" y="569474"/>
          <a:ext cx="8928992" cy="4528900"/>
        </p:xfrm>
        <a:graphic>
          <a:graphicData uri="http://schemas.openxmlformats.org/drawingml/2006/table">
            <a:tbl>
              <a:tblPr/>
              <a:tblGrid>
                <a:gridCol w="216025">
                  <a:extLst>
                    <a:ext uri="{9D8B030D-6E8A-4147-A177-3AD203B41FA5}">
                      <a16:colId xmlns:a16="http://schemas.microsoft.com/office/drawing/2014/main" val="1583816127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899745215"/>
                    </a:ext>
                  </a:extLst>
                </a:gridCol>
                <a:gridCol w="5904655">
                  <a:extLst>
                    <a:ext uri="{9D8B030D-6E8A-4147-A177-3AD203B41FA5}">
                      <a16:colId xmlns:a16="http://schemas.microsoft.com/office/drawing/2014/main" val="746758495"/>
                    </a:ext>
                  </a:extLst>
                </a:gridCol>
              </a:tblGrid>
              <a:tr h="289324">
                <a:tc rowSpan="6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Основания для отказа в оказании государственной услуги, установленные законодательством Республики Казахстан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установление недостоверности документов, представленных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услугополучателем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получения государственной услуги, и (или) данных (сведений), содержащихся в них;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789541"/>
                  </a:ext>
                </a:extLst>
              </a:tr>
              <a:tr h="1443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file"/>
                        </a:rPr>
                        <a:t>2) несоответствие </a:t>
                      </a:r>
                      <a:r>
                        <a:rPr lang="ru-RU" sz="9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file"/>
                        </a:rPr>
                        <a:t>услугополучателя</a:t>
                      </a:r>
                      <a:r>
                        <a:rPr lang="ru-RU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file"/>
                        </a:rPr>
                        <a:t> и (или) представленных материалов, объектов, данных и сведений, необходимых для оказания государственной услуги, требованиям, установленным постановлением Правительства Республики Казахстан от 25 января 2008 года № 64 "Об утверждении Правил формирования, направления расходования и учета средств, выделяемых на оказание финансовой и материальной помощи обучающимся и воспитанникам государственных учреждений образования из семей, имеющих право на получение государственной адресной социальной помощи, а также из семей, не получающих государственную адресную социальную помощь, в которых среднедушевой доход ниже величины прожиточного минимума, и детям - сиротам, детям, оставшимся без попечения родителей, проживающим в семьях, детям из семей, требующих экстренной помощи в результате чрезвычайных ситуаций, и иным категориям обучающихся и воспитанников";</a:t>
                      </a:r>
                      <a:endParaRPr lang="ru-RU" sz="9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512368"/>
                  </a:ext>
                </a:extLst>
              </a:tr>
              <a:tr h="433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отрицательный ответ уполномоченного государственного органа на запрос о согласовании, который требуется для оказания государственной услуги, а также отрицательное заключение экспертизы, исследования либо проверки;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57603"/>
                  </a:ext>
                </a:extLst>
              </a:tr>
              <a:tr h="433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в отношении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имеется вступившее в законную силу решение (приговор) суда о запрещении деятельности или отдельных видов деятельности, требующих получения определенной государственной услуги;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406561"/>
                  </a:ext>
                </a:extLst>
              </a:tr>
              <a:tr h="289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в отношении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услугополучателя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имеется вступившее в законную силу решение суда, на основании которого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услугополучатель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лишен специального права, связанного с получением государственной услуги;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940990"/>
                  </a:ext>
                </a:extLst>
              </a:tr>
              <a:tr h="433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file"/>
                        </a:rPr>
                        <a:t>6) отсутствие согласия </a:t>
                      </a:r>
                      <a:r>
                        <a:rPr lang="ru-RU" sz="9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file"/>
                        </a:rPr>
                        <a:t>услугополучателя</a:t>
                      </a:r>
                      <a:r>
                        <a:rPr lang="ru-RU" sz="900" b="0" i="0" u="sng" strike="noStrike" dirty="0">
                          <a:solidFill>
                            <a:srgbClr val="0563C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file"/>
                        </a:rPr>
                        <a:t>, предоставляемого в соответствии со статьей 8 Закона Республики Казахстан "О персональных данных и их защите", на доступ к персональным данным ограниченного доступа, которые требуются для оказания государственной услуги.</a:t>
                      </a:r>
                      <a:endParaRPr lang="ru-RU" sz="9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288572"/>
                  </a:ext>
                </a:extLst>
              </a:tr>
              <a:tr h="289324"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Иные требования с учетом особенностей оказания государственной услуги, в том числе оказываемой в электронной форме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Услугополучатель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имеет возможность получения государственной услуги в электронной форме через портал при условии наличия ЭЦП.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949983"/>
                  </a:ext>
                </a:extLst>
              </a:tr>
              <a:tr h="289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Информацию о порядке и статусе оказания государственной услуги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услугополучатель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получает посредством Единого контакт-центра: 1414, 8 800 080 7777.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520854"/>
                  </a:ext>
                </a:extLst>
              </a:tr>
              <a:tr h="1450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Сервис цифровых документов доступен для пользователей, авторизованных в мобильном приложении.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779543"/>
                  </a:ext>
                </a:extLst>
              </a:tr>
              <a:tr h="481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использования цифрового документа необходимо пройти авторизацию в мобильном приложении с использованием электронно-цифровой подписи или одноразового пароля, далее перейти в раздел "Цифровые документы" и выбрать необходимый документ.</a:t>
                      </a:r>
                    </a:p>
                  </a:txBody>
                  <a:tcPr marL="645" marR="645" marT="6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944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539290"/>
      </p:ext>
    </p:extLst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57E1ECC-476A-4227-80EA-7DA783E01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91656"/>
              </p:ext>
            </p:extLst>
          </p:nvPr>
        </p:nvGraphicFramePr>
        <p:xfrm>
          <a:off x="179512" y="551042"/>
          <a:ext cx="8507288" cy="4468979"/>
        </p:xfrm>
        <a:graphic>
          <a:graphicData uri="http://schemas.openxmlformats.org/drawingml/2006/table">
            <a:tbl>
              <a:tblPr/>
              <a:tblGrid>
                <a:gridCol w="8507288">
                  <a:extLst>
                    <a:ext uri="{9D8B030D-6E8A-4147-A177-3AD203B41FA5}">
                      <a16:colId xmlns:a16="http://schemas.microsoft.com/office/drawing/2014/main" val="3050184938"/>
                    </a:ext>
                  </a:extLst>
                </a:gridCol>
              </a:tblGrid>
              <a:tr h="4468979"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Руководителю _______________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____________________________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гражданина (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___________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Ф.И.О. (при его наличии)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индивидуальный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идентификационный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номер заявителя,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проживающего(-ей) по адресу: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____________________________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(наименование населенного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пункта, адрес места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проживания, телефон)</a:t>
                      </a:r>
                    </a:p>
                  </a:txBody>
                  <a:tcPr marL="46130" marR="46130" marT="27678" marB="27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741446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11C50B3-EF6C-45E3-A525-9737F23ACE4F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736655"/>
          <a:ext cx="8229600" cy="321065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1296639834"/>
                    </a:ext>
                  </a:extLst>
                </a:gridCol>
              </a:tblGrid>
              <a:tr h="3210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46130" marR="46130" marT="27678" marB="27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68089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9BDA1B74-2CAD-4D16-9A02-6F5A7957A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523544"/>
            <a:ext cx="8229600" cy="249299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1E1E1E"/>
                </a:solidFill>
                <a:effectLst/>
                <a:cs typeface="Arial" panose="020B0604020202020204" pitchFamily="34" charset="0"/>
              </a:rPr>
              <a:t>Заявление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      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    Прошу Вас включить моего несовершеннолетнего ребенка (Ф.И.О. (при его наличии)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и индивидуальный идентификационный номер, дата рождения), обучающегося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в (указать № школы, № и литер класса) в список обучающихся и воспитанников,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обеспечивающихся бесплатным и льготным питанием на (указать учебный год).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Согласен(а) на использования сведений, составляющих охраняемую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73A5E"/>
                </a:solidFill>
                <a:effectLst/>
                <a:cs typeface="Arial" panose="020B0604020202020204" pitchFamily="34" charset="0"/>
                <a:hlinkClick r:id="rId3"/>
              </a:rPr>
              <a:t>Законом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Республики Казахстан от 21 мая 2013 года "О персональных данных и их защите"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тайну, содержащихся в информационных системах.</a:t>
            </a:r>
            <a:b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"___" __________20__года Подпись гражданина (-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ки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)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321015"/>
      </p:ext>
    </p:extLst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BCCF15-6E9F-4172-A9F1-221B8D97B2F9}"/>
              </a:ext>
            </a:extLst>
          </p:cNvPr>
          <p:cNvSpPr txBox="1"/>
          <p:nvPr/>
        </p:nvSpPr>
        <p:spPr>
          <a:xfrm>
            <a:off x="179512" y="619185"/>
            <a:ext cx="878497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14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СПРАВКА</a:t>
            </a:r>
            <a:br>
              <a:rPr lang="ru-RU" sz="14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 предоставлении бесплатного и льготного питания в общеобразовательной школе</a:t>
            </a:r>
          </a:p>
          <a:p>
            <a:pPr algn="l" fontAlgn="base"/>
            <a:r>
              <a:rPr lang="ru-RU" sz="1400" b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</a:p>
          <a:p>
            <a:pPr algn="l" fontAlgn="base"/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endParaRPr lang="ru-RU" sz="1400" b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Дана _______________________________ в том, что он/она включен(-а) в список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(Ф.И.О. (при его наличии))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обучающихся и воспитанников, обеспечивающихся бесплатным питанием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20__ - 20__ учебном году.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fontAlgn="base"/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Дата, подпись руководителя</a:t>
            </a:r>
            <a:b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Место печати</a:t>
            </a:r>
          </a:p>
        </p:txBody>
      </p:sp>
    </p:spTree>
    <p:extLst>
      <p:ext uri="{BB962C8B-B14F-4D97-AF65-F5344CB8AC3E}">
        <p14:creationId xmlns:p14="http://schemas.microsoft.com/office/powerpoint/2010/main" val="568676845"/>
      </p:ext>
    </p:extLst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9144000" cy="5059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0" y="45124"/>
            <a:ext cx="9144000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ea typeface="Open Sans" panose="020B0606030504020204" pitchFamily="34" charset="0"/>
                <a:cs typeface="Arial" pitchFamily="34" charset="0"/>
              </a:rPr>
              <a:t>Государственная услуга</a:t>
            </a:r>
            <a:endParaRPr lang="en-US" sz="2400" b="1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2F9F24-EBBF-4212-AAD7-16853E4A648D}"/>
              </a:ext>
            </a:extLst>
          </p:cNvPr>
          <p:cNvSpPr txBox="1"/>
          <p:nvPr/>
        </p:nvSpPr>
        <p:spPr>
          <a:xfrm>
            <a:off x="0" y="3075806"/>
            <a:ext cx="9144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итогам проверки документов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услугодатель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течение 3 (трех) рабочих дней готовит справку о предоставлении бесплатного и льготного питания отдельным категориям обучающихся и воспитанников в общеобразовательных школах (далее - справка) по форме, согласно </a:t>
            </a:r>
            <a:r>
              <a:rPr lang="ru-RU" sz="1100" b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приложению 3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к настоящим Правилам.</a:t>
            </a:r>
          </a:p>
          <a:p>
            <a:pPr algn="just" fontAlgn="base"/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При выявлении оснований для отказа в оказании государственной услуги по основаниям, указанным в пункте 9 Требований к оказанию государственной услуги настоящих Правил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услугодатель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позднее чем за 3 (три) рабочих дня до завершения срока оказания государственной услуги согласно </a:t>
            </a:r>
            <a:r>
              <a:rPr lang="ru-RU" sz="1100" b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статьи 73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Административного процедурно-процессуального кодекса Республики Казахстан (далее – АППК РК) направляет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услугополучателю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уведомление о предварительном решений об отказе в оказании государственной услуги, а также о времени и месте проведения заслушивания для возможности выразить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услугополучателю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позицию по предварительному решению.</a:t>
            </a:r>
          </a:p>
          <a:p>
            <a:pPr algn="just" fontAlgn="base"/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Процедура заслушивания проводится в соответствии со </a:t>
            </a:r>
            <a:r>
              <a:rPr lang="ru-RU" sz="1100" b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статьей 74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АППК РК.</a:t>
            </a:r>
          </a:p>
          <a:p>
            <a:pPr algn="just" fontAlgn="base"/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По результатам заслушивания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услугодатель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течение 1 (одного) рабочего дня направляет справку либо мотивированный отказ в оказании государственной услуги </a:t>
            </a:r>
            <a:r>
              <a:rPr lang="ru-RU" sz="11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услугополучателю</a:t>
            </a:r>
            <a:r>
              <a:rPr lang="ru-RU" sz="11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86543B-984F-473C-A40A-F96A54CB3748}"/>
              </a:ext>
            </a:extLst>
          </p:cNvPr>
          <p:cNvSpPr txBox="1"/>
          <p:nvPr/>
        </p:nvSpPr>
        <p:spPr>
          <a:xfrm>
            <a:off x="45987" y="452034"/>
            <a:ext cx="90520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Құжаттарды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қорытындысы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(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Қағидаларға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200" b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3-қосымшаға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нысан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мектептердегі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тәрбиеленушілердің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санаттарына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жеңілдікпен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тамақтандыруды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анықтама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бұдан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әрі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анықтама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дайындайды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 fontAlgn="base"/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Осы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Қағидалардың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көрсетуге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қойылатын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талаптарының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9-тармағында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негіздер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көрсетуден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бас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негіз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анықталған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рәсімдік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процестік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бұдан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әрі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ҚР ӘПК) </a:t>
            </a:r>
            <a:r>
              <a:rPr lang="ru-RU" sz="1200" b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73-бабына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аяқталғанға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(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күнінен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кешіктірмей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алушыға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көрсетуден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бас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ала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шешімдер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алушыға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ала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ұстанымнын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білдіруге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тыңдауды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орны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хабарламаны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жолдайды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 fontAlgn="base"/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Тыңдау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рәсімі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ҚР АӨК-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нің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73-бабына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жүргізіледі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 fontAlgn="base"/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Тыңдау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(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анықтаманы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көрсетуден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дәлелді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бас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тартуды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алушыға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жолдайды</a:t>
            </a:r>
            <a:r>
              <a:rPr lang="ru-RU" sz="1200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Ескерту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7-тармақ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редакцияда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ҚР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Оқу-ағарту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министрінің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03.10.2022 </a:t>
            </a:r>
            <a:r>
              <a:rPr lang="ru-RU" sz="1200" b="0" i="0" dirty="0">
                <a:solidFill>
                  <a:srgbClr val="073A5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№ 414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ресми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жарияланған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күнінен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күнтізбелік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он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өткен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соң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қолданысқа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2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бұйрығымен</a:t>
            </a:r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9901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2652</TotalTime>
  <Words>2074</Words>
  <Application>Microsoft Office PowerPoint</Application>
  <PresentationFormat>Экран (16:9)</PresentationFormat>
  <Paragraphs>113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Тема Office</vt:lpstr>
      <vt:lpstr>Государственная  услуга:  "Предоставление бесплатного и льготного питания отдельным категориям обучающихся и воспитанников в общеобразовательных школах""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Качества образования</dc:title>
  <dc:creator>user</dc:creator>
  <cp:lastModifiedBy>AdmiN</cp:lastModifiedBy>
  <cp:revision>108</cp:revision>
  <cp:lastPrinted>2022-11-16T02:21:21Z</cp:lastPrinted>
  <dcterms:created xsi:type="dcterms:W3CDTF">2020-12-03T05:51:16Z</dcterms:created>
  <dcterms:modified xsi:type="dcterms:W3CDTF">2023-01-17T19:53:02Z</dcterms:modified>
</cp:coreProperties>
</file>