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6" r:id="rId3"/>
    <p:sldId id="259" r:id="rId4"/>
    <p:sldId id="258" r:id="rId5"/>
    <p:sldId id="261" r:id="rId6"/>
    <p:sldId id="260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7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81EC30-1056-410D-BD6D-D448047FCD67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660F4-6403-42C1-BC9D-3FABA57B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937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1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Форма 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информирования родителей и иных законных представителей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 проведении психолого-педагогического сопровождения в________________</a:t>
            </a:r>
            <a:endParaRPr lang="ru-RU" dirty="0" smtClean="0">
              <a:effectLst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(наименование организации среднего образования)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Ознакомлен:</a:t>
            </a:r>
            <a:endParaRPr lang="ru-RU" dirty="0" smtClean="0">
              <a:effectLst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п/п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Фамилия, имя, отчество родителя (законного представителя)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ФИО ребенка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ласс</a:t>
            </a:r>
            <a:endParaRPr lang="ru-RU" dirty="0" smtClean="0">
              <a:effectLst/>
            </a:endParaRPr>
          </a:p>
          <a:p>
            <a:r>
              <a:rPr lang="kk-K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одпись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660F4-6403-42C1-BC9D-3FABA57B089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13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08142" y="-17378"/>
            <a:ext cx="2235858" cy="6892756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extBox 6"/>
          <p:cNvSpPr txBox="1"/>
          <p:nvPr/>
        </p:nvSpPr>
        <p:spPr>
          <a:xfrm>
            <a:off x="860235" y="-17378"/>
            <a:ext cx="8123470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>
                <a:solidFill>
                  <a:srgbClr val="0070C0"/>
                </a:solidFill>
              </a:defRPr>
            </a:pPr>
            <a:r>
              <a:rPr dirty="0" err="1"/>
              <a:t>Региональный</a:t>
            </a:r>
            <a:r>
              <a:rPr dirty="0"/>
              <a:t> </a:t>
            </a:r>
            <a:r>
              <a:rPr dirty="0" err="1"/>
              <a:t>научно-практический</a:t>
            </a:r>
            <a:r>
              <a:rPr dirty="0"/>
              <a:t> </a:t>
            </a:r>
            <a:r>
              <a:rPr dirty="0" err="1"/>
              <a:t>центр</a:t>
            </a:r>
            <a:r>
              <a:rPr dirty="0"/>
              <a:t> </a:t>
            </a:r>
            <a:r>
              <a:rPr dirty="0" err="1"/>
              <a:t>дополнительного</a:t>
            </a:r>
            <a:r>
              <a:rPr dirty="0"/>
              <a:t> </a:t>
            </a:r>
            <a:r>
              <a:rPr dirty="0" err="1"/>
              <a:t>образования“Сарыарка</a:t>
            </a:r>
            <a:r>
              <a:rPr dirty="0"/>
              <a:t> дарыны”</a:t>
            </a:r>
          </a:p>
          <a:p>
            <a:pPr algn="ctr">
              <a:defRPr b="1">
                <a:solidFill>
                  <a:srgbClr val="0070C0"/>
                </a:solidFill>
              </a:defRPr>
            </a:pPr>
            <a:r>
              <a:rPr dirty="0"/>
              <a:t> </a:t>
            </a:r>
            <a:r>
              <a:rPr dirty="0" err="1"/>
              <a:t>Управлении</a:t>
            </a:r>
            <a:r>
              <a:rPr dirty="0"/>
              <a:t> </a:t>
            </a:r>
            <a:r>
              <a:rPr dirty="0" err="1"/>
              <a:t>образования</a:t>
            </a:r>
            <a:r>
              <a:rPr dirty="0"/>
              <a:t> </a:t>
            </a:r>
            <a:r>
              <a:rPr dirty="0" err="1"/>
              <a:t>Карагандинской</a:t>
            </a:r>
            <a:r>
              <a:rPr dirty="0"/>
              <a:t> </a:t>
            </a:r>
            <a:r>
              <a:rPr dirty="0" err="1"/>
              <a:t>области</a:t>
            </a:r>
            <a:endParaRPr dirty="0"/>
          </a:p>
        </p:txBody>
      </p:sp>
      <p:sp>
        <p:nvSpPr>
          <p:cNvPr id="116" name="TextBox 1"/>
          <p:cNvSpPr txBox="1"/>
          <p:nvPr/>
        </p:nvSpPr>
        <p:spPr>
          <a:xfrm>
            <a:off x="7515351" y="6396335"/>
            <a:ext cx="1628649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ru-RU" dirty="0" smtClean="0"/>
              <a:t>15.09.2022</a:t>
            </a:r>
            <a:r>
              <a:rPr dirty="0" smtClean="0"/>
              <a:t> </a:t>
            </a:r>
            <a:r>
              <a:rPr dirty="0" err="1"/>
              <a:t>года</a:t>
            </a:r>
            <a:endParaRPr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0" y="4866257"/>
            <a:ext cx="3707904" cy="1991743"/>
            <a:chOff x="0" y="4866257"/>
            <a:chExt cx="3707904" cy="1991743"/>
          </a:xfrm>
        </p:grpSpPr>
        <p:pic>
          <p:nvPicPr>
            <p:cNvPr id="113" name="Picture 2" descr="Picture 2"/>
            <p:cNvPicPr>
              <a:picLocks noChangeAspect="1"/>
            </p:cNvPicPr>
            <p:nvPr/>
          </p:nvPicPr>
          <p:blipFill rotWithShape="1">
            <a:blip r:embed="rId3">
              <a:extLst/>
            </a:blip>
            <a:srcRect l="74024" t="35190" r="1367"/>
            <a:stretch/>
          </p:blipFill>
          <p:spPr>
            <a:xfrm>
              <a:off x="0" y="4866257"/>
              <a:ext cx="860235" cy="1991743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15" name="Прямоугольник 8"/>
            <p:cNvSpPr txBox="1"/>
            <p:nvPr/>
          </p:nvSpPr>
          <p:spPr>
            <a:xfrm>
              <a:off x="317523" y="5934670"/>
              <a:ext cx="3390381" cy="92333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algn="ctr">
                <a:defRPr>
                  <a:solidFill>
                    <a:srgbClr val="0070C0"/>
                  </a:solidFill>
                </a:defRPr>
              </a:pPr>
              <a:r>
                <a:rPr dirty="0" err="1"/>
                <a:t>Лаборатория</a:t>
              </a:r>
              <a:r>
                <a:rPr dirty="0"/>
                <a:t> </a:t>
              </a:r>
            </a:p>
            <a:p>
              <a:pPr algn="ctr">
                <a:defRPr>
                  <a:solidFill>
                    <a:srgbClr val="0070C0"/>
                  </a:solidFill>
                </a:defRPr>
              </a:pPr>
              <a:r>
                <a:rPr dirty="0" err="1"/>
                <a:t>социально-психологического</a:t>
              </a:r>
              <a:r>
                <a:rPr dirty="0"/>
                <a:t> </a:t>
              </a:r>
              <a:r>
                <a:rPr dirty="0" err="1"/>
                <a:t>сопровождения</a:t>
              </a:r>
              <a:endParaRPr dirty="0"/>
            </a:p>
          </p:txBody>
        </p:sp>
        <p:sp>
          <p:nvSpPr>
            <p:cNvPr id="117" name="Прямая соединительная линия 3"/>
            <p:cNvSpPr/>
            <p:nvPr/>
          </p:nvSpPr>
          <p:spPr>
            <a:xfrm>
              <a:off x="572993" y="5891622"/>
              <a:ext cx="2344217" cy="1"/>
            </a:xfrm>
            <a:prstGeom prst="line">
              <a:avLst/>
            </a:prstGeom>
            <a:ln w="12700">
              <a:solidFill>
                <a:srgbClr val="00B0F0"/>
              </a:solidFill>
              <a:miter/>
            </a:ln>
          </p:spPr>
          <p:txBody>
            <a:bodyPr lIns="45719" rIns="45719"/>
            <a:lstStyle/>
            <a:p>
              <a:endParaRPr/>
            </a:p>
          </p:txBody>
        </p:sp>
      </p:grpSp>
      <p:pic>
        <p:nvPicPr>
          <p:cNvPr id="118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531809" cy="1088604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Прямоугольник 2"/>
          <p:cNvSpPr txBox="1"/>
          <p:nvPr/>
        </p:nvSpPr>
        <p:spPr>
          <a:xfrm>
            <a:off x="245659" y="2160096"/>
            <a:ext cx="843431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cap="all"/>
            </a:pPr>
            <a:r>
              <a:rPr dirty="0"/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0235" y="1556792"/>
            <a:ext cx="738417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Методические рекомендации 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 </a:t>
            </a:r>
            <a:r>
              <a:rPr lang="ru-RU" sz="2800" b="1" dirty="0">
                <a:solidFill>
                  <a:srgbClr val="0070C0"/>
                </a:solidFill>
              </a:rPr>
              <a:t>порядку деятельности 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психологической </a:t>
            </a:r>
            <a:r>
              <a:rPr lang="ru-RU" sz="2800" b="1" dirty="0">
                <a:solidFill>
                  <a:srgbClr val="0070C0"/>
                </a:solidFill>
              </a:rPr>
              <a:t>службы 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 </a:t>
            </a:r>
            <a:r>
              <a:rPr lang="ru-RU" sz="2800" b="1" dirty="0">
                <a:solidFill>
                  <a:srgbClr val="0070C0"/>
                </a:solidFill>
              </a:rPr>
              <a:t>организациях </a:t>
            </a:r>
            <a:r>
              <a:rPr lang="ru-RU" sz="2800" b="1" dirty="0" smtClean="0">
                <a:solidFill>
                  <a:srgbClr val="0070C0"/>
                </a:solidFill>
              </a:rPr>
              <a:t>среднего </a:t>
            </a:r>
            <a:r>
              <a:rPr lang="ru-RU" sz="2800" b="1" dirty="0">
                <a:solidFill>
                  <a:srgbClr val="0070C0"/>
                </a:solidFill>
              </a:rPr>
              <a:t>образования</a:t>
            </a:r>
            <a:endParaRPr lang="ru-RU" sz="28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05908" y="339980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МП РК от </a:t>
            </a:r>
            <a:r>
              <a:rPr lang="ru-RU" sz="1600" dirty="0">
                <a:solidFill>
                  <a:srgbClr val="0070C0"/>
                </a:solidFill>
              </a:rPr>
              <a:t>25 августа 2022 года № 377 </a:t>
            </a:r>
            <a:endParaRPr lang="ru-RU" sz="1600" dirty="0" smtClean="0">
              <a:solidFill>
                <a:srgbClr val="0070C0"/>
              </a:solidFill>
            </a:endParaRPr>
          </a:p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«</a:t>
            </a:r>
            <a:r>
              <a:rPr lang="ru-RU" sz="1600" dirty="0">
                <a:solidFill>
                  <a:srgbClr val="0070C0"/>
                </a:solidFill>
              </a:rPr>
              <a:t>Об утверждении Правил деятельности психологической службы в организациях среднего образования».</a:t>
            </a:r>
          </a:p>
        </p:txBody>
      </p:sp>
    </p:spTree>
    <p:extLst>
      <p:ext uri="{BB962C8B-B14F-4D97-AF65-F5344CB8AC3E}">
        <p14:creationId xmlns:p14="http://schemas.microsoft.com/office/powerpoint/2010/main" val="3286773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Прямоугольник 5"/>
          <p:cNvSpPr/>
          <p:nvPr/>
        </p:nvSpPr>
        <p:spPr>
          <a:xfrm>
            <a:off x="107504" y="889843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1</a:t>
            </a:r>
            <a:r>
              <a:rPr lang="ru-RU" dirty="0"/>
              <a:t>) изучает психолого-медико-педагогические особенности личности и ее микросреды, социальные условия жизни, выявляет интересы и потребности, проблемы, конфликтные ситуации, нарушения в поведении обучающихся, воспитанников и своевременно оказывает им социальную помощь и поддержку;</a:t>
            </a:r>
          </a:p>
          <a:p>
            <a:pPr fontAlgn="base"/>
            <a:r>
              <a:rPr lang="ru-RU" dirty="0"/>
              <a:t>2) определяет задачи, формы, методы социально-педагогической работы, способы решения личных и социальных проблем обучающегося и воспитанника, принимает меры по социальной защите и социальной помощи в реализации прав и свобод личности обучающихся, воспитанников;</a:t>
            </a:r>
          </a:p>
          <a:p>
            <a:pPr fontAlgn="base"/>
            <a:r>
              <a:rPr lang="ru-RU" dirty="0"/>
              <a:t>3) выступает посредником между обучающимися, воспитанниками, семьей и организацией, специалистами различных социальных служб, ведомств и административных органов;</a:t>
            </a:r>
          </a:p>
          <a:p>
            <a:pPr fontAlgn="base"/>
            <a:r>
              <a:rPr lang="ru-RU" dirty="0"/>
              <a:t>4) обеспечивает связь между обучающимися, воспитанниками и представителями государственных, общественных организаций и социальных служб;</a:t>
            </a:r>
          </a:p>
          <a:p>
            <a:pPr fontAlgn="base"/>
            <a:r>
              <a:rPr lang="ru-RU" dirty="0"/>
              <a:t>5) взаимодействует с педагогами, родителями и иными законными представителями по организационным вопросам обучения, воспитания, социализации обучающихся и воспитанников;</a:t>
            </a:r>
          </a:p>
          <a:p>
            <a:pPr fontAlgn="base"/>
            <a:r>
              <a:rPr lang="ru-RU" dirty="0"/>
              <a:t>6) осуществляет контроль над соблюдением прав ребенка в семье и организации образования.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203684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solidFill>
                  <a:srgbClr val="0070C0"/>
                </a:solidFill>
              </a:rPr>
              <a:t>12. Социальный педагог в деятельности Психологической службы: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626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107504" y="1028343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buFont typeface="+mj-lt"/>
              <a:buAutoNum type="arabicPeriod"/>
            </a:pPr>
            <a:r>
              <a:rPr lang="ru-RU" dirty="0" smtClean="0"/>
              <a:t>осуществляет </a:t>
            </a:r>
            <a:r>
              <a:rPr lang="ru-RU" dirty="0"/>
              <a:t>взаимодействие в системе «школа (колледж) -обучающийся-родитель»;</a:t>
            </a:r>
          </a:p>
          <a:p>
            <a:pPr lvl="0" fontAlgn="base">
              <a:buFont typeface="+mj-lt"/>
              <a:buAutoNum type="arabicPeriod"/>
            </a:pPr>
            <a:r>
              <a:rPr lang="ru-RU" dirty="0"/>
              <a:t>изучает индивидуальные особенности обучающихся и воспитанников;</a:t>
            </a:r>
          </a:p>
          <a:p>
            <a:pPr lvl="0" fontAlgn="base">
              <a:buFont typeface="+mj-lt"/>
              <a:buAutoNum type="arabicPeriod"/>
            </a:pPr>
            <a:r>
              <a:rPr lang="ru-RU" dirty="0"/>
              <a:t>совместно с психологом доводит до сведения родителей план проведения психологической диагностики на учебный год, оформляя протокол информированного согласия;</a:t>
            </a:r>
          </a:p>
          <a:p>
            <a:pPr lvl="0" fontAlgn="base">
              <a:buFont typeface="+mj-lt"/>
              <a:buAutoNum type="arabicPeriod"/>
            </a:pPr>
            <a:r>
              <a:rPr lang="ru-RU" dirty="0"/>
              <a:t>содействует своевременному проведению психологической диагностики, включая ее в годовой план классных часов; организует последующую рефлексию и представление обобщенных результатов на родительских собраниях;</a:t>
            </a:r>
          </a:p>
          <a:p>
            <a:pPr lvl="0" fontAlgn="base">
              <a:buFont typeface="+mj-lt"/>
              <a:buAutoNum type="arabicPeriod"/>
            </a:pPr>
            <a:r>
              <a:rPr lang="ru-RU" dirty="0"/>
              <a:t>осуществляет анализ состояния успеваемости и динамики общего развития обучающихся и воспитанников;</a:t>
            </a:r>
          </a:p>
          <a:p>
            <a:pPr lvl="0" fontAlgn="base">
              <a:buFont typeface="+mj-lt"/>
              <a:buAutoNum type="arabicPeriod"/>
            </a:pPr>
            <a:r>
              <a:rPr lang="ru-RU" dirty="0"/>
              <a:t>регулирует межличностные отношения между обучающимися и воспитанниками; </a:t>
            </a:r>
          </a:p>
          <a:p>
            <a:pPr lvl="0" fontAlgn="base">
              <a:buFont typeface="+mj-lt"/>
              <a:buAutoNum type="arabicPeriod"/>
            </a:pPr>
            <a:r>
              <a:rPr lang="ru-RU" dirty="0"/>
              <a:t>содействует общему благоприятному психологическому климату в классном коллективе;</a:t>
            </a:r>
          </a:p>
          <a:p>
            <a:pPr lvl="0" fontAlgn="base">
              <a:buFont typeface="+mj-lt"/>
              <a:buAutoNum type="arabicPeriod"/>
            </a:pPr>
            <a:r>
              <a:rPr lang="ru-RU" dirty="0"/>
              <a:t>оказывает помощь обучающимся и воспитанникам в формировании коммуникативных качеств;</a:t>
            </a:r>
          </a:p>
          <a:p>
            <a:pPr lvl="0" fontAlgn="base">
              <a:buFont typeface="+mj-lt"/>
              <a:buAutoNum type="arabicPeriod"/>
            </a:pPr>
            <a:r>
              <a:rPr lang="ru-RU" dirty="0"/>
              <a:t>содействует сотрудничеству между участниками образовательного процесса.</a:t>
            </a:r>
          </a:p>
          <a:p>
            <a:pPr lvl="0" fontAlgn="base">
              <a:buFont typeface="+mj-lt"/>
              <a:buAutoNum type="arabicPeriod"/>
            </a:pPr>
            <a:r>
              <a:rPr lang="ru-RU" dirty="0"/>
              <a:t>осуществляет контроль за успеваемостью, посещаемостью занятий, внешним видом, эмоционально-психологическим состоянием обучающихся и воспитанников класса.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03684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solidFill>
                  <a:srgbClr val="0070C0"/>
                </a:solidFill>
              </a:rPr>
              <a:t>13. Классный руководитель (куратор) в деятельности Психологической службы: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132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323528" y="1028343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solidFill>
                  <a:srgbClr val="0070C0"/>
                </a:solidFill>
              </a:rPr>
              <a:t>16. Педагоги-предметники в деятельности Психологической службы:</a:t>
            </a:r>
          </a:p>
          <a:p>
            <a:pPr fontAlgn="base"/>
            <a:r>
              <a:rPr lang="ru-RU" dirty="0"/>
              <a:t>1) составляют индивидуальные учебные планы и программы с учетом индивидуальных возможностей и особых потребностей обучающихся и воспитанников; </a:t>
            </a:r>
          </a:p>
          <a:p>
            <a:pPr fontAlgn="base"/>
            <a:r>
              <a:rPr lang="ru-RU" dirty="0"/>
              <a:t>2) обеспечивают корректировку способов оценивания результатов обучения (достижений) обучающегося и воспитанника, соответствие критериям оценивания и контрольных заданий согласно его индивидуальным возможностям и особым потребностям;</a:t>
            </a:r>
          </a:p>
          <a:p>
            <a:pPr fontAlgn="base"/>
            <a:r>
              <a:rPr lang="ru-RU" dirty="0"/>
              <a:t>3) применяют вариативные, специальные и альтернативные методы и технологии обучения.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905754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solidFill>
                  <a:srgbClr val="0070C0"/>
                </a:solidFill>
              </a:rPr>
              <a:t>17. Воспитатель </a:t>
            </a:r>
            <a:r>
              <a:rPr lang="ru-RU" dirty="0" err="1">
                <a:solidFill>
                  <a:srgbClr val="0070C0"/>
                </a:solidFill>
              </a:rPr>
              <a:t>интернатной</a:t>
            </a:r>
            <a:r>
              <a:rPr lang="ru-RU" dirty="0">
                <a:solidFill>
                  <a:srgbClr val="0070C0"/>
                </a:solidFill>
              </a:rPr>
              <a:t> организации в деятельности Психологической службы:</a:t>
            </a:r>
          </a:p>
          <a:p>
            <a:pPr fontAlgn="base"/>
            <a:r>
              <a:rPr lang="ru-RU" dirty="0"/>
              <a:t>1) совершенствует содержание, формы и методы воспитательной работы;</a:t>
            </a:r>
          </a:p>
          <a:p>
            <a:pPr fontAlgn="base"/>
            <a:r>
              <a:rPr lang="ru-RU" dirty="0"/>
              <a:t>2) способствует реализации прав воспитанников, организует работу с воспитанниками, защищает их законные права и интересы в соответствии с законодательными актами Республики Казахстан;</a:t>
            </a:r>
          </a:p>
          <a:p>
            <a:pPr fontAlgn="base"/>
            <a:r>
              <a:rPr lang="ru-RU" dirty="0"/>
              <a:t>3) организует работу по профилактике правонарушений среди подростков;</a:t>
            </a:r>
          </a:p>
          <a:p>
            <a:pPr fontAlgn="base"/>
            <a:r>
              <a:rPr lang="ru-RU" dirty="0"/>
              <a:t>4) поддерживает связь с родителями или опекунами;</a:t>
            </a:r>
          </a:p>
          <a:p>
            <a:pPr fontAlgn="base"/>
            <a:r>
              <a:rPr lang="ru-RU" dirty="0"/>
              <a:t>5) проводит индивидуальную работу с воспитанниками и обеспечивает охрану их жизни и здоровья.</a:t>
            </a:r>
          </a:p>
        </p:txBody>
      </p:sp>
    </p:spTree>
    <p:extLst>
      <p:ext uri="{BB962C8B-B14F-4D97-AF65-F5344CB8AC3E}">
        <p14:creationId xmlns:p14="http://schemas.microsoft.com/office/powerpoint/2010/main" val="552113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707637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dirty="0" smtClean="0">
                <a:solidFill>
                  <a:srgbClr val="0070C0"/>
                </a:solidFill>
              </a:rPr>
              <a:t>для </a:t>
            </a:r>
            <a:r>
              <a:rPr lang="ru-RU" dirty="0">
                <a:solidFill>
                  <a:srgbClr val="0070C0"/>
                </a:solidFill>
              </a:rPr>
              <a:t>педагога-психолога</a:t>
            </a:r>
            <a:r>
              <a:rPr lang="ru-RU" dirty="0"/>
              <a:t>: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перечень </a:t>
            </a:r>
            <a:r>
              <a:rPr lang="ru-RU" dirty="0"/>
              <a:t>нормативных правовых актов,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план </a:t>
            </a:r>
            <a:r>
              <a:rPr lang="ru-RU" dirty="0"/>
              <a:t>работы</a:t>
            </a:r>
            <a:r>
              <a:rPr lang="ru-RU" dirty="0" smtClean="0"/>
              <a:t>,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/>
              <a:t>отчеты и аналитические справки,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журналы </a:t>
            </a:r>
            <a:r>
              <a:rPr lang="ru-RU" dirty="0"/>
              <a:t>учета групповой и индивидуальной работы,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журнал </a:t>
            </a:r>
            <a:r>
              <a:rPr lang="ru-RU" dirty="0"/>
              <a:t>учета консультаций,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перечень </a:t>
            </a:r>
            <a:r>
              <a:rPr lang="ru-RU" dirty="0"/>
              <a:t>диагностических методик,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документы </a:t>
            </a:r>
            <a:r>
              <a:rPr lang="ru-RU" dirty="0"/>
              <a:t>по работе с обучающимися, воспитанниками или студентами,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документы </a:t>
            </a:r>
            <a:r>
              <a:rPr lang="ru-RU" dirty="0"/>
              <a:t>по работе с </a:t>
            </a:r>
            <a:r>
              <a:rPr lang="ru-RU" dirty="0" smtClean="0"/>
              <a:t>родителями </a:t>
            </a:r>
            <a:r>
              <a:rPr lang="ru-RU" dirty="0"/>
              <a:t>или иными законными представителями,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/>
              <a:t>документы по работе с </a:t>
            </a:r>
            <a:r>
              <a:rPr lang="ru-RU" dirty="0" smtClean="0"/>
              <a:t>педагогами ;</a:t>
            </a:r>
            <a:endParaRPr lang="ru-RU" dirty="0"/>
          </a:p>
          <a:p>
            <a:pPr marL="285750" indent="-285750" fontAlgn="base"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2298" y="205875"/>
            <a:ext cx="8316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solidFill>
                  <a:srgbClr val="0070C0"/>
                </a:solidFill>
              </a:rPr>
              <a:t>19. Номенклатура дел специалистов психологической службы предусматривает: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89180" y="712181"/>
            <a:ext cx="41228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solidFill>
                  <a:srgbClr val="0070C0"/>
                </a:solidFill>
              </a:rPr>
              <a:t>для социального педагога</a:t>
            </a:r>
            <a:r>
              <a:rPr lang="ru-RU" dirty="0"/>
              <a:t>: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перечень </a:t>
            </a:r>
            <a:r>
              <a:rPr lang="ru-RU" dirty="0"/>
              <a:t>нормативных правовых актов, план работы,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отчеты </a:t>
            </a:r>
            <a:r>
              <a:rPr lang="ru-RU" dirty="0"/>
              <a:t>и аналитические справки, социальной паспорт школы,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сведения </a:t>
            </a:r>
            <a:r>
              <a:rPr lang="ru-RU" dirty="0"/>
              <a:t>об обучающихся, </a:t>
            </a:r>
            <a:endParaRPr lang="ru-RU" dirty="0" smtClean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dirty="0" smtClean="0"/>
              <a:t>документы </a:t>
            </a:r>
            <a:r>
              <a:rPr lang="ru-RU" dirty="0"/>
              <a:t>по работе с семьями обучающихся и воспитанников.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4509120"/>
            <a:ext cx="648072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dirty="0">
                <a:solidFill>
                  <a:srgbClr val="0070C0"/>
                </a:solidFill>
              </a:rPr>
              <a:t>20. Документация специалистов психологической службы </a:t>
            </a:r>
            <a:endParaRPr lang="ru-RU" dirty="0" smtClean="0">
              <a:solidFill>
                <a:srgbClr val="0070C0"/>
              </a:solidFill>
            </a:endParaRPr>
          </a:p>
          <a:p>
            <a:pPr algn="ctr" fontAlgn="base"/>
            <a:r>
              <a:rPr lang="ru-RU" dirty="0" smtClean="0">
                <a:solidFill>
                  <a:srgbClr val="0070C0"/>
                </a:solidFill>
              </a:rPr>
              <a:t>ведется </a:t>
            </a:r>
            <a:r>
              <a:rPr lang="ru-RU" dirty="0">
                <a:solidFill>
                  <a:srgbClr val="0070C0"/>
                </a:solidFill>
              </a:rPr>
              <a:t>в бумажном или </a:t>
            </a:r>
            <a:r>
              <a:rPr lang="ru-RU" b="1" dirty="0">
                <a:solidFill>
                  <a:srgbClr val="0070C0"/>
                </a:solidFill>
              </a:rPr>
              <a:t>электронном формате</a:t>
            </a:r>
            <a:r>
              <a:rPr lang="ru-RU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301208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21. Не допускается привлечение педагогов-психологов и социальных педагогов к видам работ, выходящим за рамки их профессиональных обязанностей (классное руководство, функции членов администрации школы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12160" y="5284394"/>
            <a:ext cx="2952328" cy="1384995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70C0"/>
                </a:solidFill>
              </a:rPr>
              <a:t>Методическое руководство </a:t>
            </a:r>
            <a:r>
              <a:rPr lang="ru-RU" sz="1200" dirty="0">
                <a:solidFill>
                  <a:srgbClr val="0070C0"/>
                </a:solidFill>
              </a:rPr>
              <a:t>психологической службы, в том числе расположенной в районах (городах областного значения), </a:t>
            </a:r>
            <a:r>
              <a:rPr lang="ru-RU" sz="1200" b="1" dirty="0">
                <a:solidFill>
                  <a:srgbClr val="0070C0"/>
                </a:solidFill>
              </a:rPr>
              <a:t>обеспечивают местные исполнительные органы области</a:t>
            </a:r>
            <a:r>
              <a:rPr lang="ru-RU" sz="1200" dirty="0">
                <a:solidFill>
                  <a:srgbClr val="0070C0"/>
                </a:solidFill>
              </a:rPr>
              <a:t>, города республиканского значения, столицы. </a:t>
            </a:r>
            <a:endParaRPr lang="ru-RU" sz="12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50626" y="3212976"/>
            <a:ext cx="182921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36 часов</a:t>
            </a:r>
          </a:p>
          <a:p>
            <a:pPr algn="ctr"/>
            <a:r>
              <a:rPr lang="ru-RU" dirty="0" smtClean="0"/>
              <a:t>доп. </a:t>
            </a:r>
            <a:r>
              <a:rPr lang="ru-RU" dirty="0"/>
              <a:t>с</a:t>
            </a:r>
            <a:r>
              <a:rPr lang="ru-RU" dirty="0" smtClean="0"/>
              <a:t>оглашение</a:t>
            </a:r>
          </a:p>
          <a:p>
            <a:pPr algn="ctr"/>
            <a:r>
              <a:rPr lang="ru-RU" dirty="0" smtClean="0"/>
              <a:t> 2021-2023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4738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436246"/>
              </p:ext>
            </p:extLst>
          </p:nvPr>
        </p:nvGraphicFramePr>
        <p:xfrm>
          <a:off x="251520" y="2623415"/>
          <a:ext cx="8424936" cy="2692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0814"/>
                <a:gridCol w="1437378"/>
                <a:gridCol w="1368152"/>
                <a:gridCol w="1512168"/>
                <a:gridCol w="1296144"/>
                <a:gridCol w="1152128"/>
                <a:gridCol w="13681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Мероприятия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Направления деятельности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Целевая группа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Сроки</a:t>
                      </a:r>
                      <a:r>
                        <a:rPr lang="ru-RU" sz="1600" baseline="0" dirty="0" smtClean="0"/>
                        <a:t> проведения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Форма отчетности</a:t>
                      </a:r>
                      <a:endParaRPr lang="ru-RU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Примечания 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Д- диагностика</a:t>
                      </a:r>
                    </a:p>
                    <a:p>
                      <a:r>
                        <a:rPr lang="ru-RU" sz="1200" dirty="0" smtClean="0"/>
                        <a:t>П-просвещение</a:t>
                      </a:r>
                    </a:p>
                    <a:p>
                      <a:r>
                        <a:rPr lang="ru-RU" sz="1200" dirty="0" smtClean="0"/>
                        <a:t>Р-развитие</a:t>
                      </a:r>
                    </a:p>
                    <a:p>
                      <a:r>
                        <a:rPr lang="ru-RU" sz="1200" dirty="0" smtClean="0"/>
                        <a:t>К-консультация</a:t>
                      </a:r>
                    </a:p>
                    <a:p>
                      <a:r>
                        <a:rPr lang="ru-RU" sz="1200" dirty="0" smtClean="0"/>
                        <a:t>ОМ-организационно-методическое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Педагоги</a:t>
                      </a:r>
                    </a:p>
                    <a:p>
                      <a:r>
                        <a:rPr lang="ru-RU" sz="1200" dirty="0" smtClean="0"/>
                        <a:t>Родители</a:t>
                      </a:r>
                    </a:p>
                    <a:p>
                      <a:r>
                        <a:rPr lang="ru-RU" sz="1200" dirty="0" smtClean="0"/>
                        <a:t>Обучающиеся (</a:t>
                      </a:r>
                      <a:r>
                        <a:rPr lang="ru-RU" sz="1200" i="1" dirty="0" smtClean="0"/>
                        <a:t>по классам/группам или по категориям</a:t>
                      </a:r>
                      <a:r>
                        <a:rPr lang="ru-RU" sz="1200" i="1" baseline="0" dirty="0" smtClean="0"/>
                        <a:t> ООП</a:t>
                      </a:r>
                      <a:r>
                        <a:rPr lang="ru-RU" sz="1200" i="1" dirty="0" smtClean="0"/>
                        <a:t>)</a:t>
                      </a:r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29522" y="711112"/>
            <a:ext cx="28737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cap="all" dirty="0" smtClean="0"/>
              <a:t>План</a:t>
            </a:r>
          </a:p>
          <a:p>
            <a:pPr algn="ctr"/>
            <a:r>
              <a:rPr lang="ru-RU" dirty="0"/>
              <a:t>р</a:t>
            </a:r>
            <a:r>
              <a:rPr lang="ru-RU" dirty="0" smtClean="0"/>
              <a:t>аботы педагога-психолога</a:t>
            </a:r>
          </a:p>
          <a:p>
            <a:pPr algn="ctr"/>
            <a:r>
              <a:rPr lang="ru-RU" dirty="0"/>
              <a:t>н</a:t>
            </a:r>
            <a:r>
              <a:rPr lang="ru-RU" dirty="0" smtClean="0"/>
              <a:t>а 2022-2023 учебный год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5724128" y="18864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Утверждаю</a:t>
            </a:r>
          </a:p>
          <a:p>
            <a:r>
              <a:rPr lang="ru-RU" dirty="0" smtClean="0"/>
              <a:t>Директор школы(колледжа)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8740" y="1669193"/>
            <a:ext cx="56824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Проблемный анализ прошлого года: </a:t>
            </a:r>
          </a:p>
          <a:p>
            <a:r>
              <a:rPr lang="ru-RU" dirty="0" smtClean="0"/>
              <a:t>Цель </a:t>
            </a:r>
            <a:r>
              <a:rPr lang="ru-RU" sz="1400" dirty="0" smtClean="0"/>
              <a:t>(</a:t>
            </a:r>
            <a:r>
              <a:rPr lang="ru-RU" sz="1400" i="1" dirty="0" smtClean="0"/>
              <a:t>на этот учебный год</a:t>
            </a:r>
            <a:r>
              <a:rPr lang="ru-RU" sz="1400" dirty="0" smtClean="0"/>
              <a:t>)</a:t>
            </a:r>
          </a:p>
          <a:p>
            <a:r>
              <a:rPr lang="ru-RU" dirty="0" smtClean="0"/>
              <a:t>Задачи</a:t>
            </a:r>
            <a:r>
              <a:rPr lang="ru-RU" sz="1600" dirty="0" smtClean="0"/>
              <a:t>(1 -по педагогам; 2- по обучающимся; 3-по родителям)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117" y="6488667"/>
            <a:ext cx="6516724" cy="2462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sz="1000" dirty="0">
                <a:solidFill>
                  <a:srgbClr val="0070C0"/>
                </a:solidFill>
              </a:rPr>
              <a:t>20. Документация специалистов психологической службы </a:t>
            </a:r>
            <a:r>
              <a:rPr lang="ru-RU" sz="1000" dirty="0" smtClean="0">
                <a:solidFill>
                  <a:srgbClr val="0070C0"/>
                </a:solidFill>
              </a:rPr>
              <a:t>ведется </a:t>
            </a:r>
            <a:r>
              <a:rPr lang="ru-RU" sz="1000" dirty="0">
                <a:solidFill>
                  <a:srgbClr val="00B050"/>
                </a:solidFill>
              </a:rPr>
              <a:t>в бумажном или </a:t>
            </a:r>
            <a:r>
              <a:rPr lang="ru-RU" sz="1000" b="1" dirty="0">
                <a:solidFill>
                  <a:srgbClr val="00B050"/>
                </a:solidFill>
              </a:rPr>
              <a:t>электронном формате</a:t>
            </a:r>
            <a:r>
              <a:rPr lang="ru-RU" sz="1000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7001" y="5459770"/>
            <a:ext cx="17412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50"/>
                </a:solidFill>
              </a:rPr>
              <a:t>Excel </a:t>
            </a:r>
            <a:r>
              <a:rPr lang="ru-RU" sz="2000" dirty="0" smtClean="0">
                <a:solidFill>
                  <a:srgbClr val="00B050"/>
                </a:solidFill>
              </a:rPr>
              <a:t>/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ru-RU" sz="2000" dirty="0" smtClean="0">
                <a:solidFill>
                  <a:srgbClr val="00B050"/>
                </a:solidFill>
              </a:rPr>
              <a:t>АСППМ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18881" y="567521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 Журнал учета  деятельности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399005" y="601228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Журнал </a:t>
            </a:r>
            <a:r>
              <a:rPr lang="ru-RU" smtClean="0"/>
              <a:t>учета  консультаций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289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Прямоугольник 8"/>
          <p:cNvSpPr/>
          <p:nvPr/>
        </p:nvSpPr>
        <p:spPr>
          <a:xfrm>
            <a:off x="81117" y="6488667"/>
            <a:ext cx="6516724" cy="2462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sz="1000" dirty="0">
                <a:solidFill>
                  <a:srgbClr val="0070C0"/>
                </a:solidFill>
              </a:rPr>
              <a:t>20. Документация специалистов психологической службы </a:t>
            </a:r>
            <a:r>
              <a:rPr lang="ru-RU" sz="1000" dirty="0" smtClean="0">
                <a:solidFill>
                  <a:srgbClr val="0070C0"/>
                </a:solidFill>
              </a:rPr>
              <a:t>ведется </a:t>
            </a:r>
            <a:r>
              <a:rPr lang="ru-RU" sz="1000" dirty="0">
                <a:solidFill>
                  <a:srgbClr val="00B050"/>
                </a:solidFill>
              </a:rPr>
              <a:t>в бумажном или </a:t>
            </a:r>
            <a:r>
              <a:rPr lang="ru-RU" sz="1000" b="1" dirty="0">
                <a:solidFill>
                  <a:srgbClr val="00B050"/>
                </a:solidFill>
              </a:rPr>
              <a:t>электронном формате</a:t>
            </a:r>
            <a:r>
              <a:rPr lang="ru-RU" sz="1000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36934" y="6064629"/>
            <a:ext cx="17412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50"/>
                </a:solidFill>
              </a:rPr>
              <a:t>Excel </a:t>
            </a:r>
            <a:r>
              <a:rPr lang="ru-RU" sz="2000" dirty="0" smtClean="0">
                <a:solidFill>
                  <a:srgbClr val="00B050"/>
                </a:solidFill>
              </a:rPr>
              <a:t>/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ru-RU" sz="2000" dirty="0" smtClean="0">
                <a:solidFill>
                  <a:srgbClr val="00B050"/>
                </a:solidFill>
              </a:rPr>
              <a:t>АСППМ</a:t>
            </a:r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049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Прямоугольник 9"/>
          <p:cNvSpPr/>
          <p:nvPr/>
        </p:nvSpPr>
        <p:spPr>
          <a:xfrm>
            <a:off x="1187624" y="67375"/>
            <a:ext cx="7837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Психологическая служба в организациях среднего образования </a:t>
            </a:r>
            <a:r>
              <a:rPr lang="ru-RU" dirty="0" smtClean="0">
                <a:solidFill>
                  <a:srgbClr val="0070C0"/>
                </a:solidFill>
              </a:rPr>
              <a:t>– </a:t>
            </a:r>
            <a:r>
              <a:rPr lang="ru-RU" b="1" dirty="0">
                <a:solidFill>
                  <a:srgbClr val="0070C0"/>
                </a:solidFill>
              </a:rPr>
              <a:t>коллегиальный орган </a:t>
            </a:r>
            <a:r>
              <a:rPr lang="ru-RU" dirty="0">
                <a:solidFill>
                  <a:srgbClr val="0070C0"/>
                </a:solidFill>
              </a:rPr>
              <a:t>организации образования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6366" y="863883"/>
            <a:ext cx="86492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Цель Психологической службы </a:t>
            </a:r>
            <a:r>
              <a:rPr lang="ru-RU" dirty="0">
                <a:solidFill>
                  <a:srgbClr val="0070C0"/>
                </a:solidFill>
              </a:rPr>
              <a:t>– системная организация психолого-педагогического сопровождения, направленная на </a:t>
            </a:r>
            <a:r>
              <a:rPr lang="ru-RU" b="1" dirty="0">
                <a:solidFill>
                  <a:srgbClr val="0070C0"/>
                </a:solidFill>
              </a:rPr>
              <a:t>создание</a:t>
            </a:r>
            <a:r>
              <a:rPr lang="ru-RU" dirty="0">
                <a:solidFill>
                  <a:srgbClr val="0070C0"/>
                </a:solidFill>
              </a:rPr>
              <a:t> психолого-педагогических и социальных </a:t>
            </a:r>
            <a:r>
              <a:rPr lang="ru-RU" b="1" dirty="0">
                <a:solidFill>
                  <a:srgbClr val="0070C0"/>
                </a:solidFill>
              </a:rPr>
              <a:t>условий для успешного обучения, развития, социализации </a:t>
            </a:r>
            <a:r>
              <a:rPr lang="ru-RU" dirty="0">
                <a:solidFill>
                  <a:srgbClr val="0070C0"/>
                </a:solidFill>
              </a:rPr>
              <a:t>обучающихся</a:t>
            </a:r>
            <a:r>
              <a:rPr lang="kk-KZ" dirty="0">
                <a:solidFill>
                  <a:srgbClr val="0070C0"/>
                </a:solidFill>
              </a:rPr>
              <a:t> и формирования осознанного выбора профессиональной образовательной траектории</a:t>
            </a:r>
            <a:r>
              <a:rPr lang="ru-RU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6366" y="2064212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70C0"/>
                </a:solidFill>
              </a:rPr>
              <a:t>3.Задачи Психологической службы:</a:t>
            </a:r>
          </a:p>
          <a:p>
            <a:pPr lvl="0"/>
            <a:r>
              <a:rPr lang="ru-RU" sz="1200" dirty="0" smtClean="0"/>
              <a:t>1)психолого-педагогический </a:t>
            </a:r>
            <a:r>
              <a:rPr lang="ru-RU" sz="1200" dirty="0"/>
              <a:t>анализ ситуации развития обучающихся и воспитанников в процессе обучения, выявление основных проблем и причин их возникновения, определение средств их разрешения, а также создание безопасной среды для педагогической деятельности коллектива;</a:t>
            </a:r>
          </a:p>
          <a:p>
            <a:pPr lvl="0"/>
            <a:r>
              <a:rPr lang="ru-RU" sz="1200" dirty="0" smtClean="0"/>
              <a:t>2)мониторинг </a:t>
            </a:r>
            <a:r>
              <a:rPr lang="ru-RU" sz="1200" dirty="0"/>
              <a:t>психолого-педагогического статуса ребенка и динамики его психологического развития в процессе обучения; содействие индивидуализации учебной деятельности обучающихся и воспитанников;</a:t>
            </a:r>
          </a:p>
          <a:p>
            <a:pPr lvl="0"/>
            <a:r>
              <a:rPr lang="ru-RU" sz="1200" dirty="0" smtClean="0"/>
              <a:t>3)содействие </a:t>
            </a:r>
            <a:r>
              <a:rPr lang="ru-RU" sz="1200" dirty="0"/>
              <a:t>выполнению требований государственного общеобязательного стандарта образования к результатам обучения с учетом индивидуальных особенностей и особых потребностей обучающихся;</a:t>
            </a:r>
          </a:p>
          <a:p>
            <a:pPr lvl="0"/>
            <a:r>
              <a:rPr lang="ru-RU" sz="1200" dirty="0" smtClean="0"/>
              <a:t>4)разработка </a:t>
            </a:r>
            <a:r>
              <a:rPr lang="ru-RU" sz="1200" dirty="0"/>
              <a:t>и внедрение индивидуально развивающих и коррекционно-развивающих программ, направленных на преодоление проблем в социальной безопасности, психологическом здоровье и профилактику деструктивных форм поведения, трудностей в адаптации, обучении и воспитании у обучающихся и воспитанников;</a:t>
            </a:r>
          </a:p>
          <a:p>
            <a:r>
              <a:rPr lang="ru-RU" sz="1200" dirty="0"/>
              <a:t>5) содействие развитию способностей и формированию у обучающихся и воспитанников универсальных учебных навыков к саморазвитию и самосовершенствованию путем сознательного и активного присвоения нового социального опыта;</a:t>
            </a:r>
          </a:p>
          <a:p>
            <a:r>
              <a:rPr lang="ru-RU" sz="1200" dirty="0"/>
              <a:t>6) содействие участникам образовательного процесса в воспитании и формировании принципов взаимопомощи, </a:t>
            </a:r>
            <a:r>
              <a:rPr lang="ru-RU" sz="1200" dirty="0" err="1"/>
              <a:t>эмпатии</a:t>
            </a:r>
            <a:r>
              <a:rPr lang="ru-RU" sz="1200" dirty="0"/>
              <a:t>, ответственности, уверенности в себе, способности к принятию решений, активному социальному взаимодействию без ущемления прав личности участников образовательного процесса;</a:t>
            </a:r>
          </a:p>
          <a:p>
            <a:r>
              <a:rPr lang="ru-RU" sz="1200" dirty="0"/>
              <a:t>7) распространение и внедрение в практику деятельности организации образования научных и практико-ориентированных достижений в области психолого-педагогического, социального сопровождения;</a:t>
            </a:r>
          </a:p>
          <a:p>
            <a:r>
              <a:rPr lang="ru-RU" sz="1200" dirty="0"/>
              <a:t>8) обеспечение междисциплинарного, командного взаимодействия педагогов и специалистов, оказывающих психолого-педагогическое сопровождение участникам образовательного процесса для создания эффективных условий социализации обучающихся и воспитанников, на основе личностно-ориентированного подхода с учетом их индивидуальных возможностей и особых потребностей;</a:t>
            </a:r>
          </a:p>
          <a:p>
            <a:r>
              <a:rPr lang="ru-RU" sz="1200" dirty="0"/>
              <a:t>9) взаимодействие с коллегиальными органами организации образования и заинтересованными органами образования, здравоохранения, социальной защиты населения, внутренних дел.</a:t>
            </a:r>
          </a:p>
        </p:txBody>
      </p:sp>
    </p:spTree>
    <p:extLst>
      <p:ext uri="{BB962C8B-B14F-4D97-AF65-F5344CB8AC3E}">
        <p14:creationId xmlns:p14="http://schemas.microsoft.com/office/powerpoint/2010/main" val="1557221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Прямоугольник 6"/>
          <p:cNvSpPr/>
          <p:nvPr/>
        </p:nvSpPr>
        <p:spPr>
          <a:xfrm>
            <a:off x="190725" y="858083"/>
            <a:ext cx="8118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4</a:t>
            </a:r>
            <a:r>
              <a:rPr lang="ru-RU" sz="2000" dirty="0">
                <a:solidFill>
                  <a:srgbClr val="0070C0"/>
                </a:solidFill>
              </a:rPr>
              <a:t>. Принципы психолого-педагогического и социального сопровождения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1751" y="1720840"/>
            <a:ext cx="79484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1) соблюдение профессиональной этики;</a:t>
            </a:r>
          </a:p>
          <a:p>
            <a:pPr fontAlgn="base"/>
            <a:r>
              <a:rPr lang="ru-RU" dirty="0"/>
              <a:t>2) </a:t>
            </a:r>
            <a:r>
              <a:rPr lang="ru-RU" dirty="0" err="1"/>
              <a:t>эмпатия</a:t>
            </a:r>
            <a:r>
              <a:rPr lang="ru-RU" dirty="0"/>
              <a:t> и уважение к личности ребенка;</a:t>
            </a:r>
          </a:p>
          <a:p>
            <a:pPr fontAlgn="base"/>
            <a:r>
              <a:rPr lang="ru-RU" dirty="0"/>
              <a:t>3) учет индивидуальных и возрастных особенностей обучающегося и воспитанника;</a:t>
            </a:r>
          </a:p>
          <a:p>
            <a:pPr fontAlgn="base"/>
            <a:r>
              <a:rPr lang="ru-RU" dirty="0"/>
              <a:t>4) интеграция психологического и педагогического знания;</a:t>
            </a:r>
          </a:p>
          <a:p>
            <a:pPr fontAlgn="base"/>
            <a:r>
              <a:rPr lang="ru-RU" dirty="0"/>
              <a:t>5) конфиденциальность информации с соблюдением прав и интересов ребенка;</a:t>
            </a:r>
          </a:p>
          <a:p>
            <a:pPr fontAlgn="base"/>
            <a:r>
              <a:rPr lang="ru-RU" dirty="0"/>
              <a:t>6) исключение возможности нанесения вреда здоровью, чести и достоинству обучающихся, воспитанников, родителей, педагогов;</a:t>
            </a:r>
          </a:p>
          <a:p>
            <a:pPr fontAlgn="base"/>
            <a:r>
              <a:rPr lang="ru-RU" dirty="0"/>
              <a:t>7) научность, комплексность, последовательность, </a:t>
            </a:r>
            <a:r>
              <a:rPr lang="ru-RU" dirty="0" err="1"/>
              <a:t>поэтапность</a:t>
            </a:r>
            <a:r>
              <a:rPr lang="ru-RU" dirty="0"/>
              <a:t> и непрерывность сопровождения обучающихся и воспитанников в образовательном процессе.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300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1187624" y="188640"/>
            <a:ext cx="7290556" cy="1569660"/>
          </a:xfrm>
          <a:prstGeom prst="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/>
              <a:t>Психолого-педагогическое сопровождение обучающихся и воспитанников с </a:t>
            </a:r>
            <a:r>
              <a:rPr lang="ru-RU" sz="1600" b="1" dirty="0">
                <a:solidFill>
                  <a:srgbClr val="0070C0"/>
                </a:solidFill>
              </a:rPr>
              <a:t>особыми образовательными потребностями </a:t>
            </a:r>
            <a:r>
              <a:rPr lang="ru-RU" sz="1600" dirty="0"/>
              <a:t>осуществляется в соответствии с приказом Министра образования и науки Республики Казахстан от 12 января 2022 года № 6 (зарегистрирован в Реестре государственной регистрации нормативных правовых актов под № 26513) «Об утверждении правил психолого-педагогического сопровождения в организациях образования»: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6901" y="1988840"/>
            <a:ext cx="90364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AutoNum type="arabicParenR"/>
            </a:pPr>
            <a:r>
              <a:rPr lang="ru-RU" sz="1600" b="1" dirty="0" smtClean="0"/>
              <a:t>на </a:t>
            </a:r>
            <a:r>
              <a:rPr lang="ru-RU" sz="1600" b="1" dirty="0"/>
              <a:t>уровне класса (группы</a:t>
            </a:r>
            <a:r>
              <a:rPr lang="ru-RU" sz="1600" dirty="0"/>
              <a:t>) в рамках компетенций педагога на постоянной основе в отношении всех обучающихся и воспитанников: адаптация образовательной среды, использование вариативных методов и приемов обучения, индивидуальных учебных средств и материалов для оценки достижений с учетом особых образовательных потребностей, в том числе, связанных с поведенческими и эмоциональными особенностями и индивидуальными возможностями</a:t>
            </a:r>
            <a:r>
              <a:rPr lang="ru-RU" sz="1600" dirty="0" smtClean="0"/>
              <a:t>;</a:t>
            </a:r>
          </a:p>
          <a:p>
            <a:endParaRPr lang="ru-RU" sz="1600" dirty="0"/>
          </a:p>
          <a:p>
            <a:r>
              <a:rPr lang="ru-RU" sz="1600" b="1" dirty="0"/>
              <a:t>2) на уровне организации образования </a:t>
            </a:r>
            <a:r>
              <a:rPr lang="ru-RU" sz="1600" dirty="0"/>
              <a:t>с привлечением специалистов, осуществляющих социальное, психолого-педагогическое сопровождение к процессу решения проблем, предполагающее более систематический сбор информации, временную (на четверть, на учебный год) постоянную адаптацию учебных программ, обучение по индивидуальным учебным программам, разработка и реализация индивидуальных развивающих программ, использование специальных методов и приемов обучения, индивидуальных учебных средств и материалов для оценки достижений обучающихся и </a:t>
            </a:r>
            <a:r>
              <a:rPr lang="ru-RU" sz="1600" dirty="0" smtClean="0"/>
              <a:t>воспитанников</a:t>
            </a:r>
          </a:p>
          <a:p>
            <a:endParaRPr lang="ru-RU" sz="1600" dirty="0"/>
          </a:p>
          <a:p>
            <a:r>
              <a:rPr lang="ru-RU" sz="1600" b="1" dirty="0"/>
              <a:t>3) на уровне организации образования с привлечением узких специалистов </a:t>
            </a:r>
            <a:r>
              <a:rPr lang="ru-RU" sz="1600" dirty="0"/>
              <a:t>извне (сурдопедагог, тифлопедагог, клинический психолог и другие), в случае, если особые образовательные потребности обучающихся и воспитанников являются серьезными и (или) постоянными и требуется специальная поддержка.</a:t>
            </a:r>
          </a:p>
        </p:txBody>
      </p:sp>
    </p:spTree>
    <p:extLst>
      <p:ext uri="{BB962C8B-B14F-4D97-AF65-F5344CB8AC3E}">
        <p14:creationId xmlns:p14="http://schemas.microsoft.com/office/powerpoint/2010/main" val="36697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1187624" y="116632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70C0"/>
                </a:solidFill>
              </a:rPr>
              <a:t>8. Психологическая диагностика, консультирование и тренинги (групповые, индивидуальные) с обучающимися и воспитанниками проводятся с письменного согласия родителей или иных законных представителей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026" y="1844824"/>
            <a:ext cx="81579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Информирование родителей или иных законных представителей </a:t>
            </a:r>
            <a:r>
              <a:rPr lang="ru-RU" dirty="0">
                <a:solidFill>
                  <a:srgbClr val="0070C0"/>
                </a:solidFill>
              </a:rPr>
              <a:t>о планах работы</a:t>
            </a:r>
            <a:r>
              <a:rPr lang="ru-RU" dirty="0"/>
              <a:t> по психолого-педагогическому сопровождению оформляется </a:t>
            </a:r>
            <a:r>
              <a:rPr lang="ru-RU" dirty="0">
                <a:solidFill>
                  <a:srgbClr val="0070C0"/>
                </a:solidFill>
              </a:rPr>
              <a:t>протоколом родительского собрания </a:t>
            </a:r>
            <a:r>
              <a:rPr lang="ru-RU" dirty="0"/>
              <a:t>класса 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smtClean="0"/>
              <a:t>группы) в </a:t>
            </a:r>
            <a:r>
              <a:rPr lang="ru-RU" dirty="0"/>
              <a:t>начале учебного года </a:t>
            </a:r>
            <a:r>
              <a:rPr lang="ru-RU" i="1" dirty="0"/>
              <a:t>согласно приложению 1.</a:t>
            </a: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212976"/>
            <a:ext cx="8148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случае </a:t>
            </a:r>
            <a:r>
              <a:rPr lang="ru-RU" dirty="0">
                <a:solidFill>
                  <a:srgbClr val="0070C0"/>
                </a:solidFill>
              </a:rPr>
              <a:t>отказа</a:t>
            </a:r>
            <a:r>
              <a:rPr lang="ru-RU" dirty="0"/>
              <a:t>, родитель или иной законный представитель предоставляет заявление об отказе </a:t>
            </a:r>
            <a:r>
              <a:rPr lang="ru-RU" dirty="0">
                <a:solidFill>
                  <a:srgbClr val="0070C0"/>
                </a:solidFill>
              </a:rPr>
              <a:t>в свободной форме</a:t>
            </a:r>
            <a:r>
              <a:rPr lang="ru-RU" dirty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6418" y="4293095"/>
            <a:ext cx="8171154" cy="646331"/>
          </a:xfrm>
          <a:prstGeom prst="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Согласие родителей на проведение индивидуальной работы в </a:t>
            </a:r>
            <a:r>
              <a:rPr lang="ru-RU" dirty="0"/>
              <a:t>рамках психолого-педагогического сопровождения оформляется </a:t>
            </a:r>
            <a:r>
              <a:rPr lang="ru-RU" i="1" dirty="0"/>
              <a:t>согласно приложению 2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782974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219142"/>
              </p:ext>
            </p:extLst>
          </p:nvPr>
        </p:nvGraphicFramePr>
        <p:xfrm>
          <a:off x="1295637" y="1700808"/>
          <a:ext cx="7362562" cy="787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8407"/>
                <a:gridCol w="2926823"/>
                <a:gridCol w="2428185"/>
                <a:gridCol w="624062"/>
                <a:gridCol w="8450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п/п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Фамилия, имя, отчество родителя (законного представителя)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ФИО ребенка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effectLst/>
                        </a:rPr>
                        <a:t>К</a:t>
                      </a:r>
                      <a:r>
                        <a:rPr lang="ru-RU" sz="1200" dirty="0" err="1" smtClean="0">
                          <a:effectLst/>
                        </a:rPr>
                        <a:t>ласс</a:t>
                      </a:r>
                      <a:r>
                        <a:rPr lang="ru-RU" sz="1200" dirty="0" smtClean="0">
                          <a:effectLst/>
                        </a:rPr>
                        <a:t> группа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П</a:t>
                      </a:r>
                      <a:r>
                        <a:rPr lang="ru-RU" sz="1200">
                          <a:effectLst/>
                        </a:rPr>
                        <a:t>одпись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</a:rPr>
                        <a:t>1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</a:rPr>
                        <a:t>2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99592" y="-15859"/>
            <a:ext cx="8154652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Приложение 1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Форма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информирования родителей и иных законных представителей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 проведении психолого-педагогического сопровождения в________________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(наименование организации среднего образования)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соответствии с Договором об оказании образовательных услуг информируем Вас о плане работы по психолого-педагогическому сопровождению на ___ учебный год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Ознакомлен: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151" y="3573016"/>
            <a:ext cx="90292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/>
              <a:t>Директору __________________</a:t>
            </a:r>
            <a:endParaRPr lang="ru-RU" sz="1400" dirty="0"/>
          </a:p>
          <a:p>
            <a:pPr algn="r"/>
            <a:r>
              <a:rPr lang="ru-RU" sz="1400" b="1" dirty="0"/>
              <a:t>_____________________________</a:t>
            </a:r>
            <a:endParaRPr lang="ru-RU" sz="1400" dirty="0"/>
          </a:p>
          <a:p>
            <a:pPr algn="r"/>
            <a:r>
              <a:rPr lang="ru-RU" sz="1400" b="1" dirty="0"/>
              <a:t> от____________________________</a:t>
            </a:r>
            <a:endParaRPr lang="ru-RU" sz="1400" dirty="0"/>
          </a:p>
          <a:p>
            <a:r>
              <a:rPr lang="ru-RU" sz="1400" b="1" dirty="0"/>
              <a:t> </a:t>
            </a:r>
            <a:endParaRPr lang="ru-RU" sz="1400" dirty="0"/>
          </a:p>
          <a:p>
            <a:pPr algn="ctr"/>
            <a:r>
              <a:rPr lang="ru-RU" sz="1400" b="1" dirty="0"/>
              <a:t> </a:t>
            </a:r>
            <a:r>
              <a:rPr lang="ru-RU" sz="1400" b="1" dirty="0" smtClean="0"/>
              <a:t>Согласие</a:t>
            </a:r>
            <a:endParaRPr lang="ru-RU" sz="1400" dirty="0"/>
          </a:p>
          <a:p>
            <a:pPr algn="ctr"/>
            <a:r>
              <a:rPr lang="ru-RU" sz="1400" b="1" dirty="0"/>
              <a:t>родителей на проведение индивидуального психолого-педагогического сопровождения учащегося(студента)</a:t>
            </a:r>
            <a:endParaRPr lang="ru-RU" sz="1400" dirty="0"/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Я </a:t>
            </a:r>
            <a:r>
              <a:rPr lang="ru-RU" sz="1400" dirty="0" smtClean="0"/>
              <a:t>___________________________________________Ф.И.О</a:t>
            </a:r>
            <a:r>
              <a:rPr lang="ru-RU" sz="1400" dirty="0"/>
              <a:t>. родителя (законного представителя)</a:t>
            </a:r>
          </a:p>
          <a:p>
            <a:r>
              <a:rPr lang="ru-RU" sz="1400" dirty="0" smtClean="0"/>
              <a:t>Согласен(на</a:t>
            </a:r>
            <a:r>
              <a:rPr lang="ru-RU" sz="1400" dirty="0"/>
              <a:t>) на психологическое сопровождение </a:t>
            </a:r>
            <a:r>
              <a:rPr lang="ru-RU" sz="1400" dirty="0" smtClean="0"/>
              <a:t>моего ребенка__________________ (</a:t>
            </a:r>
            <a:r>
              <a:rPr lang="ru-RU" sz="1400" dirty="0"/>
              <a:t>Ф.И.О. </a:t>
            </a:r>
            <a:r>
              <a:rPr lang="ru-RU" sz="1400" dirty="0" err="1" smtClean="0"/>
              <a:t>ребенка,класс</a:t>
            </a:r>
            <a:r>
              <a:rPr lang="ru-RU" sz="1400" dirty="0" smtClean="0"/>
              <a:t>/группа</a:t>
            </a:r>
            <a:r>
              <a:rPr lang="ru-RU" sz="1400" dirty="0"/>
              <a:t>)</a:t>
            </a:r>
          </a:p>
          <a:p>
            <a:r>
              <a:rPr lang="ru-RU" sz="1400" dirty="0"/>
              <a:t> </a:t>
            </a:r>
            <a:r>
              <a:rPr lang="ru-RU" sz="1400" dirty="0" smtClean="0"/>
              <a:t>Психологическое </a:t>
            </a:r>
            <a:r>
              <a:rPr lang="ru-RU" sz="1400" dirty="0"/>
              <a:t>сопровождение ребенка включает: психологическую диагностику; консультирование; тренинги (индивидуальные, групповые).</a:t>
            </a:r>
          </a:p>
          <a:p>
            <a:r>
              <a:rPr lang="ru-RU" sz="1400" dirty="0"/>
              <a:t>  </a:t>
            </a:r>
          </a:p>
          <a:p>
            <a:r>
              <a:rPr lang="ru-RU" sz="1400" dirty="0"/>
              <a:t>«____» _______________ 202  г.                                    </a:t>
            </a:r>
            <a:r>
              <a:rPr lang="ru-RU" sz="1400" dirty="0" smtClean="0"/>
              <a:t>                                                                                 </a:t>
            </a:r>
            <a:r>
              <a:rPr lang="ru-RU" sz="1400" dirty="0"/>
              <a:t>Подпись ___________</a:t>
            </a:r>
          </a:p>
          <a:p>
            <a:r>
              <a:rPr lang="ru-RU" dirty="0"/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332270" y="3152001"/>
            <a:ext cx="17205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r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Приложение 2</a:t>
            </a:r>
            <a:endParaRPr lang="ru-RU" sz="5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08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179512" y="1052736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1</a:t>
            </a:r>
            <a:r>
              <a:rPr lang="ru-RU" dirty="0"/>
              <a:t>) </a:t>
            </a:r>
            <a:r>
              <a:rPr lang="ru-RU" dirty="0">
                <a:solidFill>
                  <a:srgbClr val="0070C0"/>
                </a:solidFill>
              </a:rPr>
              <a:t>издает приказ </a:t>
            </a:r>
            <a:r>
              <a:rPr lang="ru-RU" dirty="0"/>
              <a:t>о деятельности психологической службы и утверждает план работы психолого-педагогического, социального сопровождения обучающихся и воспитанников на учебный год;</a:t>
            </a:r>
          </a:p>
          <a:p>
            <a:pPr fontAlgn="base"/>
            <a:r>
              <a:rPr lang="ru-RU" dirty="0"/>
              <a:t>2) </a:t>
            </a:r>
            <a:r>
              <a:rPr lang="ru-RU" dirty="0">
                <a:solidFill>
                  <a:srgbClr val="0070C0"/>
                </a:solidFill>
              </a:rPr>
              <a:t>утверждает состав </a:t>
            </a:r>
            <a:r>
              <a:rPr lang="ru-RU" dirty="0"/>
              <a:t>и должностные обязанности специалистов, входящих в состав психологической службы;</a:t>
            </a:r>
          </a:p>
          <a:p>
            <a:pPr fontAlgn="base"/>
            <a:r>
              <a:rPr lang="ru-RU" dirty="0"/>
              <a:t>3) </a:t>
            </a:r>
            <a:r>
              <a:rPr lang="ru-RU" dirty="0">
                <a:solidFill>
                  <a:srgbClr val="0070C0"/>
                </a:solidFill>
              </a:rPr>
              <a:t>обеспечивает условия </a:t>
            </a:r>
            <a:r>
              <a:rPr lang="ru-RU" dirty="0"/>
              <a:t>для повышения квалификации специалистов, входящих в состав психологической службы;</a:t>
            </a:r>
          </a:p>
          <a:p>
            <a:pPr fontAlgn="base"/>
            <a:r>
              <a:rPr lang="ru-RU" dirty="0"/>
              <a:t>4) </a:t>
            </a:r>
            <a:r>
              <a:rPr lang="ru-RU" dirty="0">
                <a:solidFill>
                  <a:srgbClr val="0070C0"/>
                </a:solidFill>
              </a:rPr>
              <a:t>заслушивает и утверждает аналитический отчет </a:t>
            </a:r>
            <a:r>
              <a:rPr lang="ru-RU" dirty="0"/>
              <a:t>о деятельности психологической службы и специалистов, входящих в состав психологической службы;</a:t>
            </a:r>
          </a:p>
          <a:p>
            <a:pPr fontAlgn="base"/>
            <a:r>
              <a:rPr lang="ru-RU" dirty="0"/>
              <a:t>5) </a:t>
            </a:r>
            <a:r>
              <a:rPr lang="ru-RU" dirty="0">
                <a:solidFill>
                  <a:srgbClr val="0070C0"/>
                </a:solidFill>
              </a:rPr>
              <a:t>обеспечивает психолого-педагогическое, социальное сопровождение </a:t>
            </a:r>
            <a:r>
              <a:rPr lang="ru-RU" dirty="0"/>
              <a:t>обучающихся и воспитанников, родителей и иных законных представителей в вопросах воспитания и развития.</a:t>
            </a:r>
          </a:p>
          <a:p>
            <a:pPr fontAlgn="base"/>
            <a:r>
              <a:rPr lang="ru-RU" dirty="0"/>
              <a:t>6) </a:t>
            </a:r>
            <a:r>
              <a:rPr lang="ru-RU" dirty="0">
                <a:solidFill>
                  <a:srgbClr val="0070C0"/>
                </a:solidFill>
              </a:rPr>
              <a:t>на основе оценки особых образовательных потребностей </a:t>
            </a:r>
            <a:r>
              <a:rPr lang="ru-RU" dirty="0"/>
              <a:t>или рекомендации психолого-медико-педагогических консультаций руководитель организации образования </a:t>
            </a:r>
            <a:r>
              <a:rPr lang="ru-RU" dirty="0">
                <a:solidFill>
                  <a:srgbClr val="0070C0"/>
                </a:solidFill>
              </a:rPr>
              <a:t>утверждает список </a:t>
            </a:r>
            <a:r>
              <a:rPr lang="kk-KZ" dirty="0">
                <a:solidFill>
                  <a:srgbClr val="0070C0"/>
                </a:solidFill>
              </a:rPr>
              <a:t>обучающихся </a:t>
            </a:r>
            <a:r>
              <a:rPr lang="kk-KZ" dirty="0"/>
              <a:t>и воспитанников</a:t>
            </a:r>
            <a:r>
              <a:rPr lang="ru-RU" dirty="0"/>
              <a:t>, </a:t>
            </a:r>
            <a:r>
              <a:rPr lang="ru-RU" dirty="0">
                <a:solidFill>
                  <a:srgbClr val="0070C0"/>
                </a:solidFill>
              </a:rPr>
              <a:t>нуждающихся в психолого-педагогическом, социальном сопровождении</a:t>
            </a:r>
            <a:r>
              <a:rPr lang="ru-RU" dirty="0"/>
              <a:t>, индивидуальные программы психолого-педагогического сопровождения лиц (детей) с особыми образовательными потребностями, включающие индивидуальные учебные планы, индивидуальные/адаптированные учебные программы, индивидуально развивающие программы специалистов</a:t>
            </a:r>
            <a:r>
              <a:rPr lang="kk-KZ" dirty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36983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9. Руководитель организации среднего образования в деятельности Психологической службы: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251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Прямоугольник 7"/>
          <p:cNvSpPr/>
          <p:nvPr/>
        </p:nvSpPr>
        <p:spPr>
          <a:xfrm>
            <a:off x="313742" y="1052736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+mj-lt"/>
              <a:buAutoNum type="arabicPeriod"/>
            </a:pPr>
            <a:r>
              <a:rPr lang="ru-RU" dirty="0" smtClean="0">
                <a:solidFill>
                  <a:srgbClr val="0070C0"/>
                </a:solidFill>
              </a:rPr>
              <a:t> организует </a:t>
            </a:r>
            <a:r>
              <a:rPr lang="ru-RU" dirty="0">
                <a:solidFill>
                  <a:srgbClr val="0070C0"/>
                </a:solidFill>
              </a:rPr>
              <a:t>деятельность психологической службы </a:t>
            </a:r>
            <a:r>
              <a:rPr lang="ru-RU" dirty="0"/>
              <a:t>по психолого-педагогическому и социальному сопровождению обучающихся и воспитанников, определяет время и место проведения диагностических мероприятий в образовательном процессе;</a:t>
            </a:r>
          </a:p>
          <a:p>
            <a:pPr lvl="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</a:rPr>
              <a:t>ведет </a:t>
            </a:r>
            <a:r>
              <a:rPr lang="ru-RU" dirty="0">
                <a:solidFill>
                  <a:srgbClr val="0070C0"/>
                </a:solidFill>
              </a:rPr>
              <a:t>мониторинг эффективности результатов сопровождения</a:t>
            </a:r>
            <a:r>
              <a:rPr lang="ru-RU" dirty="0"/>
              <a:t>, динамики социализации, развития и учебных достижений обучающихся и воспитанников;</a:t>
            </a:r>
          </a:p>
          <a:p>
            <a:pPr lvl="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</a:rPr>
              <a:t>координирует </a:t>
            </a:r>
            <a:r>
              <a:rPr lang="ru-RU" dirty="0">
                <a:solidFill>
                  <a:srgbClr val="0070C0"/>
                </a:solidFill>
              </a:rPr>
              <a:t>взаимодействие</a:t>
            </a:r>
            <a:r>
              <a:rPr lang="ru-RU" dirty="0"/>
              <a:t> психологической службы с заинтересованными государственными органами и организациями, представителями общественности и правоохранительных органов, представителями родительской общественности, попечительского совета.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129406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10. Заместитель руководителя организации среднего образования в деятельности Психологической службы: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756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12360" y="-17378"/>
            <a:ext cx="1331640" cy="689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22010" r="20206"/>
          <a:stretch>
            <a:fillRect/>
          </a:stretch>
        </p:blipFill>
        <p:spPr>
          <a:xfrm>
            <a:off x="-128161" y="-77000"/>
            <a:ext cx="1315785" cy="93508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31171" y="733246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+mj-lt"/>
              <a:buAutoNum type="arabicPeriod"/>
            </a:pPr>
            <a:r>
              <a:rPr lang="ru-RU" sz="1400" dirty="0" smtClean="0"/>
              <a:t>проводит </a:t>
            </a:r>
            <a:r>
              <a:rPr lang="ru-RU" sz="1400" dirty="0"/>
              <a:t>психолого-педагогическую диагностику состояния обучающихся и воспитанников в соответствии с планом работы на учебный год и согласия родителей или иных законных представителей, оформленного протоколом родительского собрания в начале учебного года; </a:t>
            </a:r>
          </a:p>
          <a:p>
            <a:pPr lvl="0">
              <a:buFont typeface="+mj-lt"/>
              <a:buAutoNum type="arabicPeriod"/>
            </a:pPr>
            <a:r>
              <a:rPr lang="ru-RU" sz="1400" dirty="0"/>
              <a:t>выявляет и оценивает особые образовательные потребности обучающихся и воспитанников на основе наблюдений, углубленного обследования, сведений, полученных от родителей или иных законных представителей, изучения заключений и рекомендаций специалистов психологической службы и психолого-медико-педагогической консультации;</a:t>
            </a:r>
          </a:p>
          <a:p>
            <a:pPr lvl="0">
              <a:buFont typeface="+mj-lt"/>
              <a:buAutoNum type="arabicPeriod"/>
            </a:pPr>
            <a:r>
              <a:rPr lang="ru-RU" sz="1400" dirty="0"/>
              <a:t>информирует родителей и администрацию организации образования при возникновении рисков поведенческих и эмоциональных проблем, деструктивных форм поведения, нарушений воспитания в семье и детско-родительских отношений, негативных воздействий информационной среды в соответствии с подпунктом 3) пункта 14 Правил деятельности психологической службы в организациях среднего образования;</a:t>
            </a:r>
          </a:p>
          <a:p>
            <a:pPr lvl="0">
              <a:buFont typeface="+mj-lt"/>
              <a:buAutoNum type="arabicPeriod"/>
            </a:pPr>
            <a:r>
              <a:rPr lang="ru-RU" sz="1400" dirty="0"/>
              <a:t>на основании запроса администрации и согласия родителей или иных законных представителей, проводит психологическое исследование личности обучающегося и воспитанника, дает оценку психоэмоционального состояния ребенка и при необходимости проводит индивидуально-развивающие занятия с целью оказания своевременной психологической помощи; </a:t>
            </a:r>
          </a:p>
          <a:p>
            <a:pPr lvl="0">
              <a:buFont typeface="+mj-lt"/>
              <a:buAutoNum type="arabicPeriod"/>
            </a:pPr>
            <a:r>
              <a:rPr lang="ru-RU" sz="1400" dirty="0"/>
              <a:t>участвует в проведении мероприятий по повышению психолого-педагогических компетенций с участниками образовательного процесса и содействует внедрению эффективных способов, методов и технологий обучения, развития и социализации обучающихся и воспитанников;</a:t>
            </a:r>
          </a:p>
          <a:p>
            <a:pPr lvl="0">
              <a:buFont typeface="+mj-lt"/>
              <a:buAutoNum type="arabicPeriod"/>
            </a:pPr>
            <a:r>
              <a:rPr lang="ru-RU" sz="1400" dirty="0"/>
              <a:t>участвует в профилактике возникновения деструктивного поведения обучающихся и воспитанников и при необходимости разрабатывает рекомендации участникам образовательного процесса по оказанию помощи в вопросах воспитания, обучения, развития и социализации;</a:t>
            </a:r>
          </a:p>
          <a:p>
            <a:pPr lvl="0" fontAlgn="base">
              <a:buFont typeface="+mj-lt"/>
              <a:buAutoNum type="arabicPeriod"/>
            </a:pPr>
            <a:r>
              <a:rPr lang="ru-RU" sz="1400" dirty="0"/>
              <a:t>по запросу совместно с классным руководителем составляет психолого-педагогические характеристики и заключения по материалам психологических исследований;</a:t>
            </a:r>
          </a:p>
          <a:p>
            <a:pPr lvl="0">
              <a:buFont typeface="+mj-lt"/>
              <a:buAutoNum type="arabicPeriod"/>
            </a:pPr>
            <a:r>
              <a:rPr lang="ru-RU" sz="1400" dirty="0"/>
              <a:t>оказывает консультативную помощь участникам образовательного процесса по вопросам обучения, развития, воспитания и социализации обучающихся и воспитанников.</a:t>
            </a:r>
          </a:p>
          <a:p>
            <a:pPr lvl="0">
              <a:buFont typeface="+mj-lt"/>
              <a:buAutoNum type="arabicPeriod"/>
            </a:pPr>
            <a:r>
              <a:rPr lang="ru-RU" sz="1400" dirty="0"/>
              <a:t>определяет формы и методы диагностической, индивидуальной консультативной, развивающей работы с обучающимися и воспитанниками, используя научно-обоснованные методики и технологии; </a:t>
            </a:r>
          </a:p>
          <a:p>
            <a:pPr lvl="0">
              <a:buFont typeface="+mj-lt"/>
              <a:buAutoNum type="arabicPeriod"/>
            </a:pPr>
            <a:r>
              <a:rPr lang="ru-RU" sz="1400" dirty="0"/>
              <a:t>ведет мониторинг динамики изменений психологического состояния обучающихся и воспитанников;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4716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solidFill>
                  <a:srgbClr val="0070C0"/>
                </a:solidFill>
              </a:rPr>
              <a:t>11. Педагог-психолог в деятельности Психологической службы: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750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1971</Words>
  <Application>Microsoft Office PowerPoint</Application>
  <PresentationFormat>Экран (4:3)</PresentationFormat>
  <Paragraphs>463</Paragraphs>
  <Slides>15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10</cp:revision>
  <dcterms:created xsi:type="dcterms:W3CDTF">2022-09-14T17:33:18Z</dcterms:created>
  <dcterms:modified xsi:type="dcterms:W3CDTF">2022-09-14T19:11:47Z</dcterms:modified>
</cp:coreProperties>
</file>