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1033125" cy="805338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560" y="-240"/>
      </p:cViewPr>
      <p:guideLst>
        <p:guide orient="horz" pos="2536"/>
        <p:guide pos="34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choolpress.ru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7032" y="268224"/>
            <a:ext cx="2431258" cy="613867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667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endParaRPr lang="ru" sz="1000" dirty="0">
              <a:latin typeface="Georgi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8224" y="280416"/>
            <a:ext cx="2662474" cy="317021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0" marR="12700" indent="-241300" algn="just">
              <a:lnSpc>
                <a:spcPts val="1272"/>
              </a:lnSpc>
              <a:spcAft>
                <a:spcPts val="420"/>
              </a:spcAft>
              <a:buFont typeface="Wingdings" pitchFamily="2" charset="2"/>
              <a:buChar char="v"/>
            </a:pPr>
            <a:endParaRPr lang="ru" sz="1000" dirty="0">
              <a:latin typeface="Georgia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7186" y="6618981"/>
            <a:ext cx="2897464" cy="86409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9652" indent="0" algn="ctr">
              <a:lnSpc>
                <a:spcPts val="1200"/>
              </a:lnSpc>
              <a:spcBef>
                <a:spcPts val="5880"/>
              </a:spcBef>
            </a:pPr>
            <a:r>
              <a:rPr lang="ru-RU" sz="900" dirty="0" smtClean="0">
                <a:latin typeface="Tahoma"/>
              </a:rPr>
              <a:t>Автор: учитель начальных классов </a:t>
            </a:r>
            <a:r>
              <a:rPr lang="ru-RU" sz="900" dirty="0" err="1" smtClean="0">
                <a:latin typeface="Tahoma"/>
              </a:rPr>
              <a:t>Коноплёва</a:t>
            </a:r>
            <a:r>
              <a:rPr lang="ru-RU" sz="900" dirty="0" smtClean="0">
                <a:latin typeface="Tahoma"/>
              </a:rPr>
              <a:t> Т. Н.</a:t>
            </a:r>
            <a:endParaRPr lang="en-US" sz="900" dirty="0">
              <a:latin typeface="Tahoma"/>
              <a:hlinkClick r:id="rId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76616" y="1002358"/>
            <a:ext cx="2436490" cy="94966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r>
              <a:rPr lang="ru" sz="2400" i="1" dirty="0">
                <a:latin typeface="Franklin Gothic Demi" pitchFamily="34" charset="0"/>
              </a:rPr>
              <a:t>Взаимодействие </a:t>
            </a:r>
            <a:endParaRPr lang="ru" sz="2400" i="1" dirty="0" smtClean="0">
              <a:latin typeface="Franklin Gothic Demi" pitchFamily="34" charset="0"/>
            </a:endParaRPr>
          </a:p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r>
              <a:rPr lang="ru" sz="2400" i="1" dirty="0" smtClean="0">
                <a:latin typeface="Franklin Gothic Demi" pitchFamily="34" charset="0"/>
              </a:rPr>
              <a:t>с </a:t>
            </a:r>
            <a:r>
              <a:rPr lang="ru" sz="2400" i="1" dirty="0">
                <a:latin typeface="Franklin Gothic Demi" pitchFamily="34" charset="0"/>
              </a:rPr>
              <a:t>ребенком </a:t>
            </a:r>
            <a:endParaRPr lang="ru" sz="2400" i="1" dirty="0" smtClean="0">
              <a:latin typeface="Franklin Gothic Demi" pitchFamily="34" charset="0"/>
            </a:endParaRPr>
          </a:p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r>
              <a:rPr lang="ru" sz="2400" i="1" dirty="0" smtClean="0">
                <a:latin typeface="Franklin Gothic Demi" pitchFamily="34" charset="0"/>
              </a:rPr>
              <a:t>в семье</a:t>
            </a:r>
          </a:p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endParaRPr lang="ru" sz="2400" i="1" dirty="0">
              <a:latin typeface="Franklin Gothic Demi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0818" y="3234606"/>
            <a:ext cx="2929507" cy="262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7186" y="3800411"/>
            <a:ext cx="2927529" cy="2421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4034" y="5970910"/>
            <a:ext cx="2448272" cy="182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7820818" y="6114926"/>
            <a:ext cx="2808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>
                <a:solidFill>
                  <a:srgbClr val="7030A0"/>
                </a:solidFill>
                <a:latin typeface="Georgia" pitchFamily="18" charset="0"/>
              </a:rPr>
              <a:t>Ребенок больше всего нуждается в вашей любви как раз тогда, когда он меньше всего ее заслуживает. /</a:t>
            </a:r>
            <a:r>
              <a:rPr lang="ru-RU" sz="1200" i="1" dirty="0" err="1" smtClean="0">
                <a:solidFill>
                  <a:srgbClr val="7030A0"/>
                </a:solidFill>
                <a:latin typeface="Georgia" pitchFamily="18" charset="0"/>
              </a:rPr>
              <a:t>Э.Бомбек</a:t>
            </a:r>
            <a:r>
              <a:rPr lang="ru-RU" sz="1200" i="1" dirty="0" smtClean="0">
                <a:solidFill>
                  <a:srgbClr val="7030A0"/>
                </a:solidFill>
                <a:latin typeface="Georgia" pitchFamily="18" charset="0"/>
              </a:rPr>
              <a:t>/</a:t>
            </a:r>
            <a:endParaRPr lang="ru-RU" sz="1200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27151" y="2691229"/>
            <a:ext cx="2520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>
                <a:solidFill>
                  <a:srgbClr val="7030A0"/>
                </a:solidFill>
                <a:latin typeface="Georgia" pitchFamily="18" charset="0"/>
              </a:rPr>
              <a:t>Лучший способ сделать детей хорошими — это сделать их счастливыми. /О. Уайльд/</a:t>
            </a:r>
            <a:endParaRPr lang="ru-RU" sz="1200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6639" y="11916"/>
            <a:ext cx="35897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Основы нравственных отношений в семье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/>
              <a:t>1.Проявляйте </a:t>
            </a:r>
            <a:r>
              <a:rPr lang="ru-RU" dirty="0"/>
              <a:t>интерес к жизни и проблемам ребенка – подражая, он очень скоро вернет это Вам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dirty="0"/>
              <a:t>2.Будьте искренними - Ваши показные вежливость и чуткость к окружающим легко распознаются ребенком, и он учится лжи и лицемерию.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3.Поступайте </a:t>
            </a:r>
            <a:r>
              <a:rPr lang="ru-RU" dirty="0"/>
              <a:t>с другими людьми тактично, будьте терпеливым к чужим недостаткам – это будет для вашего ребенка уроком доброты и человечности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dirty="0"/>
              <a:t>4.Не говорите о людях неуважительно, плохо – ребенок вырастет и станет отзываться так же о Вас</a:t>
            </a:r>
            <a:r>
              <a:rPr lang="ru-RU" dirty="0" smtClean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70596" y="155047"/>
            <a:ext cx="31141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5.Поведение – это нравственное мерило человека. Проявляйте благородство при любых обстоятельствах. Станьте примером для своего ребенка.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80858" y="2186372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BancoLightTT" pitchFamily="66" charset="-52"/>
              </a:rPr>
              <a:t>Залог семейного счастья в доброте, открытости, отзывчивости.</a:t>
            </a:r>
            <a:endParaRPr lang="ru-RU" dirty="0">
              <a:solidFill>
                <a:srgbClr val="FF0000"/>
              </a:solidFill>
              <a:latin typeface="BancoLightTT" pitchFamily="66" charset="-5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7824" y="414528"/>
            <a:ext cx="2694522" cy="685252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77800" indent="0">
              <a:spcAft>
                <a:spcPts val="840"/>
              </a:spcAft>
            </a:pPr>
            <a:endParaRPr lang="ru" sz="1000" dirty="0">
              <a:latin typeface="Georgi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36442" y="280416"/>
            <a:ext cx="2808312" cy="482639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marR="76200" indent="812800" algn="just">
              <a:lnSpc>
                <a:spcPts val="1248"/>
              </a:lnSpc>
              <a:spcAft>
                <a:spcPts val="840"/>
              </a:spcAft>
            </a:pPr>
            <a:endParaRPr lang="ru" sz="1050" dirty="0">
              <a:latin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48810" y="354286"/>
            <a:ext cx="3022082" cy="372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0" indent="0" algn="just">
              <a:spcAft>
                <a:spcPts val="840"/>
              </a:spcAft>
            </a:pPr>
            <a:r>
              <a:rPr lang="ru" sz="1200" b="1" i="1" dirty="0">
                <a:solidFill>
                  <a:srgbClr val="00B0F0"/>
                </a:solidFill>
                <a:latin typeface="Arial"/>
              </a:rPr>
              <a:t>Как надо любить ребенка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Пусть </a:t>
            </a:r>
            <a:r>
              <a:rPr lang="ru" sz="1000" dirty="0">
                <a:latin typeface="Georgia"/>
              </a:rPr>
              <a:t>дети для вас будут прежде всего </a:t>
            </a:r>
            <a:r>
              <a:rPr lang="ru" sz="950" b="1" dirty="0">
                <a:latin typeface="Georgia"/>
              </a:rPr>
              <a:t>только детьми, </a:t>
            </a:r>
            <a:r>
              <a:rPr lang="ru" sz="1000" dirty="0">
                <a:latin typeface="Georgia"/>
              </a:rPr>
              <a:t>а не потенциальными спортсменами, музыкантами или интеллектуалами.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Любите </a:t>
            </a:r>
            <a:r>
              <a:rPr lang="ru" sz="1000" dirty="0">
                <a:latin typeface="Georgia"/>
              </a:rPr>
              <a:t>детей независимо от того, плохо или хорошо они себя ведут, и позволяйте им любить вас.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 </a:t>
            </a:r>
            <a:r>
              <a:rPr lang="ru" sz="1000" dirty="0">
                <a:latin typeface="Georgia"/>
              </a:rPr>
              <a:t>Если родительская любовь будет безграничной, безусловной, ваши дети будут избавлены от внутри-личностного конфликта, научатся самокритичности</a:t>
            </a:r>
            <a:r>
              <a:rPr lang="ru" sz="1000" dirty="0" smtClean="0">
                <a:latin typeface="Georgia"/>
              </a:rPr>
              <a:t>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 Научитесь </a:t>
            </a:r>
            <a:r>
              <a:rPr lang="ru" sz="1000" dirty="0">
                <a:latin typeface="Georgia"/>
              </a:rPr>
              <a:t>радоваться детским успехам, иначе дети утвердятся в мысли, что стараться </a:t>
            </a:r>
            <a:r>
              <a:rPr lang="ru" sz="1000" dirty="0" smtClean="0">
                <a:latin typeface="Georgia"/>
              </a:rPr>
              <a:t>бесполезно.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Помогайте во всем вашему ребенку, это укрепит его уверенность, в том, что у него все получится.</a:t>
            </a:r>
            <a:endParaRPr lang="ru" sz="1000" dirty="0">
              <a:latin typeface="Georgia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6442" y="4386734"/>
            <a:ext cx="2387342" cy="200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034" y="5538862"/>
            <a:ext cx="2808312" cy="2098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826" y="4026694"/>
            <a:ext cx="2761784" cy="206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10095" y="25043"/>
            <a:ext cx="376630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Правила общения в семье </a:t>
            </a:r>
            <a:r>
              <a:rPr lang="ru-RU" dirty="0"/>
              <a:t>1.Начинайте утро с улыбки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2.Не думайте о ребенке с тревогой. 3.Умейте «читать» ребенка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4.Не сравнивайте детей друг с другом. </a:t>
            </a:r>
            <a:endParaRPr lang="ru-RU" dirty="0" smtClean="0"/>
          </a:p>
          <a:p>
            <a:pPr algn="ctr"/>
            <a:r>
              <a:rPr lang="ru-RU" dirty="0" smtClean="0"/>
              <a:t>5.Хвалите </a:t>
            </a:r>
            <a:r>
              <a:rPr lang="ru-RU" dirty="0"/>
              <a:t>часто и от души. 6.Отделяйте поведение ребенка от его сущности. </a:t>
            </a:r>
            <a:endParaRPr lang="ru-RU" dirty="0" smtClean="0"/>
          </a:p>
          <a:p>
            <a:pPr algn="ctr"/>
            <a:r>
              <a:rPr lang="ru-RU" dirty="0" smtClean="0"/>
              <a:t>7.Испытывайте </a:t>
            </a:r>
            <a:r>
              <a:rPr lang="ru-RU" dirty="0"/>
              <a:t>радость от совместной с ребенком деятельности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8.Дайте понять ребенку, что он самый любимый и желанный в семье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9.Не будьте равнодушным к внутреннему миру и переживаниям своих детей. 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292427" y="53568"/>
            <a:ext cx="32403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10.Старайтесь не показывать детям свои отрицательные эмоции, не подавайте дурной пример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11.Старайтесь не создавать таких ситуаций, в которых ребенок может проявить свое негативное поведение. </a:t>
            </a:r>
            <a:endParaRPr lang="ru-RU" dirty="0" smtClean="0"/>
          </a:p>
          <a:p>
            <a:pPr algn="ctr"/>
            <a:r>
              <a:rPr lang="ru-RU" dirty="0" smtClean="0"/>
              <a:t>12.Как </a:t>
            </a:r>
            <a:r>
              <a:rPr lang="ru-RU" dirty="0"/>
              <a:t>можно больше хвалите ребенка даже за незначительные успехи. 13.Если хотите развить у ребенка те или иные качества, старайтесь относиться к нему так, словно они у него есть.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403</Words>
  <Application>Microsoft Office PowerPoint</Application>
  <PresentationFormat>Произвольный</PresentationFormat>
  <Paragraphs>32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Letiv</dc:creator>
  <cp:lastModifiedBy>КГУ ОСШ №3 г. Балхаш</cp:lastModifiedBy>
  <cp:revision>8</cp:revision>
  <dcterms:modified xsi:type="dcterms:W3CDTF">2022-09-19T04:03:10Z</dcterms:modified>
</cp:coreProperties>
</file>