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64" r:id="rId5"/>
    <p:sldId id="261" r:id="rId6"/>
    <p:sldId id="277" r:id="rId7"/>
    <p:sldId id="279" r:id="rId8"/>
    <p:sldId id="280" r:id="rId9"/>
    <p:sldId id="265" r:id="rId10"/>
    <p:sldId id="276" r:id="rId11"/>
    <p:sldId id="278" r:id="rId12"/>
    <p:sldId id="267" r:id="rId13"/>
    <p:sldId id="266" r:id="rId14"/>
    <p:sldId id="259" r:id="rId15"/>
    <p:sldId id="269" r:id="rId16"/>
    <p:sldId id="270" r:id="rId17"/>
    <p:sldId id="271" r:id="rId18"/>
    <p:sldId id="268" r:id="rId19"/>
    <p:sldId id="272" r:id="rId20"/>
    <p:sldId id="26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020" autoAdjust="0"/>
    <p:restoredTop sz="94638" autoAdjust="0"/>
  </p:normalViewPr>
  <p:slideViewPr>
    <p:cSldViewPr>
      <p:cViewPr>
        <p:scale>
          <a:sx n="70" d="100"/>
          <a:sy n="70" d="100"/>
        </p:scale>
        <p:origin x="-18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0630C-CA5B-452F-B808-E7BBC3C4D70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140C8-618F-4D25-9470-99752DAC0B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c.academic.ru/dic.nsf/enc_medicine/14977/%D0%9A%D0%BE%D1%80%D0%B0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ic.academic.ru/dic.nsf/enc_medicine/2946/%D0%90%D0%BF%D1%80%D0%B0%D0%BA%D1%81%D0%B8%D1%8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40C8-618F-4D25-9470-99752DAC0BB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Пра́ксис</a:t>
            </a:r>
            <a:r>
              <a:rPr lang="ru-RU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(греч. </a:t>
            </a:r>
            <a:r>
              <a:rPr lang="ru-RU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praxis</a:t>
            </a:r>
            <a:r>
              <a:rPr lang="ru-RU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действие)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способность к выполнению целенаправленных двигательных актов.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 формировании динамического стереотипа и двигательного навыка, составляющих основу П., ведущая роль принадлежит 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премоторнолобным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зонам коры большого мозга (</a:t>
            </a:r>
            <a:r>
              <a:rPr lang="ru-RU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Кора большого мозга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 с деятельностью которых связана возможность последовательного синтеза — объединения отдельных двигательных импульсов в целые «кинетические структуры», которые в результате упражнений автоматизируются и обеспечивают динамическую организацию сложных движений и двигательных навыков. При поражении этих отделов коры головного мозга возникает динамическая моторная </a:t>
            </a:r>
            <a:r>
              <a:rPr lang="ru-RU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Апраксия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 основным проявлением которой является нарушение двигательных навыков при отсутствии параличей и парезов.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40C8-618F-4D25-9470-99752DAC0BB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enter-yf.ru/data/stat/obrazovatelniy-process-eto.ph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0"/>
            <a:ext cx="3500430" cy="6858000"/>
          </a:xfrm>
          <a:prstGeom prst="rect">
            <a:avLst/>
          </a:prstGeom>
          <a:noFill/>
        </p:spPr>
      </p:pic>
      <p:pic>
        <p:nvPicPr>
          <p:cNvPr id="1027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785794"/>
            <a:ext cx="2286016" cy="1741302"/>
          </a:xfrm>
          <a:prstGeom prst="rect">
            <a:avLst/>
          </a:prstGeom>
          <a:noFill/>
        </p:spPr>
      </p:pic>
      <p:pic>
        <p:nvPicPr>
          <p:cNvPr id="6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024" t="9386" r="1367"/>
          <a:stretch>
            <a:fillRect/>
          </a:stretch>
        </p:blipFill>
        <p:spPr bwMode="auto">
          <a:xfrm>
            <a:off x="7566427" y="3071810"/>
            <a:ext cx="1577573" cy="378619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76" y="0"/>
            <a:ext cx="7500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solidFill>
                  <a:schemeClr val="accent2"/>
                </a:solidFill>
              </a:rPr>
              <a:t>Региональный научно-практический центр дополнительного образования</a:t>
            </a:r>
          </a:p>
          <a:p>
            <a:pPr algn="ctr"/>
            <a:r>
              <a:rPr lang="kk-KZ" dirty="0" smtClean="0">
                <a:solidFill>
                  <a:schemeClr val="accent2"/>
                </a:solidFill>
              </a:rPr>
              <a:t>“Сарыарка дарыны”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44" y="2571744"/>
            <a:ext cx="895950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ПСИХОЛОГО-ПЕДАГОГИЧЕСКОЕ СОПРОВОЖДЕНИЕ 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организациях образования</a:t>
            </a:r>
          </a:p>
          <a:p>
            <a:pPr algn="ctr"/>
            <a:r>
              <a:rPr lang="ru-RU" sz="2000" b="1" cap="all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Оценка особых образовательных потребностей</a:t>
            </a:r>
            <a:endParaRPr lang="ru-RU" sz="2000" b="1" cap="all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4857760"/>
            <a:ext cx="32861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chemeClr val="accent2"/>
                </a:solidFill>
              </a:rPr>
              <a:t>Лаборатория </a:t>
            </a:r>
          </a:p>
          <a:p>
            <a:pPr algn="ctr"/>
            <a:r>
              <a:rPr lang="kk-KZ" dirty="0" smtClean="0">
                <a:solidFill>
                  <a:schemeClr val="accent2"/>
                </a:solidFill>
              </a:rPr>
              <a:t>социально-психологического сопровождения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6488668"/>
            <a:ext cx="1895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ZOOM 17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r>
              <a:rPr lang="en-US" dirty="0" smtClean="0">
                <a:solidFill>
                  <a:srgbClr val="0070C0"/>
                </a:solidFill>
              </a:rPr>
              <a:t>02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r>
              <a:rPr lang="en-US" dirty="0" smtClean="0">
                <a:solidFill>
                  <a:srgbClr val="0070C0"/>
                </a:solidFill>
              </a:rPr>
              <a:t>2022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786" y="5857892"/>
            <a:ext cx="1770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solidFill>
                  <a:schemeClr val="tx2"/>
                </a:solidFill>
              </a:rPr>
              <a:t>Любчанская </a:t>
            </a:r>
            <a:r>
              <a:rPr lang="ru-RU" dirty="0" smtClean="0">
                <a:solidFill>
                  <a:schemeClr val="tx2"/>
                </a:solidFill>
              </a:rPr>
              <a:t>Т.В.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 4</a:t>
            </a:r>
            <a:b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5720" y="1071546"/>
            <a:ext cx="850112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 сопровождение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категорий лиц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с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особыми образовательными потребностями (ООП)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указанных в подпунктах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осуществляется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воспитателями/педагогами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процессе занятий/уроков,  факультативов, предметных кружков и дополнительных занятий по предметам,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так же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педагогами-психологами, социальными педагогами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основе оценки особых образовательных потребностей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выполненной педагогами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сотрудничестве с педагогом-психологом и социальным педагогом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000504"/>
            <a:ext cx="878687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Психолого-педагогическое сопровождение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реализуется в соответствии с </a:t>
            </a:r>
            <a:r>
              <a:rPr lang="ru-RU" sz="2400" b="1" dirty="0" smtClean="0">
                <a:solidFill>
                  <a:srgbClr val="0070C0"/>
                </a:solidFill>
              </a:rPr>
              <a:t>Уставом организации образования </a:t>
            </a:r>
            <a:r>
              <a:rPr lang="ru-RU" sz="2400" dirty="0" smtClean="0">
                <a:solidFill>
                  <a:srgbClr val="0070C0"/>
                </a:solidFill>
              </a:rPr>
              <a:t>, </a:t>
            </a:r>
            <a:r>
              <a:rPr lang="ru-RU" sz="2400" b="1" dirty="0" smtClean="0">
                <a:solidFill>
                  <a:srgbClr val="0070C0"/>
                </a:solidFill>
              </a:rPr>
              <a:t>нормативными правовыми актами </a:t>
            </a:r>
            <a:r>
              <a:rPr lang="ru-RU" sz="2400" dirty="0" smtClean="0">
                <a:solidFill>
                  <a:srgbClr val="0070C0"/>
                </a:solidFill>
              </a:rPr>
              <a:t>в области образования и науки, </a:t>
            </a:r>
            <a:r>
              <a:rPr lang="ru-RU" sz="2400" b="1" dirty="0" smtClean="0">
                <a:solidFill>
                  <a:srgbClr val="0070C0"/>
                </a:solidFill>
              </a:rPr>
              <a:t>настоящим Правилами</a:t>
            </a:r>
            <a:r>
              <a:rPr lang="ru-RU" sz="2400" dirty="0" smtClean="0">
                <a:solidFill>
                  <a:srgbClr val="0070C0"/>
                </a:solidFill>
              </a:rPr>
              <a:t>, </a:t>
            </a:r>
            <a:r>
              <a:rPr lang="ru-RU" sz="2400" b="1" dirty="0" smtClean="0">
                <a:solidFill>
                  <a:srgbClr val="820000"/>
                </a:solidFill>
              </a:rPr>
              <a:t>договором между организацией образования и родителями </a:t>
            </a:r>
            <a:r>
              <a:rPr lang="ru-RU" sz="2400" dirty="0" smtClean="0">
                <a:solidFill>
                  <a:srgbClr val="0070C0"/>
                </a:solidFill>
              </a:rPr>
              <a:t>лиц (</a:t>
            </a:r>
            <a:r>
              <a:rPr lang="ru-RU" sz="2400" dirty="0" smtClean="0">
                <a:solidFill>
                  <a:srgbClr val="C00000"/>
                </a:solidFill>
              </a:rPr>
              <a:t>детей</a:t>
            </a:r>
            <a:r>
              <a:rPr lang="ru-RU" sz="2400" dirty="0" smtClean="0">
                <a:solidFill>
                  <a:srgbClr val="0070C0"/>
                </a:solidFill>
              </a:rPr>
              <a:t>) </a:t>
            </a:r>
            <a:r>
              <a:rPr lang="ru-RU" sz="2400" dirty="0" smtClean="0">
                <a:solidFill>
                  <a:srgbClr val="C00000"/>
                </a:solidFill>
              </a:rPr>
              <a:t>с особыми образовательными потребностями</a:t>
            </a:r>
            <a:r>
              <a:rPr lang="ru-RU" sz="2400" dirty="0" smtClean="0">
                <a:solidFill>
                  <a:srgbClr val="0070C0"/>
                </a:solidFill>
              </a:rPr>
              <a:t>. 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2000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4282" y="1071546"/>
            <a:ext cx="8643998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 сопровождение </a:t>
            </a:r>
            <a:r>
              <a:rPr lang="ru-RU" sz="20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детей с ограниченными возможностями (ОВР)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осуществляется воспитателями/ педагогами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процессе занятий/уроков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а также </a:t>
            </a:r>
            <a:r>
              <a:rPr lang="ru-RU" sz="2000" i="1" dirty="0" smtClean="0">
                <a:solidFill>
                  <a:srgbClr val="00B0F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специальными педагогами, психологами, социальными педагогами, педагогами-ассистентами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 организации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индивидуальных, групповых и подгрупповых занятий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основе оценки особых образовательных потребностей и рекомендаций </a:t>
            </a:r>
            <a:r>
              <a:rPr lang="ru-RU" sz="20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психолого-медико-педагогических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консультаций (далее–ПМПК).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85720" y="4500570"/>
            <a:ext cx="8572560" cy="16312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ребенок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(дети)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ограниченными возможностями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ребенок (дети) до восемнадцати лет с физическими и (или) психическими недостатками, имеющий ограничение жизнедеятельности, обусловленное врожденными, наследственными, приобретенными заболеваниями или последствиями травм, подтвержденными в установленном порядке.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2000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7126" y="1357298"/>
            <a:ext cx="857259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Участниками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процесса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психолого-педагогического сопровождения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являются администрация, педагогические кадры (учителя, воспитатели, педагог-психолог,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логопед,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специальный педагог, социальный педагог, педагог-ассистент, работники организации образования, воспитанники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обучающиеся, в том числе лица (дети) с особыми образовательными потребностями и их родители (законные представители).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Взаимоотношения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участников образовательного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процесса строятся на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принципах </a:t>
            </a:r>
            <a:r>
              <a:rPr lang="ru-RU" sz="2000" b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гуманизации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образования/воспитания и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командного подхода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3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2000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14282" y="1214422"/>
            <a:ext cx="87868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включает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следующие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социально-психологические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условия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000240"/>
            <a:ext cx="59293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Изменения учебного плана и учебных программ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Изменения способов оценивания результатов обучения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Использование вариативных, специальных и </a:t>
            </a:r>
            <a:r>
              <a:rPr lang="ru-RU" dirty="0" smtClean="0">
                <a:solidFill>
                  <a:srgbClr val="0070C0"/>
                </a:solidFill>
              </a:rPr>
              <a:t>альтернативных методов обучения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Подбор учебников, учебных пособий, подготовка индивидуальных учебных материалов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</a:t>
            </a:r>
            <a:r>
              <a:rPr lang="en-US" dirty="0" err="1" smtClean="0"/>
              <a:t>ыбор</a:t>
            </a:r>
            <a:r>
              <a:rPr lang="ru-RU" dirty="0" smtClean="0"/>
              <a:t> </a:t>
            </a:r>
            <a:r>
              <a:rPr lang="en-US" dirty="0" err="1" smtClean="0"/>
              <a:t>формы</a:t>
            </a:r>
            <a:r>
              <a:rPr lang="ru-RU" dirty="0" smtClean="0"/>
              <a:t> </a:t>
            </a:r>
            <a:r>
              <a:rPr lang="en-US" dirty="0" err="1" smtClean="0"/>
              <a:t>обучения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Создание </a:t>
            </a:r>
            <a:r>
              <a:rPr lang="ru-RU" dirty="0" err="1" smtClean="0"/>
              <a:t>безбарьерной</a:t>
            </a:r>
            <a:r>
              <a:rPr lang="ru-RU" dirty="0" smtClean="0"/>
              <a:t> среды и адаптация места обучения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Использование технических вспомогательных (компенсаторных) средств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Специальная психолого-педагогическая поддержка </a:t>
            </a:r>
            <a:r>
              <a:rPr lang="ru-RU" dirty="0" smtClean="0"/>
              <a:t>(психолога, специального педагога, педагога-ассистента) детей с ограниченными возможностями осуществляется </a:t>
            </a:r>
            <a:r>
              <a:rPr lang="ru-RU" dirty="0" smtClean="0">
                <a:solidFill>
                  <a:srgbClr val="0070C0"/>
                </a:solidFill>
              </a:rPr>
              <a:t>на основе заключения и рекомендации ПМПК</a:t>
            </a:r>
            <a:r>
              <a:rPr lang="ru-RU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29322" y="2143116"/>
            <a:ext cx="2928926" cy="403187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</a:rPr>
              <a:t>Альтернативные методы и технологии обучения </a:t>
            </a:r>
            <a:r>
              <a:rPr lang="ru-RU" sz="1600" dirty="0" smtClean="0"/>
              <a:t>применяются в отношении учащихся со специфическими трудностями обучения, обусловленными нарушениями отдельных психических функций (</a:t>
            </a:r>
            <a:r>
              <a:rPr lang="ru-RU" sz="1600" i="1" dirty="0" smtClean="0"/>
              <a:t>восприятия, памяти, внимания, </a:t>
            </a:r>
            <a:r>
              <a:rPr lang="ru-RU" sz="1600" i="1" dirty="0" err="1" smtClean="0"/>
              <a:t>праксиса</a:t>
            </a:r>
            <a:r>
              <a:rPr lang="ru-RU" sz="1600" dirty="0" smtClean="0"/>
              <a:t>).  Альтернативные методы и технологии обучения используются в индивидуально-развивающей работе </a:t>
            </a:r>
            <a:r>
              <a:rPr lang="ru-RU" sz="1600" dirty="0" smtClean="0">
                <a:solidFill>
                  <a:srgbClr val="0070C0"/>
                </a:solidFill>
              </a:rPr>
              <a:t>педагогами-психологами и специальными педагогами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85794"/>
          <a:ext cx="9144000" cy="5429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56"/>
                <a:gridCol w="3500462"/>
                <a:gridCol w="3786182"/>
              </a:tblGrid>
              <a:tr h="7426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должность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 anchor="ctr"/>
                </a:tc>
              </a:tr>
              <a:tr h="468662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Руководитель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Издает приказ и утверждает Положение об организации психолого-педагогического сопровождения, утверждает состав и должностные обязанности специалистов психолого-педагогического сопровождения, создает условия профессионального роста педагогов и специалистов на междисциплинарной основе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Утверждает индивидуальные программы психолого-педагогического сопровождения лиц (детей) с ООП, включающие индивидуальные учебные планы, индивидуальные/адаптированные учебные программы, индивидуально развивающие программы специалистов, 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список детей с ООП </a:t>
                      </a:r>
                      <a:r>
                        <a:rPr lang="ru-RU" sz="2000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для психолого-педагогического сопровождения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-71470" y="6072206"/>
            <a:ext cx="481227" cy="785794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898579"/>
            <a:ext cx="1357290" cy="1116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85794"/>
          <a:ext cx="9144000" cy="5692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42"/>
                <a:gridCol w="3571900"/>
                <a:gridCol w="3929058"/>
              </a:tblGrid>
              <a:tr h="38892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этап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II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этап</a:t>
                      </a:r>
                    </a:p>
                  </a:txBody>
                  <a:tcPr/>
                </a:tc>
              </a:tr>
              <a:tr h="72072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Заместители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руководителя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организуют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9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процесс оценки образовательных потребностей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 обучающихся, регулируют взаимодействие воспитателей/педагогов, специалистов и родителей на этапе проведения оценки образовательных потребностей и в процессе психолого-педагогического сопровождения лиц (детей) с ООП, контролируют сбор и формирование документации специалистов, осуществляющих психолого-педагогическое сопровождение.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организуют и контролируют процесс </a:t>
                      </a:r>
                      <a:r>
                        <a:rPr lang="ru-RU" sz="19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ППС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участвуют в составлении индивидуальной программы психолого-педагогического сопровождения лиц (детей) с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ООП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обсуждении результатов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сопровождения, </a:t>
                      </a:r>
                      <a:r>
                        <a:rPr lang="ru-RU" sz="19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динамики развития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воспитанника, учебных достижений обучающегося, включают воспитанников/обучающихся с </a:t>
                      </a:r>
                      <a:r>
                        <a:rPr lang="ru-RU" sz="19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ОВР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 внеклассные и </a:t>
                      </a:r>
                      <a:r>
                        <a:rPr lang="ru-RU" sz="1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досуговые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мероприятия, в целях повышения эффективности процесса индивидуального сопровождения лиц(детей) с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ООП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осуществляют ротацию педагогов-ассистентов в организации образования.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18807" y="6072206"/>
            <a:ext cx="481227" cy="785794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6016119"/>
            <a:ext cx="1214414" cy="999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898579"/>
            <a:ext cx="1357290" cy="1116616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" y="1071546"/>
          <a:ext cx="9144000" cy="3528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4267200"/>
                <a:gridCol w="2819400"/>
              </a:tblGrid>
              <a:tr h="3889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должность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</a:tr>
              <a:tr h="72072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Классные руководители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организуют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взаимодействие педагогов-предметников и родителей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изучают социальную ситуацию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развития ребенка </a:t>
                      </a:r>
                      <a:r>
                        <a:rPr lang="ru-RU" sz="2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совместно с социальным педагогом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 образования,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создают условия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благоприятного </a:t>
                      </a:r>
                      <a:r>
                        <a:rPr lang="ru-RU" sz="20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эмоционально-психологического климата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урочное и вне урочное время.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18807" y="6072206"/>
            <a:ext cx="481227" cy="785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14356"/>
          <a:ext cx="9144000" cy="5572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42"/>
                <a:gridCol w="3071866"/>
                <a:gridCol w="4429092"/>
              </a:tblGrid>
              <a:tr h="4011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должность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</a:tr>
              <a:tr h="5171053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rgbClr val="002060"/>
                          </a:solidFill>
                        </a:rPr>
                        <a:t>Педагоги предметники</a:t>
                      </a:r>
                      <a:endParaRPr lang="ru-RU" sz="19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проводят мониторинг учебных достижений, с целью установления трудностей у обучающихся в освоении учебных программ, соблюдают профессиональную этику и конфиденциальность в отношении индивидуальных особенностей лиц (детей) с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ООП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при необходимости обращаются за консультацией к психологам, социальным педагогам или специальным педагогам.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выполняют адаптацию учебных программ, индивидуализируют процесс обучения и оценки достижений лиц</a:t>
                      </a:r>
                    </a:p>
                    <a:p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(детей)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 ООП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восполняя пробелы в знаниях, умениях, навыках, подбирают учебники, учебные материалы,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организуют </a:t>
                      </a:r>
                      <a:r>
                        <a:rPr lang="ru-RU" sz="19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учебно-воспитательный процесс с учетом индивидуальных особенностей развития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лиц (детей) с ООП, </a:t>
                      </a:r>
                      <a:r>
                        <a:rPr lang="ru-RU" sz="19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создают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9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атмосферу эмоционального комфорта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занятиях/уроках и во внеклассной деятельности с целью сохранения физического, психического и нравственного здоровья лиц(детей)  с ООП.</a:t>
                      </a:r>
                    </a:p>
                    <a:p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898579"/>
            <a:ext cx="1357290" cy="1116616"/>
          </a:xfrm>
          <a:prstGeom prst="rect">
            <a:avLst/>
          </a:prstGeom>
          <a:noFill/>
        </p:spPr>
      </p:pic>
      <p:pic>
        <p:nvPicPr>
          <p:cNvPr id="8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18807" y="6072206"/>
            <a:ext cx="481227" cy="785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898579"/>
            <a:ext cx="1357290" cy="1116616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85794"/>
          <a:ext cx="9144000" cy="3040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56"/>
                <a:gridCol w="2286016"/>
                <a:gridCol w="5000628"/>
              </a:tblGrid>
              <a:tr h="3889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должность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</a:tr>
              <a:tr h="72072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Педагоги-психологи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При необходимости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 в помощи педагога-психолога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определяется оценкой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ППС организации образования.</a:t>
                      </a:r>
                    </a:p>
                  </a:txBody>
                  <a:tcPr/>
                </a:tc>
              </a:tr>
              <a:tr h="72072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Социальные педагоги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При необходимости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изучают социальную ситуацию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развития ребенка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совместно с классным руководителем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 в помощи социального педагога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определяется оценкой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ППС организации образования.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18807" y="6072206"/>
            <a:ext cx="481227" cy="785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898579"/>
            <a:ext cx="1357290" cy="1116616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0167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85794"/>
          <a:ext cx="9144000" cy="4869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56"/>
                <a:gridCol w="2286016"/>
                <a:gridCol w="5000628"/>
              </a:tblGrid>
              <a:tr h="3889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должность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</a:tr>
              <a:tr h="72072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Специальные педагоги, педагоги-ассистенты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При необходимости</a:t>
                      </a: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Помогает формированию у лиц (детей) с</a:t>
                      </a:r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ООП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способность выполнять правила поведения на занятиях/уроках и самостоятельную учебную деятельность через индивидуальное сопровождение. </a:t>
                      </a:r>
                      <a:r>
                        <a:rPr lang="ru-RU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основании рекомендаций ПМПК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Реализуют и участвуют в оценке образовательных потребностей детей с </a:t>
                      </a:r>
                      <a:r>
                        <a:rPr lang="ru-RU" sz="18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ОВР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 составлении индивидуальных программ психолого-педагогического сопровождения, в том числе индивидуальных учебных планов, индивидуальных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адаптированных  учебных программ, индивидуально-развивающих программ, проводят индивидуальные, групповые, подгрупповые развивающие занятия.</a:t>
                      </a:r>
                    </a:p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18807" y="6072206"/>
            <a:ext cx="481227" cy="785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297495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 4</a:t>
            </a:r>
            <a:br>
              <a:rPr lang="ru-RU" sz="16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 утверждении Правил оценки особых образовательных потребностей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643050"/>
            <a:ext cx="9144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Об утверждении ПРАВИЛ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cap="all" dirty="0" smtClean="0">
                <a:solidFill>
                  <a:srgbClr val="002060"/>
                </a:solidFill>
              </a:rPr>
              <a:t>психолого-педагогического сопровождения в организациях образования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04652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13 июля 2009 года №338 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«Об утверждении Типовых квалификационных характеристик должностей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педагогических работников и приравненных к ним лиц» </a:t>
            </a:r>
          </a:p>
        </p:txBody>
      </p:sp>
      <p:sp>
        <p:nvSpPr>
          <p:cNvPr id="9" name="Заголовок 19"/>
          <p:cNvSpPr txBox="1">
            <a:spLocks/>
          </p:cNvSpPr>
          <p:nvPr/>
        </p:nvSpPr>
        <p:spPr>
          <a:xfrm>
            <a:off x="0" y="5500702"/>
            <a:ext cx="9144000" cy="1000132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 РК «Об образовании» Глава 4. Статья 14. п.2.</a:t>
            </a:r>
            <a:r>
              <a:rPr kumimoji="0" lang="ru-RU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Общеобразовательные учебные программы направлены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решение задач формирования общей культуры личности, адаптации личности к жизни в обществе,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создание основы для осознанного выбора и освоения профессии, специальности</a:t>
            </a:r>
            <a:r>
              <a:rPr kumimoji="0" lang="ru-RU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ru-RU" sz="1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214282" y="5808195"/>
            <a:ext cx="642910" cy="1049805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7253" y="5000636"/>
            <a:ext cx="1406747" cy="1157303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проведения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подгрупповых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2-4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ребенка),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групповых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6-8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детей) занятий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специальные педагоги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объединяют лиц (детей)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ООП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принципу общности содержания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ндивидуально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развивающих программ.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индивидуальных, подгрупповых, групповых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занятий в неделю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лиц (детей) с ООП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устанавливается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учетом его индивидуальных образовательных потребностей и возможностей.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2214554"/>
            <a:ext cx="8643998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Продолжительность</a:t>
            </a:r>
            <a:r>
              <a:rPr lang="ru-RU" sz="2000" dirty="0" smtClean="0">
                <a:solidFill>
                  <a:srgbClr val="0070C0"/>
                </a:solidFill>
              </a:rPr>
              <a:t> индивидуального, подгруппового и группового занятия </a:t>
            </a: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дошкольной организации </a:t>
            </a:r>
            <a:r>
              <a:rPr lang="ru-RU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определяется в соответствии с приказом МОН РК от 31окября 2018 года №604 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В </a:t>
            </a:r>
            <a:r>
              <a:rPr lang="ru-RU" sz="2000" b="1" dirty="0" smtClean="0">
                <a:solidFill>
                  <a:srgbClr val="0070C0"/>
                </a:solidFill>
              </a:rPr>
              <a:t>организации среднего образования</a:t>
            </a:r>
            <a:r>
              <a:rPr lang="ru-RU" sz="2000" dirty="0" smtClean="0">
                <a:solidFill>
                  <a:srgbClr val="0070C0"/>
                </a:solidFill>
              </a:rPr>
              <a:t>–составляет 45 минут.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3786190"/>
            <a:ext cx="864399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Объем и содержание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психолого-педагогического сопровождения, в котором нуждается ребенок,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соответствует оценке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особых образовательных потребностей, проводимом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несколько раз в течение учебного года.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214282" y="5808195"/>
            <a:ext cx="642910" cy="1049805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7253" y="5000636"/>
            <a:ext cx="1406747" cy="1157303"/>
          </a:xfrm>
          <a:prstGeom prst="rect">
            <a:avLst/>
          </a:prstGeom>
          <a:noFill/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14282" y="0"/>
            <a:ext cx="8929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процесса психолого-педагогического сопровождения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осуществляет администрация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организации образования на основе нормативных правовых актов, должностных обязанностей участников образовательного процесса.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1285860"/>
            <a:ext cx="850109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Нормативная учебная нагрузка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неделю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педагогов психолого-педагогического сопровождения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дошкольной организации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составляет 24 часа,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0575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рганизации среднего образования–16 часов в неделю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0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соответствии с Законом Республики Казахстан «О статусе педагога».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214282" y="5808195"/>
            <a:ext cx="642910" cy="1049805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7253" y="5000636"/>
            <a:ext cx="1406747" cy="1157303"/>
          </a:xfrm>
          <a:prstGeom prst="rect">
            <a:avLst/>
          </a:prstGeom>
          <a:noFill/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14282" y="249865"/>
            <a:ext cx="871543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Педагоги-психологи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 организации образования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имеют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соответствующую профессионально-педагогическую подготовку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 работе с</a:t>
            </a:r>
            <a:r>
              <a:rPr lang="ru-RU" sz="11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детьми с ООП, осуществляют психолого-педагогическое сопровождение и обучение/воспитание детей на профессиональном уровне в соответствии с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настоящими Правилами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приказом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МОН РК от 13 июля 2009 года №338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«Об утверждении Типовых квалификационных характеристик должностей педагогических работников и приравненных к ним лиц»,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Уставом организации образования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90575" algn="l"/>
              </a:tabLst>
            </a:pP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договором с родителями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законными представителями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3929058" y="1643058"/>
            <a:ext cx="1285884" cy="9144000"/>
          </a:xfrm>
          <a:prstGeom prst="rect">
            <a:avLst/>
          </a:prstGeom>
          <a:noFill/>
        </p:spPr>
      </p:pic>
      <p:pic>
        <p:nvPicPr>
          <p:cNvPr id="3" name="Picture 2" descr="C:\Users\Admin\Pictures\WhatsApp Image 2020-06-08 at 13.47.50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C000">
                <a:tint val="45000"/>
                <a:satMod val="400000"/>
              </a:srgbClr>
            </a:duotone>
          </a:blip>
          <a:srcRect l="74024" t="30963" r="1367"/>
          <a:stretch>
            <a:fillRect/>
          </a:stretch>
        </p:blipFill>
        <p:spPr bwMode="auto">
          <a:xfrm>
            <a:off x="214282" y="5808195"/>
            <a:ext cx="642910" cy="1049805"/>
          </a:xfrm>
          <a:prstGeom prst="rect">
            <a:avLst/>
          </a:prstGeom>
          <a:noFill/>
        </p:spPr>
      </p:pic>
      <p:pic>
        <p:nvPicPr>
          <p:cNvPr id="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7253" y="5000636"/>
            <a:ext cx="1406747" cy="1157303"/>
          </a:xfrm>
          <a:prstGeom prst="rect">
            <a:avLst/>
          </a:prstGeom>
          <a:noFill/>
        </p:spPr>
      </p:pic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28596" y="0"/>
            <a:ext cx="857256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Администрация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Проводят опытно-экспериментальную работу, внедрение новых методик и технологий психолого-педагогического сопровождения в педагогическую практику;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осуществляют свободный выбор способов и форм организации психолого-педагогического сопровождения с учетом особых образовательных потребностей воспитанников/обучающихся;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частвуют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коллегиальных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управления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организациио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бразования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овышают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квалификацию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вопросам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психолого-педагогического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осрочно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проходят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аттестацию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повышения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категории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Получают моральное и материальное поощрение за успехи в психолого-педагогической деятельности в виде государственных наград, почетных званий, премий и именных стипендий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62679" y="389602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357430"/>
            <a:ext cx="8715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/>
                </a:solidFill>
              </a:rPr>
              <a:t>«</a:t>
            </a:r>
            <a:r>
              <a:rPr lang="ru-RU" sz="2400" b="1" dirty="0" smtClean="0">
                <a:solidFill>
                  <a:schemeClr val="accent2"/>
                </a:solidFill>
              </a:rPr>
              <a:t>Задача каждой организации образования</a:t>
            </a:r>
            <a:r>
              <a:rPr lang="ru-RU" sz="2400" dirty="0" smtClean="0">
                <a:solidFill>
                  <a:schemeClr val="accent2"/>
                </a:solidFill>
              </a:rPr>
              <a:t> – создание образовательной среды, благоприятной для гармоничного становления и развития личности обучающегося, сочетающего в себе национальные и общечеловеческие ценности, умеющего проявлять функциональную грамотность и конкурентоспособность в любой жизненной ситуации.»</a:t>
            </a:r>
            <a:endParaRPr lang="ru-RU" sz="2400" dirty="0">
              <a:solidFill>
                <a:schemeClr val="accent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91835" y="4467533"/>
            <a:ext cx="2052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1600" i="1" dirty="0" smtClean="0">
                <a:solidFill>
                  <a:schemeClr val="accent2"/>
                </a:solidFill>
              </a:rPr>
              <a:t>ИМП 2021-2022 </a:t>
            </a:r>
            <a:r>
              <a:rPr lang="ru-RU" sz="1600" i="1" dirty="0" err="1" smtClean="0">
                <a:solidFill>
                  <a:schemeClr val="accent2"/>
                </a:solidFill>
              </a:rPr>
              <a:t>уч.г</a:t>
            </a:r>
            <a:r>
              <a:rPr lang="ru-RU" sz="1600" i="1" dirty="0" smtClean="0">
                <a:solidFill>
                  <a:schemeClr val="accent2"/>
                </a:solidFill>
              </a:rPr>
              <a:t>.</a:t>
            </a:r>
            <a:endParaRPr lang="ru-RU" sz="1600" i="1" dirty="0">
              <a:solidFill>
                <a:schemeClr val="accent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785794"/>
            <a:ext cx="8715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Образовательный процесс</a:t>
            </a:r>
            <a:r>
              <a:rPr lang="ru-RU" sz="24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взаимодействие учащихся и педагогов,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 направленное на достижение </a:t>
            </a:r>
            <a:r>
              <a:rPr lang="ru-RU" sz="2400" b="1" dirty="0" smtClean="0">
                <a:solidFill>
                  <a:srgbClr val="0070C0"/>
                </a:solidFill>
              </a:rPr>
              <a:t>образовательных задач</a:t>
            </a:r>
            <a:r>
              <a:rPr lang="ru-RU" sz="2400" dirty="0" smtClean="0">
                <a:solidFill>
                  <a:srgbClr val="0070C0"/>
                </a:solidFill>
              </a:rPr>
              <a:t>, 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обучение и воспитание </a:t>
            </a:r>
            <a:r>
              <a:rPr lang="ru-RU" sz="2400" dirty="0" smtClean="0">
                <a:solidFill>
                  <a:srgbClr val="0070C0"/>
                </a:solidFill>
              </a:rPr>
              <a:t>школьников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929198"/>
            <a:ext cx="885831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</a:rPr>
              <a:t>Образовательный процесс – это целенаправленная </a:t>
            </a:r>
            <a:r>
              <a:rPr lang="ru-RU" b="1" dirty="0" smtClean="0">
                <a:solidFill>
                  <a:srgbClr val="0070C0"/>
                </a:solidFill>
              </a:rPr>
              <a:t>деятельность</a:t>
            </a:r>
            <a:r>
              <a:rPr lang="ru-RU" dirty="0" smtClean="0">
                <a:solidFill>
                  <a:srgbClr val="0070C0"/>
                </a:solidFill>
              </a:rPr>
              <a:t> по обучению, воспитанию и развитию личности </a:t>
            </a:r>
            <a:r>
              <a:rPr lang="ru-RU" b="1" dirty="0" smtClean="0">
                <a:solidFill>
                  <a:srgbClr val="0070C0"/>
                </a:solidFill>
              </a:rPr>
              <a:t>путем организованных учебно-воспитательных и учебно-познавательных процессов </a:t>
            </a:r>
            <a:r>
              <a:rPr lang="ru-RU" dirty="0" smtClean="0">
                <a:solidFill>
                  <a:srgbClr val="0070C0"/>
                </a:solidFill>
              </a:rPr>
              <a:t>в единстве с самообразованием этой личности, обеспечивающая усвоение знаний, умений и навыков на уровне не ниже государственного образовательного стандарта. </a:t>
            </a:r>
            <a:r>
              <a:rPr lang="ru-RU" sz="1050" dirty="0" smtClean="0">
                <a:solidFill>
                  <a:srgbClr val="0070C0"/>
                </a:solidFill>
              </a:rPr>
              <a:t>Источник: </a:t>
            </a:r>
            <a:r>
              <a:rPr lang="ru-RU" sz="1050" dirty="0" smtClean="0">
                <a:solidFill>
                  <a:srgbClr val="0070C0"/>
                </a:solidFill>
                <a:hlinkClick r:id="rId4"/>
              </a:rPr>
              <a:t>https://center-yf.ru/data/stat/obrazovatelniy-process-eto.php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04112" y="4695965"/>
            <a:ext cx="33309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Адаптация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к определенным условиям</a:t>
            </a:r>
          </a:p>
          <a:p>
            <a:pPr algn="ctr"/>
            <a:endParaRPr lang="ru-RU" sz="200" dirty="0" smtClean="0">
              <a:solidFill>
                <a:schemeClr val="tx2"/>
              </a:solidFill>
            </a:endParaRPr>
          </a:p>
          <a:p>
            <a:pPr algn="ctr"/>
            <a:r>
              <a:rPr lang="ru-RU" sz="1600" i="1" dirty="0">
                <a:solidFill>
                  <a:schemeClr val="tx2"/>
                </a:solidFill>
              </a:rPr>
              <a:t>Пассивное приспособление к социальной среде</a:t>
            </a: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48886" y="4695965"/>
            <a:ext cx="3456926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Интеграция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в определенную среду</a:t>
            </a:r>
          </a:p>
          <a:p>
            <a:pPr algn="ctr"/>
            <a:endParaRPr lang="ru-RU" sz="100" dirty="0" smtClean="0">
              <a:solidFill>
                <a:srgbClr val="C00000"/>
              </a:solidFill>
            </a:endParaRPr>
          </a:p>
          <a:p>
            <a:pPr algn="ctr"/>
            <a:r>
              <a:rPr lang="ru-RU" sz="1600" i="1" dirty="0">
                <a:solidFill>
                  <a:srgbClr val="C00000"/>
                </a:solidFill>
              </a:rPr>
              <a:t>Активное вхождение в </a:t>
            </a:r>
            <a:r>
              <a:rPr lang="ru-RU" sz="1600" i="1" dirty="0" smtClean="0">
                <a:solidFill>
                  <a:srgbClr val="C00000"/>
                </a:solidFill>
              </a:rPr>
              <a:t>социум </a:t>
            </a:r>
          </a:p>
          <a:p>
            <a:pPr algn="ctr"/>
            <a:r>
              <a:rPr lang="ru-RU" sz="1200" i="1" dirty="0" smtClean="0">
                <a:solidFill>
                  <a:srgbClr val="C00000"/>
                </a:solidFill>
              </a:rPr>
              <a:t>/ </a:t>
            </a:r>
            <a:r>
              <a:rPr lang="ru-RU" sz="1400" i="1" dirty="0" smtClean="0">
                <a:solidFill>
                  <a:srgbClr val="C00000"/>
                </a:solidFill>
              </a:rPr>
              <a:t>человек готов </a:t>
            </a:r>
            <a:r>
              <a:rPr lang="ru-RU" sz="1400" i="1" dirty="0">
                <a:solidFill>
                  <a:srgbClr val="C00000"/>
                </a:solidFill>
              </a:rPr>
              <a:t>к принятию самостоятельных </a:t>
            </a:r>
            <a:r>
              <a:rPr lang="ru-RU" sz="1400" i="1" dirty="0" smtClean="0">
                <a:solidFill>
                  <a:srgbClr val="C00000"/>
                </a:solidFill>
              </a:rPr>
              <a:t>решений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7290" y="2052252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/>
                </a:solidFill>
              </a:rPr>
              <a:t>Процесс социального научения,</a:t>
            </a:r>
          </a:p>
          <a:p>
            <a:pPr algn="ctr"/>
            <a:r>
              <a:rPr lang="ru-RU" sz="2000" b="1" dirty="0" smtClean="0">
                <a:solidFill>
                  <a:schemeClr val="accent1"/>
                </a:solidFill>
              </a:rPr>
              <a:t> для которого необходимо одобрение группы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28510" y="3143248"/>
            <a:ext cx="7072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Стадия</a:t>
            </a:r>
            <a:r>
              <a:rPr lang="ru-RU" dirty="0" smtClean="0">
                <a:solidFill>
                  <a:srgbClr val="0070C0"/>
                </a:solidFill>
              </a:rPr>
              <a:t> Через </a:t>
            </a:r>
            <a:r>
              <a:rPr lang="ru-RU" i="1" dirty="0" smtClean="0">
                <a:solidFill>
                  <a:srgbClr val="002060"/>
                </a:solidFill>
              </a:rPr>
              <a:t>Внешние</a:t>
            </a:r>
            <a:r>
              <a:rPr lang="ru-RU" dirty="0" smtClean="0">
                <a:solidFill>
                  <a:srgbClr val="002060"/>
                </a:solidFill>
              </a:rPr>
              <a:t> условия </a:t>
            </a:r>
            <a:r>
              <a:rPr lang="ru-RU" dirty="0" smtClean="0">
                <a:solidFill>
                  <a:srgbClr val="0070C0"/>
                </a:solidFill>
              </a:rPr>
              <a:t>регулирования социальной среды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Стадия</a:t>
            </a:r>
            <a:r>
              <a:rPr lang="ru-RU" dirty="0" smtClean="0">
                <a:solidFill>
                  <a:srgbClr val="0070C0"/>
                </a:solidFill>
              </a:rPr>
              <a:t> Замена внешних санкций </a:t>
            </a:r>
            <a:r>
              <a:rPr lang="ru-RU" dirty="0" smtClean="0">
                <a:solidFill>
                  <a:srgbClr val="002060"/>
                </a:solidFill>
              </a:rPr>
              <a:t>внутренним контролем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 idx="4294967295"/>
          </p:nvPr>
        </p:nvSpPr>
        <p:spPr>
          <a:xfrm>
            <a:off x="285720" y="1071546"/>
            <a:ext cx="8259762" cy="1039812"/>
          </a:xfrm>
        </p:spPr>
        <p:txBody>
          <a:bodyPr/>
          <a:lstStyle/>
          <a:p>
            <a:r>
              <a:rPr lang="ru-RU" sz="3600" b="1" cap="none" dirty="0">
                <a:solidFill>
                  <a:srgbClr val="0070C0"/>
                </a:solidFill>
              </a:rPr>
              <a:t>СОЦИАЛИЗАЦИЯ</a:t>
            </a:r>
          </a:p>
        </p:txBody>
      </p:sp>
      <p:pic>
        <p:nvPicPr>
          <p:cNvPr id="11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14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cxnSp>
        <p:nvCxnSpPr>
          <p:cNvPr id="16" name="Прямая со стрелкой 15"/>
          <p:cNvCxnSpPr/>
          <p:nvPr/>
        </p:nvCxnSpPr>
        <p:spPr>
          <a:xfrm rot="5400000">
            <a:off x="2178827" y="3860581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72198" y="3824862"/>
            <a:ext cx="605151" cy="5525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815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43636" y="428604"/>
            <a:ext cx="2581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0070C0"/>
                </a:solidFill>
              </a:rPr>
              <a:t>обучение и воспитание </a:t>
            </a:r>
            <a:endParaRPr lang="ru-RU" i="1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357298"/>
            <a:ext cx="864399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lang="ru-RU" sz="26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сихолого-педагогическое сопровождение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системно-организованная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реализуемая в организациях образования, в процессе которой создаются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социально-психологические и педагогические условия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обучения 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развития лиц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особыми образовательными потребностями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том числе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детей с ограниченными возможностями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основе оценки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особых образовательных потребностей.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4714884"/>
            <a:ext cx="892971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ценка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особых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образовательных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потребностей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определение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необходимых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специальных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условий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получения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 4</a:t>
            </a:r>
            <a:b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800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500166" y="642918"/>
            <a:ext cx="764383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Оценка особых образовательных потребностей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 лиц (детей) осуществляется</a:t>
            </a:r>
          </a:p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в дошкольных организациях </a:t>
            </a:r>
            <a:endParaRPr lang="ru-RU" dirty="0" smtClean="0">
              <a:solidFill>
                <a:srgbClr val="0070C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организациях среднего образования </a:t>
            </a:r>
          </a:p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психолого-медико-педагогических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консультациях (далее – ПМПК).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2214554"/>
            <a:ext cx="9001156" cy="418576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Порядок оценки особых образовательных потребностей </a:t>
            </a:r>
          </a:p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организациях образования включает следующее: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выявление учителем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воспитателем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в ходе учебно-воспитательного процесса лиц (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детей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особыми образовательными потребностями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использованием наблюдения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социально-эмоционального благополучия и особенностей учебно-познавательной деятельности </a:t>
            </a: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каждого обучающегося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(воспитанника), а также </a:t>
            </a:r>
            <a:r>
              <a:rPr kumimoji="0" lang="ru-RU" sz="19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критериальной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оценки достижений обучающихся (воспитанников)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углубленное обследование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оценка особых образовательных потребностей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детей с трудностями обучения 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специалистами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психолого-педагогического сопровождения 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согласия родителей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(законных представителей)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оценку особых образовательных потребностей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ПМПК 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специалистами психолого-педагогического сопровождения организации образования </a:t>
            </a: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результатам углубленного о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бследования детей с выраженными трудностями обучения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 4</a:t>
            </a:r>
            <a:b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800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00034" y="1000108"/>
            <a:ext cx="8286808" cy="41549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Порядок оценки особых образовательных потребностей в ПМПК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включает следующее:</a:t>
            </a:r>
          </a:p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оценку особых образовательных потребностей у детей 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о инициативе родителей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(законных представителей), 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по рекомендации организаций образования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ПМПК.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ПМПК на основе углубленного обследования и оценки особых образовательных потребностей определяет объем, виды услуг.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повторную оценку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особых образовательных потребностей в ПМПК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инициативе родителей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(законных представителей) </a:t>
            </a: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запросу организаций образования на основании решения службы психолого-педагогического сопровождения об оценке особых образовательных потребностей.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1357298"/>
            <a:ext cx="8643998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первая группа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включает детей с трудностями усвоения отдельных учебных навыков вследствие недостаточности психических функций (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умственной работоспособности, восприятия, внимания, памяти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), а также детей с ограниченными возможностями: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928762" y="428604"/>
            <a:ext cx="7215238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Порядок оценки образовательных потребностей осуществляется в зависимости от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причин трудностей обучения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которые выделяют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две группы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детей с особыми образовательными потребностями.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4572008"/>
            <a:ext cx="9144000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вторая группа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включает детей, не имеющих нарушений умственного и физического развития, особые образовательные потребности которых, обусловлены социально-психологическими и факторами, препятствующими их включению в образовательный процесс: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микросоциальной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педагогической запущенностью, воспитывающиеся в семьях из категорий социально уязвимых слоев населения;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 испытывающие трудности в адаптации к местному социуму (беженцы, мигранты,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кандасы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 дети с инвалидностью.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285720" y="2500306"/>
            <a:ext cx="8643998" cy="18158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нарушениями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 нарушениями зрения (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 нарушениями интеллекта (с умственной отсталостью);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4) задержкой психического развития;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5) нарушениями речи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6) нарушениями опорно-двигательного аппарата;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эмоционально-волевыми расстройствами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(нарушениями общения и социального взаимодействия (аутизмом),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нарушениями и трудностями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 4</a:t>
            </a:r>
            <a:b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Pictures\WhatsApp Image 2022-02-09 at 17.28.51 (1).jpeg"/>
          <p:cNvPicPr>
            <a:picLocks noChangeAspect="1" noChangeArrowheads="1"/>
          </p:cNvPicPr>
          <p:nvPr/>
        </p:nvPicPr>
        <p:blipFill>
          <a:blip r:embed="rId2"/>
          <a:srcRect b="26189"/>
          <a:stretch>
            <a:fillRect/>
          </a:stretch>
        </p:blipFill>
        <p:spPr bwMode="auto">
          <a:xfrm rot="16200000">
            <a:off x="3929070" y="-3929070"/>
            <a:ext cx="1285860" cy="9144000"/>
          </a:xfrm>
          <a:prstGeom prst="rect">
            <a:avLst/>
          </a:prstGeom>
          <a:noFill/>
        </p:spPr>
      </p:pic>
      <p:pic>
        <p:nvPicPr>
          <p:cNvPr id="5" name="Picture 3" descr="C:\Users\Admin\Pictures\WhatsApp Image 2022-02-09 at 17.28.51 (2)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0"/>
            <a:ext cx="1406747" cy="10715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43636" y="428604"/>
            <a:ext cx="2581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0070C0"/>
                </a:solidFill>
              </a:rPr>
              <a:t>обучение и воспитание 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66425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образования и науки Республики Казахстан от 12 января 2022 года №6</a:t>
            </a:r>
            <a:r>
              <a:rPr lang="ru-RU" sz="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00010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Лица (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дети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 особыми образовательными потребностями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лица (дети), которые испытывают </a:t>
            </a:r>
            <a:r>
              <a:rPr lang="ru-RU" sz="24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постоянные или временные потребности 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специальных условиях для получения образования соответствующего уровня и дополнительного образования: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42844" y="2928934"/>
            <a:ext cx="8786874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С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поведенческими и эмоциональными проблемами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не благоприятными психологическими факторами (нарушений воспитания в семье, детско-родительских и внутрисемейных отношений);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  <a:tabLst>
                <a:tab pos="717550" algn="l"/>
              </a:tabLst>
            </a:pPr>
            <a:r>
              <a:rPr kumimoji="0" lang="ru-RU" sz="105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С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барьерами социально -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психологического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экономического, языкового культурного характера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педагогическая запущенность детей из семей социального риска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дети, испытывающие трудности адаптации в обществе (семьи беженцев, мигрантов,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кандасов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  <a:tabLst>
                <a:tab pos="717550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175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ограниченными возможностями развития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(нарушениями слуха, зрения, интеллекта, речи, опорно-двигательного аппарата, задержкой психического развития и эмоционально-волевыми расстройствами).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2254</Words>
  <PresentationFormat>Экран (4:3)</PresentationFormat>
  <Paragraphs>188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СОЦИАЛИЗАЦИЯ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NewBuhComp2</dc:creator>
  <cp:lastModifiedBy>Admin</cp:lastModifiedBy>
  <cp:revision>42</cp:revision>
  <dcterms:created xsi:type="dcterms:W3CDTF">2022-02-17T03:57:25Z</dcterms:created>
  <dcterms:modified xsi:type="dcterms:W3CDTF">2022-02-17T10:32:52Z</dcterms:modified>
</cp:coreProperties>
</file>