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64" r:id="rId3"/>
    <p:sldId id="278" r:id="rId4"/>
    <p:sldId id="280" r:id="rId5"/>
    <p:sldId id="267" r:id="rId6"/>
    <p:sldId id="269" r:id="rId7"/>
    <p:sldId id="281" r:id="rId8"/>
    <p:sldId id="282" r:id="rId9"/>
    <p:sldId id="290" r:id="rId10"/>
    <p:sldId id="291" r:id="rId11"/>
    <p:sldId id="272" r:id="rId12"/>
    <p:sldId id="283" r:id="rId13"/>
    <p:sldId id="284" r:id="rId14"/>
    <p:sldId id="270" r:id="rId15"/>
    <p:sldId id="285" r:id="rId16"/>
    <p:sldId id="287" r:id="rId17"/>
    <p:sldId id="286" r:id="rId18"/>
    <p:sldId id="288" r:id="rId19"/>
    <p:sldId id="289" r:id="rId20"/>
    <p:sldId id="273" r:id="rId21"/>
    <p:sldId id="266" r:id="rId22"/>
    <p:sldId id="275" r:id="rId23"/>
    <p:sldId id="276" r:id="rId24"/>
  </p:sldIdLst>
  <p:sldSz cx="9144000" cy="6858000" type="screen4x3"/>
  <p:notesSz cx="6858000" cy="9144000"/>
  <p:custDataLst>
    <p:tags r:id="rId2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604" autoAdjust="0"/>
  </p:normalViewPr>
  <p:slideViewPr>
    <p:cSldViewPr>
      <p:cViewPr varScale="1">
        <p:scale>
          <a:sx n="77" d="100"/>
          <a:sy n="77" d="100"/>
        </p:scale>
        <p:origin x="179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5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17.05.2021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BF010-CB61-4765-88A0-A4048DB03152}"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97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0F7DF1-C95E-444B-8CE7-B8CFABCB8E43}" type="slidenum">
              <a:rPr lang="ru-RU" smtClean="0"/>
              <a:pPr fontAlgn="base">
                <a:spcBef>
                  <a:spcPct val="0"/>
                </a:spcBef>
                <a:spcAft>
                  <a:spcPct val="0"/>
                </a:spcAft>
                <a:defRPr/>
              </a:pPr>
              <a:t>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008" y="2564904"/>
            <a:ext cx="8928992" cy="1080120"/>
          </a:xfrm>
        </p:spPr>
        <p:txBody>
          <a:bodyPr/>
          <a:lstStyle>
            <a:lvl1pPr>
              <a:defRPr>
                <a:solidFill>
                  <a:schemeClr val="accent2">
                    <a:lumMod val="50000"/>
                  </a:schemeClr>
                </a:solidFill>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2">
                    <a:lumMod val="5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
        <p:nvSpPr>
          <p:cNvPr id="7" name="Текст 2"/>
          <p:cNvSpPr>
            <a:spLocks noGrp="1"/>
          </p:cNvSpPr>
          <p:nvPr>
            <p:ph idx="1"/>
          </p:nvPr>
        </p:nvSpPr>
        <p:spPr>
          <a:xfrm>
            <a:off x="323528" y="1988840"/>
            <a:ext cx="8280920" cy="4320480"/>
          </a:xfrm>
          <a:prstGeom prst="rect">
            <a:avLst/>
          </a:prstGeom>
        </p:spPr>
        <p:txBody>
          <a:bodyPr vert="horz" lIns="91440" tIns="45720" rIns="91440" bIns="45720" rtlCol="0">
            <a:normAutofit/>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Заголовок 1"/>
          <p:cNvSpPr>
            <a:spLocks noGrp="1"/>
          </p:cNvSpPr>
          <p:nvPr>
            <p:ph type="title"/>
          </p:nvPr>
        </p:nvSpPr>
        <p:spPr>
          <a:xfrm>
            <a:off x="395536" y="548680"/>
            <a:ext cx="8208912" cy="13608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395536" y="1999381"/>
            <a:ext cx="4248472" cy="4525963"/>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716016" y="1999381"/>
            <a:ext cx="4248472" cy="4525963"/>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solidFill>
                  <a:schemeClr val="accent2">
                    <a:lumMod val="50000"/>
                  </a:schemeClr>
                </a:solidFill>
              </a:defRPr>
            </a:lvl1pPr>
            <a:lvl2pPr>
              <a:defRPr sz="2000">
                <a:solidFill>
                  <a:schemeClr val="accent2">
                    <a:lumMod val="50000"/>
                  </a:schemeClr>
                </a:solidFill>
              </a:defRPr>
            </a:lvl2pPr>
            <a:lvl3pPr>
              <a:defRPr sz="1800">
                <a:solidFill>
                  <a:schemeClr val="accent2">
                    <a:lumMod val="50000"/>
                  </a:schemeClr>
                </a:solidFill>
              </a:defRPr>
            </a:lvl3pPr>
            <a:lvl4pPr>
              <a:defRPr sz="1600">
                <a:solidFill>
                  <a:schemeClr val="accent2">
                    <a:lumMod val="50000"/>
                  </a:schemeClr>
                </a:solidFill>
              </a:defRPr>
            </a:lvl4pPr>
            <a:lvl5pPr>
              <a:defRPr sz="1600">
                <a:solidFill>
                  <a:schemeClr val="accent2">
                    <a:lumMod val="5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solidFill>
                  <a:schemeClr val="accent2">
                    <a:lumMod val="50000"/>
                  </a:schemeClr>
                </a:solidFill>
              </a:defRPr>
            </a:lvl1pPr>
            <a:lvl2pPr>
              <a:defRPr sz="2000">
                <a:solidFill>
                  <a:schemeClr val="accent2">
                    <a:lumMod val="50000"/>
                  </a:schemeClr>
                </a:solidFill>
              </a:defRPr>
            </a:lvl2pPr>
            <a:lvl3pPr>
              <a:defRPr sz="1800">
                <a:solidFill>
                  <a:schemeClr val="accent2">
                    <a:lumMod val="50000"/>
                  </a:schemeClr>
                </a:solidFill>
              </a:defRPr>
            </a:lvl3pPr>
            <a:lvl4pPr>
              <a:defRPr sz="1600">
                <a:solidFill>
                  <a:schemeClr val="accent2">
                    <a:lumMod val="50000"/>
                  </a:schemeClr>
                </a:solidFill>
              </a:defRPr>
            </a:lvl4pPr>
            <a:lvl5pPr>
              <a:defRPr sz="1600">
                <a:solidFill>
                  <a:schemeClr val="accent2">
                    <a:lumMod val="5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8" name="Нижний колонтитул 7"/>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9" name="Номер слайда 8"/>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4" name="Нижний колонтитул 3"/>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3" name="Нижний колонтитул 2"/>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2">
                    <a:lumMod val="5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2">
                    <a:lumMod val="50000"/>
                  </a:schemeClr>
                </a:solidFill>
              </a:defRPr>
            </a:lvl1pPr>
            <a:lvl2pPr>
              <a:defRPr sz="2800">
                <a:solidFill>
                  <a:schemeClr val="accent2">
                    <a:lumMod val="50000"/>
                  </a:schemeClr>
                </a:solidFill>
              </a:defRPr>
            </a:lvl2pPr>
            <a:lvl3pPr>
              <a:defRPr sz="2400">
                <a:solidFill>
                  <a:schemeClr val="accent2">
                    <a:lumMod val="50000"/>
                  </a:schemeClr>
                </a:solidFill>
              </a:defRPr>
            </a:lvl3pPr>
            <a:lvl4pPr>
              <a:defRPr sz="2000">
                <a:solidFill>
                  <a:schemeClr val="accent2">
                    <a:lumMod val="50000"/>
                  </a:schemeClr>
                </a:solidFill>
              </a:defRPr>
            </a:lvl4pPr>
            <a:lvl5pPr>
              <a:defRPr sz="2000">
                <a:solidFill>
                  <a:schemeClr val="accent2">
                    <a:lumMod val="5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2">
                    <a:lumMod val="5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17.05.2021</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08912" cy="13608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323528" y="1988840"/>
            <a:ext cx="8280920" cy="432048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lumMod val="50000"/>
                  </a:schemeClr>
                </a:solidFill>
              </a:defRPr>
            </a:lvl1pPr>
          </a:lstStyle>
          <a:p>
            <a:fld id="{A5E48A96-E1BB-4C8F-80B2-32A47A48A9D5}" type="datetimeFigureOut">
              <a:rPr lang="ru-RU" smtClean="0"/>
              <a:pPr/>
              <a:t>17.05.2021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nSpc>
                <a:spcPct val="150000"/>
              </a:lnSpc>
              <a:spcAft>
                <a:spcPts val="0"/>
              </a:spcAft>
            </a:pPr>
            <a:r>
              <a:rPr lang="ru-RU" sz="4900" b="1" dirty="0" smtClean="0">
                <a:latin typeface="Times New Roman" panose="02020603050405020304" pitchFamily="18" charset="0"/>
                <a:ea typeface="Calibri" panose="020F0502020204030204" pitchFamily="34" charset="0"/>
              </a:rPr>
              <a:t/>
            </a:r>
            <a:br>
              <a:rPr lang="ru-RU" sz="4900" b="1" dirty="0" smtClean="0">
                <a:latin typeface="Times New Roman" panose="02020603050405020304" pitchFamily="18" charset="0"/>
                <a:ea typeface="Calibri" panose="020F0502020204030204" pitchFamily="34" charset="0"/>
              </a:rPr>
            </a:br>
            <a:r>
              <a:rPr lang="ru-RU" sz="4900" b="1" dirty="0">
                <a:latin typeface="Times New Roman" panose="02020603050405020304" pitchFamily="18" charset="0"/>
                <a:ea typeface="Calibri" panose="020F0502020204030204" pitchFamily="34" charset="0"/>
              </a:rPr>
              <a:t/>
            </a:r>
            <a:br>
              <a:rPr lang="ru-RU" sz="4900" b="1" dirty="0">
                <a:latin typeface="Times New Roman" panose="02020603050405020304" pitchFamily="18" charset="0"/>
                <a:ea typeface="Calibri" panose="020F0502020204030204" pitchFamily="34" charset="0"/>
              </a:rPr>
            </a:br>
            <a:r>
              <a:rPr lang="ru-RU" sz="4900" b="1" dirty="0" smtClean="0">
                <a:latin typeface="Times New Roman" panose="02020603050405020304" pitchFamily="18" charset="0"/>
                <a:ea typeface="Calibri" panose="020F0502020204030204" pitchFamily="34" charset="0"/>
              </a:rPr>
              <a:t>Комплексный инструктаж.</a:t>
            </a:r>
            <a:r>
              <a:rPr lang="ru-RU" sz="4900" dirty="0">
                <a:latin typeface="Times New Roman" panose="02020603050405020304" pitchFamily="18" charset="0"/>
                <a:ea typeface="Calibri" panose="020F0502020204030204" pitchFamily="34" charset="0"/>
              </a:rPr>
              <a:t/>
            </a:r>
            <a:br>
              <a:rPr lang="ru-RU" sz="4900" dirty="0">
                <a:latin typeface="Times New Roman" panose="02020603050405020304" pitchFamily="18" charset="0"/>
                <a:ea typeface="Calibri" panose="020F0502020204030204" pitchFamily="34" charset="0"/>
              </a:rPr>
            </a:br>
            <a:r>
              <a:rPr lang="ru-RU" sz="4900" b="1" dirty="0">
                <a:latin typeface="Times New Roman" panose="02020603050405020304" pitchFamily="18" charset="0"/>
                <a:ea typeface="Calibri" panose="020F0502020204030204" pitchFamily="34" charset="0"/>
              </a:rPr>
              <a:t>Тема: Безопасность детей </a:t>
            </a:r>
            <a:r>
              <a:rPr lang="ru-RU" sz="4900" b="1" dirty="0" smtClean="0">
                <a:latin typeface="Times New Roman" panose="02020603050405020304" pitchFamily="18" charset="0"/>
                <a:ea typeface="Calibri" panose="020F0502020204030204" pitchFamily="34" charset="0"/>
              </a:rPr>
              <a:t>летом.</a:t>
            </a:r>
            <a:r>
              <a:rPr lang="ru-RU" sz="4900" dirty="0" smtClean="0">
                <a:latin typeface="Times New Roman" panose="02020603050405020304" pitchFamily="18" charset="0"/>
                <a:ea typeface="Calibri" panose="020F0502020204030204" pitchFamily="34" charset="0"/>
              </a:rPr>
              <a:t/>
            </a:r>
            <a:br>
              <a:rPr lang="ru-RU" sz="4900" dirty="0" smtClean="0">
                <a:latin typeface="Times New Roman" panose="02020603050405020304" pitchFamily="18" charset="0"/>
                <a:ea typeface="Calibri" panose="020F0502020204030204" pitchFamily="34" charset="0"/>
              </a:rPr>
            </a:br>
            <a:endParaRPr lang="ru-RU" sz="2200" b="1" dirty="0"/>
          </a:p>
        </p:txBody>
      </p:sp>
      <p:pic>
        <p:nvPicPr>
          <p:cNvPr id="4098" name="Picture 2" descr="https://m-school14.ru/images/bezl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02" y="659904"/>
            <a:ext cx="8572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altLang="ru-RU" smtClean="0"/>
          </a:p>
        </p:txBody>
      </p:sp>
      <p:sp>
        <p:nvSpPr>
          <p:cNvPr id="26627" name="Содержимое 2"/>
          <p:cNvSpPr>
            <a:spLocks noGrp="1"/>
          </p:cNvSpPr>
          <p:nvPr>
            <p:ph idx="1"/>
          </p:nvPr>
        </p:nvSpPr>
        <p:spPr/>
        <p:txBody>
          <a:bodyPr/>
          <a:lstStyle/>
          <a:p>
            <a:pPr eaLnBrk="1" hangingPunct="1"/>
            <a:endParaRPr lang="ru-RU" altLang="ru-RU" smtClean="0"/>
          </a:p>
        </p:txBody>
      </p:sp>
      <p:pic>
        <p:nvPicPr>
          <p:cNvPr id="26628" name="Picture 2" descr="http://www.eduportal44.ru/Buy/Iva/SiteAssets/%D1%84%D0%BE%D0%B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636" y="533689"/>
            <a:ext cx="7632340" cy="480131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Для водителей транспортных средств, скорость которых не превышает 50 км/ч., а объем двигателя не больше 50 кубических сантиметров, не нужны ни права, ни регистрация транспорта. Согласно пункту 2 раздела 24 ПДД, велосипеды и мопеды двигаются по велосипедной дорожке или велосипедной полосе движения, а при их отсутствии — по правому краю проезжей части дороги, в том числе по специальным автобусным полосам, либо по обочине, тротуару или пешеходной дорожке, не создавая при этом опасность для движения пешеходов.</a:t>
            </a:r>
          </a:p>
          <a:p>
            <a:r>
              <a:rPr lang="ru-RU" dirty="0">
                <a:latin typeface="Times New Roman" panose="02020603050405020304" pitchFamily="18" charset="0"/>
                <a:cs typeface="Times New Roman" panose="02020603050405020304" pitchFamily="18" charset="0"/>
              </a:rPr>
              <a:t>Подчеркнем, если водителям транспортных средств, для езды на которых не нужны права, еще нет 14 лет, выезд на проезжую часть им запрещен. Детям необходимо воспользоваться более безопасными дорожками.</a:t>
            </a:r>
          </a:p>
          <a:p>
            <a:r>
              <a:rPr lang="ru-RU" dirty="0">
                <a:latin typeface="Times New Roman" panose="02020603050405020304" pitchFamily="18" charset="0"/>
                <a:cs typeface="Times New Roman" panose="02020603050405020304" pitchFamily="18" charset="0"/>
              </a:rPr>
              <a:t>Напомним, все это касается мопедов и других транспортных средств со скоростью до 50 км/ч и велосипедов. Важно! Двухколесный транспорт, будь то электрический самокат, велосипед или мопед, является средством повышенной опасности из-за незаметности на дорогах общего пользования. Поэтому рекомендуется знать и соблюдать правила дорожного движения для обеспечения своей безопасности и окружающих людей.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5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ПОЖАР</a:t>
            </a:r>
            <a:endParaRPr lang="ru-RU" dirty="0"/>
          </a:p>
        </p:txBody>
      </p:sp>
      <p:sp>
        <p:nvSpPr>
          <p:cNvPr id="3" name="Текст 2"/>
          <p:cNvSpPr>
            <a:spLocks noGrp="1"/>
          </p:cNvSpPr>
          <p:nvPr>
            <p:ph type="body" idx="1"/>
          </p:nvPr>
        </p:nvSpPr>
        <p:spPr>
          <a:xfrm>
            <a:off x="147787" y="789325"/>
            <a:ext cx="1170830" cy="45719"/>
          </a:xfrm>
        </p:spPr>
        <p:txBody>
          <a:bodyPr>
            <a:normAutofit fontScale="25000" lnSpcReduction="20000"/>
          </a:bodyPr>
          <a:lstStyle/>
          <a:p>
            <a:endParaRPr lang="ru-RU" dirty="0"/>
          </a:p>
        </p:txBody>
      </p:sp>
      <p:sp>
        <p:nvSpPr>
          <p:cNvPr id="4" name="Объект 3"/>
          <p:cNvSpPr>
            <a:spLocks noGrp="1"/>
          </p:cNvSpPr>
          <p:nvPr>
            <p:ph sz="half" idx="2"/>
          </p:nvPr>
        </p:nvSpPr>
        <p:spPr/>
        <p:txBody>
          <a:bodyPr/>
          <a:lstStyle/>
          <a:p>
            <a:pPr lvl="0"/>
            <a:r>
              <a:rPr lang="ru-RU" sz="1100" b="1" dirty="0">
                <a:solidFill>
                  <a:srgbClr val="59B0B9">
                    <a:lumMod val="50000"/>
                  </a:srgbClr>
                </a:solidFill>
              </a:rPr>
              <a:t> ДЛЯ ВАС, РОДИТЕЛИ</a:t>
            </a:r>
            <a:endParaRPr lang="ru-RU" sz="1100" dirty="0">
              <a:solidFill>
                <a:srgbClr val="59B0B9">
                  <a:lumMod val="50000"/>
                </a:srgbClr>
              </a:solidFill>
            </a:endParaRPr>
          </a:p>
          <a:p>
            <a:pPr lvl="0"/>
            <a:r>
              <a:rPr lang="ru-RU" sz="1100" b="1" dirty="0">
                <a:solidFill>
                  <a:srgbClr val="59B0B9">
                    <a:lumMod val="50000"/>
                  </a:srgbClr>
                </a:solidFill>
              </a:rPr>
              <a:t> Основные правила поведения при пожаре</a:t>
            </a:r>
            <a:r>
              <a:rPr lang="ru-RU" sz="1100" dirty="0">
                <a:solidFill>
                  <a:srgbClr val="59B0B9">
                    <a:lumMod val="50000"/>
                  </a:srgbClr>
                </a:solidFill>
              </a:rPr>
              <a:t> </a:t>
            </a:r>
          </a:p>
          <a:p>
            <a:pPr lvl="0"/>
            <a:r>
              <a:rPr lang="ru-RU" sz="1100" b="1" i="1" dirty="0">
                <a:solidFill>
                  <a:srgbClr val="59B0B9">
                    <a:lumMod val="50000"/>
                  </a:srgbClr>
                </a:solidFill>
              </a:rPr>
              <a:t>Обнаружив пожар, постарайтесь трезво оценить ситуацию, свои силы и найти себе помощников.</a:t>
            </a:r>
            <a:endParaRPr lang="ru-RU" sz="1100" dirty="0">
              <a:solidFill>
                <a:srgbClr val="59B0B9">
                  <a:lumMod val="50000"/>
                </a:srgbClr>
              </a:solidFill>
            </a:endParaRPr>
          </a:p>
          <a:p>
            <a:pPr lvl="0"/>
            <a:r>
              <a:rPr lang="ru-RU" sz="1100" dirty="0">
                <a:solidFill>
                  <a:srgbClr val="59B0B9">
                    <a:lumMod val="50000"/>
                  </a:srgbClr>
                </a:solidFill>
              </a:rPr>
              <a:t> 1. Прежде всего, вызовите пожарную охрану по телефону </a:t>
            </a:r>
            <a:r>
              <a:rPr lang="ru-RU" sz="1100" dirty="0" smtClean="0">
                <a:solidFill>
                  <a:srgbClr val="59B0B9">
                    <a:lumMod val="50000"/>
                  </a:srgbClr>
                </a:solidFill>
              </a:rPr>
              <a:t>«101</a:t>
            </a:r>
            <a:r>
              <a:rPr lang="ru-RU" sz="1100" dirty="0">
                <a:solidFill>
                  <a:srgbClr val="59B0B9">
                    <a:lumMod val="50000"/>
                  </a:srgbClr>
                </a:solidFill>
              </a:rPr>
              <a:t>″ или с помощью других аварийных служб.</a:t>
            </a:r>
          </a:p>
          <a:p>
            <a:pPr lvl="0"/>
            <a:r>
              <a:rPr lang="ru-RU" sz="1100" dirty="0">
                <a:solidFill>
                  <a:srgbClr val="59B0B9">
                    <a:lumMod val="50000"/>
                  </a:srgbClr>
                </a:solidFill>
              </a:rPr>
              <a:t> 2. В рискованных ситуациях не теряйте времени и силы на спасение имущества. Главное любым способом спасайте себя и других людей, попавших в беду.</a:t>
            </a:r>
          </a:p>
          <a:p>
            <a:pPr lvl="0"/>
            <a:r>
              <a:rPr lang="ru-RU" sz="1100" dirty="0">
                <a:solidFill>
                  <a:srgbClr val="59B0B9">
                    <a:lumMod val="50000"/>
                  </a:srgbClr>
                </a:solidFill>
              </a:rPr>
              <a:t> 3. Позаботьтесь о спасении детей и престарелых. Уведите их подальше от места пожара, так как возможны взрывы газовых баллонов, бензобаков и быстрое распространение огня.</a:t>
            </a:r>
          </a:p>
          <a:p>
            <a:pPr lvl="0"/>
            <a:r>
              <a:rPr lang="ru-RU" sz="1100" dirty="0">
                <a:solidFill>
                  <a:srgbClr val="59B0B9">
                    <a:lumMod val="50000"/>
                  </a:srgbClr>
                </a:solidFill>
              </a:rPr>
              <a:t> 4. Обязательно направить кого-нибудь на встречу пожарным подразделениям, чтобы дать им необходимую информацию (точный адрес, кратчайшие подъездные пути, что горит, есть ли там люди).</a:t>
            </a:r>
          </a:p>
          <a:p>
            <a:pPr lvl="0"/>
            <a:endParaRPr lang="ru-RU" sz="1100" dirty="0">
              <a:solidFill>
                <a:srgbClr val="59B0B9">
                  <a:lumMod val="50000"/>
                </a:srgbClr>
              </a:solidFill>
            </a:endParaRPr>
          </a:p>
          <a:p>
            <a:endParaRPr lang="ru-RU" dirty="0"/>
          </a:p>
        </p:txBody>
      </p:sp>
      <p:sp>
        <p:nvSpPr>
          <p:cNvPr id="5" name="Текст 4"/>
          <p:cNvSpPr>
            <a:spLocks noGrp="1"/>
          </p:cNvSpPr>
          <p:nvPr>
            <p:ph type="body" sz="quarter" idx="3"/>
          </p:nvPr>
        </p:nvSpPr>
        <p:spPr>
          <a:xfrm>
            <a:off x="7663961" y="1782443"/>
            <a:ext cx="332473" cy="45719"/>
          </a:xfrm>
        </p:spPr>
        <p:txBody>
          <a:bodyPr>
            <a:normAutofit fontScale="25000" lnSpcReduction="20000"/>
          </a:bodyPr>
          <a:lstStyle/>
          <a:p>
            <a:endParaRPr lang="ru-RU" dirty="0"/>
          </a:p>
        </p:txBody>
      </p:sp>
      <p:sp>
        <p:nvSpPr>
          <p:cNvPr id="6" name="Объект 5"/>
          <p:cNvSpPr>
            <a:spLocks noGrp="1"/>
          </p:cNvSpPr>
          <p:nvPr>
            <p:ph sz="quarter" idx="4"/>
          </p:nvPr>
        </p:nvSpPr>
        <p:spPr/>
        <p:txBody>
          <a:bodyPr/>
          <a:lstStyle/>
          <a:p>
            <a:pPr lvl="0"/>
            <a:r>
              <a:rPr lang="ru-RU" sz="1100" b="1" dirty="0">
                <a:solidFill>
                  <a:srgbClr val="59B0B9">
                    <a:lumMod val="50000"/>
                  </a:srgbClr>
                </a:solidFill>
              </a:rPr>
              <a:t> Основные правила поведения при пожаре для детей дома:</a:t>
            </a:r>
            <a:endParaRPr lang="ru-RU" sz="1100" dirty="0">
              <a:solidFill>
                <a:srgbClr val="59B0B9">
                  <a:lumMod val="50000"/>
                </a:srgbClr>
              </a:solidFill>
            </a:endParaRPr>
          </a:p>
          <a:p>
            <a:pPr lvl="0"/>
            <a:r>
              <a:rPr lang="ru-RU" sz="1100" dirty="0">
                <a:solidFill>
                  <a:srgbClr val="59B0B9">
                    <a:lumMod val="50000"/>
                  </a:srgbClr>
                </a:solidFill>
              </a:rPr>
              <a:t> не играть со спичками и зажигалками дома – это одна из первых причин пожара;</a:t>
            </a:r>
          </a:p>
          <a:p>
            <a:pPr lvl="0"/>
            <a:r>
              <a:rPr lang="ru-RU" sz="1100" dirty="0">
                <a:solidFill>
                  <a:srgbClr val="59B0B9">
                    <a:lumMod val="50000"/>
                  </a:srgbClr>
                </a:solidFill>
              </a:rPr>
              <a:t> не играть с огнем;</a:t>
            </a:r>
          </a:p>
          <a:p>
            <a:pPr lvl="0"/>
            <a:r>
              <a:rPr lang="ru-RU" sz="1100" dirty="0">
                <a:solidFill>
                  <a:srgbClr val="59B0B9">
                    <a:lumMod val="50000"/>
                  </a:srgbClr>
                </a:solidFill>
              </a:rPr>
              <a:t> без взрослых не зажигать фейерверки, петарды;</a:t>
            </a:r>
          </a:p>
          <a:p>
            <a:pPr lvl="0"/>
            <a:r>
              <a:rPr lang="ru-RU" sz="1100" dirty="0">
                <a:solidFill>
                  <a:srgbClr val="59B0B9">
                    <a:lumMod val="50000"/>
                  </a:srgbClr>
                </a:solidFill>
              </a:rPr>
              <a:t> нельзя допускать прикосновения бумаги к электрической лампе;</a:t>
            </a:r>
          </a:p>
          <a:p>
            <a:pPr lvl="0"/>
            <a:r>
              <a:rPr lang="ru-RU" sz="1100" dirty="0">
                <a:solidFill>
                  <a:srgbClr val="59B0B9">
                    <a:lumMod val="50000"/>
                  </a:srgbClr>
                </a:solidFill>
              </a:rPr>
              <a:t> нельзя прятаться в шкафу, под кроватью;</a:t>
            </a:r>
          </a:p>
          <a:p>
            <a:pPr lvl="0"/>
            <a:r>
              <a:rPr lang="ru-RU" sz="1100" dirty="0">
                <a:solidFill>
                  <a:srgbClr val="59B0B9">
                    <a:lumMod val="50000"/>
                  </a:srgbClr>
                </a:solidFill>
              </a:rPr>
              <a:t> при сильном возгорании покинуть помещение;</a:t>
            </a:r>
          </a:p>
          <a:p>
            <a:pPr lvl="0"/>
            <a:r>
              <a:rPr lang="ru-RU" sz="1100" dirty="0">
                <a:solidFill>
                  <a:srgbClr val="59B0B9">
                    <a:lumMod val="50000"/>
                  </a:srgbClr>
                </a:solidFill>
              </a:rPr>
              <a:t> не может выйти из квартиры – выходи на балкон и громко кричи;</a:t>
            </a:r>
          </a:p>
          <a:p>
            <a:pPr lvl="0"/>
            <a:r>
              <a:rPr lang="ru-RU" sz="1100" dirty="0">
                <a:solidFill>
                  <a:srgbClr val="59B0B9">
                    <a:lumMod val="50000"/>
                  </a:srgbClr>
                </a:solidFill>
              </a:rPr>
              <a:t> в задымленном помещении дышать нужно через мокрую тряпку;</a:t>
            </a:r>
          </a:p>
          <a:p>
            <a:pPr lvl="0"/>
            <a:r>
              <a:rPr lang="ru-RU" sz="1100" dirty="0">
                <a:solidFill>
                  <a:srgbClr val="59B0B9">
                    <a:lumMod val="50000"/>
                  </a:srgbClr>
                </a:solidFill>
              </a:rPr>
              <a:t> звонить </a:t>
            </a:r>
            <a:r>
              <a:rPr lang="ru-RU" sz="1100" dirty="0" smtClean="0">
                <a:solidFill>
                  <a:srgbClr val="59B0B9">
                    <a:lumMod val="50000"/>
                  </a:srgbClr>
                </a:solidFill>
              </a:rPr>
              <a:t>101 </a:t>
            </a:r>
            <a:r>
              <a:rPr lang="ru-RU" sz="1100" dirty="0">
                <a:solidFill>
                  <a:srgbClr val="59B0B9">
                    <a:lumMod val="50000"/>
                  </a:srgbClr>
                </a:solidFill>
              </a:rPr>
              <a:t>или с сотового 112;</a:t>
            </a:r>
          </a:p>
          <a:p>
            <a:pPr lvl="0"/>
            <a:r>
              <a:rPr lang="ru-RU" sz="1100" dirty="0">
                <a:solidFill>
                  <a:srgbClr val="59B0B9">
                    <a:lumMod val="50000"/>
                  </a:srgbClr>
                </a:solidFill>
              </a:rPr>
              <a:t>научить ребенка громко звать взрослого</a:t>
            </a:r>
          </a:p>
          <a:p>
            <a:endParaRPr lang="ru-RU" dirty="0"/>
          </a:p>
        </p:txBody>
      </p:sp>
      <p:pic>
        <p:nvPicPr>
          <p:cNvPr id="10242" name="Picture 2" descr="https://drasler.ru/wp-content/uploads/2019/05/%D0%91%D0%B5%D0%B7%D0%BE%D0%BF%D0%B0%D1%81%D0%BD%D0%BE%D1%81%D1%82%D1%8C-%D0%B2-%D0%BB%D0%B5%D1%81%D1%83-%D0%B4%D0%BB%D1%8F-%D0%B4%D0%B5%D1%82%D0%B5%D0%B9-%D0%B2-%D0%BA%D0%B0%D1%80%D1%82%D0%B8%D0%BD%D0%BA%D0%B0%D1%85-%D0%BF%D0%BE%D0%B4%D0%B1%D0%BE%D1%80%D0%BA%D0%B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40"/>
            <a:ext cx="1671515" cy="19640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1shumiha.detkin-club.ru/images/parents/_5e463dfd006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1" y="383792"/>
            <a:ext cx="1731813" cy="169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p:cTn id="6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 calcmode="lin" valueType="num">
                                      <p:cBhvr>
                                        <p:cTn id="7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72" dur="500"/>
                                        <p:tgtEl>
                                          <p:spTgt spid="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p:cTn id="7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79" dur="500"/>
                                        <p:tgtEl>
                                          <p:spTgt spid="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6">
                                            <p:txEl>
                                              <p:pRg st="3" end="3"/>
                                            </p:txEl>
                                          </p:spTgt>
                                        </p:tgtEl>
                                        <p:attrNameLst>
                                          <p:attrName>style.visibility</p:attrName>
                                        </p:attrNameLst>
                                      </p:cBhvr>
                                      <p:to>
                                        <p:strVal val="visible"/>
                                      </p:to>
                                    </p:set>
                                    <p:anim calcmode="lin" valueType="num">
                                      <p:cBhvr>
                                        <p:cTn id="8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86" dur="500"/>
                                        <p:tgtEl>
                                          <p:spTgt spid="6">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p:cTn id="9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9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93" dur="500"/>
                                        <p:tgtEl>
                                          <p:spTgt spid="6">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6">
                                            <p:txEl>
                                              <p:pRg st="5" end="5"/>
                                            </p:txEl>
                                          </p:spTgt>
                                        </p:tgtEl>
                                        <p:attrNameLst>
                                          <p:attrName>style.visibility</p:attrName>
                                        </p:attrNameLst>
                                      </p:cBhvr>
                                      <p:to>
                                        <p:strVal val="visible"/>
                                      </p:to>
                                    </p:set>
                                    <p:anim calcmode="lin" valueType="num">
                                      <p:cBhvr>
                                        <p:cTn id="9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99"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100" dur="500"/>
                                        <p:tgtEl>
                                          <p:spTgt spid="6">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6">
                                            <p:txEl>
                                              <p:pRg st="6" end="6"/>
                                            </p:txEl>
                                          </p:spTgt>
                                        </p:tgtEl>
                                        <p:attrNameLst>
                                          <p:attrName>style.visibility</p:attrName>
                                        </p:attrNameLst>
                                      </p:cBhvr>
                                      <p:to>
                                        <p:strVal val="visible"/>
                                      </p:to>
                                    </p:set>
                                    <p:anim calcmode="lin" valueType="num">
                                      <p:cBhvr>
                                        <p:cTn id="10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06"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107" dur="500"/>
                                        <p:tgtEl>
                                          <p:spTgt spid="6">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6">
                                            <p:txEl>
                                              <p:pRg st="7" end="7"/>
                                            </p:txEl>
                                          </p:spTgt>
                                        </p:tgtEl>
                                        <p:attrNameLst>
                                          <p:attrName>style.visibility</p:attrName>
                                        </p:attrNameLst>
                                      </p:cBhvr>
                                      <p:to>
                                        <p:strVal val="visible"/>
                                      </p:to>
                                    </p:set>
                                    <p:anim calcmode="lin" valueType="num">
                                      <p:cBhvr>
                                        <p:cTn id="11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1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114" dur="500"/>
                                        <p:tgtEl>
                                          <p:spTgt spid="6">
                                            <p:txEl>
                                              <p:pRg st="7" end="7"/>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6">
                                            <p:txEl>
                                              <p:pRg st="8" end="8"/>
                                            </p:txEl>
                                          </p:spTgt>
                                        </p:tgtEl>
                                        <p:attrNameLst>
                                          <p:attrName>style.visibility</p:attrName>
                                        </p:attrNameLst>
                                      </p:cBhvr>
                                      <p:to>
                                        <p:strVal val="visible"/>
                                      </p:to>
                                    </p:set>
                                    <p:anim calcmode="lin" valueType="num">
                                      <p:cBhvr>
                                        <p:cTn id="119"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20"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121" dur="500"/>
                                        <p:tgtEl>
                                          <p:spTgt spid="6">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6">
                                            <p:txEl>
                                              <p:pRg st="9" end="9"/>
                                            </p:txEl>
                                          </p:spTgt>
                                        </p:tgtEl>
                                        <p:attrNameLst>
                                          <p:attrName>style.visibility</p:attrName>
                                        </p:attrNameLst>
                                      </p:cBhvr>
                                      <p:to>
                                        <p:strVal val="visible"/>
                                      </p:to>
                                    </p:set>
                                    <p:anim calcmode="lin" valueType="num">
                                      <p:cBhvr>
                                        <p:cTn id="126"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27"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128" dur="500"/>
                                        <p:tgtEl>
                                          <p:spTgt spid="6">
                                            <p:txEl>
                                              <p:pRg st="9" end="9"/>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
                                            <p:txEl>
                                              <p:pRg st="10" end="10"/>
                                            </p:txEl>
                                          </p:spTgt>
                                        </p:tgtEl>
                                        <p:attrNameLst>
                                          <p:attrName>style.visibility</p:attrName>
                                        </p:attrNameLst>
                                      </p:cBhvr>
                                      <p:to>
                                        <p:strVal val="visible"/>
                                      </p:to>
                                    </p:set>
                                    <p:anim calcmode="lin" valueType="num">
                                      <p:cBhvr>
                                        <p:cTn id="133"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34"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13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endParaRPr lang="ru-RU" altLang="ru-RU" smtClean="0"/>
          </a:p>
        </p:txBody>
      </p:sp>
      <p:sp>
        <p:nvSpPr>
          <p:cNvPr id="7171" name="Содержимое 2"/>
          <p:cNvSpPr>
            <a:spLocks noGrp="1"/>
          </p:cNvSpPr>
          <p:nvPr>
            <p:ph idx="1"/>
          </p:nvPr>
        </p:nvSpPr>
        <p:spPr/>
        <p:txBody>
          <a:bodyPr/>
          <a:lstStyle/>
          <a:p>
            <a:pPr eaLnBrk="1" hangingPunct="1"/>
            <a:endParaRPr lang="ru-RU" altLang="ru-RU" smtClean="0"/>
          </a:p>
        </p:txBody>
      </p:sp>
      <p:pic>
        <p:nvPicPr>
          <p:cNvPr id="7172" name="Picture 2" descr="https://cdn.pixabay.com/photo/2013/07/18/15/09/clouds-164757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Прямоугольник 4"/>
          <p:cNvSpPr>
            <a:spLocks noChangeArrowheads="1"/>
          </p:cNvSpPr>
          <p:nvPr/>
        </p:nvSpPr>
        <p:spPr bwMode="auto">
          <a:xfrm>
            <a:off x="2051050" y="0"/>
            <a:ext cx="48069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Опасная высота</a:t>
            </a:r>
            <a:endParaRPr lang="ru-RU" altLang="ru-RU" sz="2000"/>
          </a:p>
          <a:p>
            <a:pPr eaLnBrk="1" hangingPunct="1">
              <a:spcBef>
                <a:spcPct val="0"/>
              </a:spcBef>
              <a:buFontTx/>
              <a:buNone/>
            </a:pPr>
            <a:r>
              <a:rPr lang="ru-RU" altLang="ru-RU" sz="2000"/>
              <a:t>    </a:t>
            </a:r>
            <a:r>
              <a:rPr lang="ru-RU" altLang="ru-RU" sz="2000" b="1">
                <a:solidFill>
                  <a:srgbClr val="002060"/>
                </a:solidFill>
              </a:rPr>
              <a:t> Следует помнить, что именно на взрослых природой возложена миссия защиты своего ребенка. Нужно прививать детям навыки поведения в ситуациях, чреватых получением травм. Особую опасность представляют открытые окна и балконы.  Малыши не должны оставаться одни в комнате с открытым окном, балконом, выходить без взрослого на балкон, играть там, в подвижные игры, прыгать. Есть определенная категория детей, которые боятся высоты, но есть дети, у которых инстинкт самосохранения как бы притуплен, и они способны на некоторые необдуманные поступки. Нельзя подставлять под ноги стул или иное приспособление. Очень важно, чтобы ребенок осознавал возможные последствия своего поведения и в этом ему можете помочь вы, родители.</a:t>
            </a:r>
          </a:p>
        </p:txBody>
      </p:sp>
    </p:spTree>
    <p:extLst>
      <p:ext uri="{BB962C8B-B14F-4D97-AF65-F5344CB8AC3E}">
        <p14:creationId xmlns:p14="http://schemas.microsoft.com/office/powerpoint/2010/main" val="242391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altLang="ru-RU" smtClean="0"/>
          </a:p>
        </p:txBody>
      </p:sp>
      <p:sp>
        <p:nvSpPr>
          <p:cNvPr id="8195" name="Содержимое 2"/>
          <p:cNvSpPr>
            <a:spLocks noGrp="1"/>
          </p:cNvSpPr>
          <p:nvPr>
            <p:ph idx="1"/>
          </p:nvPr>
        </p:nvSpPr>
        <p:spPr/>
        <p:txBody>
          <a:bodyPr/>
          <a:lstStyle/>
          <a:p>
            <a:pPr eaLnBrk="1" hangingPunct="1"/>
            <a:endParaRPr lang="ru-RU" altLang="ru-RU" smtClean="0"/>
          </a:p>
        </p:txBody>
      </p:sp>
      <p:pic>
        <p:nvPicPr>
          <p:cNvPr id="8196" name="Picture 2" descr="https://cdn.pixabay.com/photo/2013/07/18/15/09/clouds-164757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Прямоугольник 4"/>
          <p:cNvSpPr>
            <a:spLocks noChangeArrowheads="1"/>
          </p:cNvSpPr>
          <p:nvPr/>
        </p:nvSpPr>
        <p:spPr bwMode="auto">
          <a:xfrm>
            <a:off x="2286000" y="474663"/>
            <a:ext cx="457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 </a:t>
            </a:r>
            <a:r>
              <a:rPr lang="ru-RU" altLang="ru-RU" sz="1800" b="1">
                <a:solidFill>
                  <a:srgbClr val="002060"/>
                </a:solidFill>
              </a:rPr>
              <a:t>В городские больницы каждое лето доставляются десятки детей, упавших из окна, чей возраст варьируется от полутора до десяти лет. То есть, большая часть пострадавших детей понимает опасность, которая им грозит, но все равно нарушают родительские запреты. </a:t>
            </a:r>
            <a:br>
              <a:rPr lang="ru-RU" altLang="ru-RU" sz="1800" b="1">
                <a:solidFill>
                  <a:srgbClr val="002060"/>
                </a:solidFill>
              </a:rPr>
            </a:br>
            <a:r>
              <a:rPr lang="ru-RU" altLang="ru-RU" sz="1800" b="1">
                <a:solidFill>
                  <a:srgbClr val="002060"/>
                </a:solidFill>
              </a:rPr>
              <a:t>     Поскольку на сознательность ребенка рассчитывать не стоит, родителям необходимо предпринять дополнительные шаги для детской безопасности.</a:t>
            </a:r>
            <a:br>
              <a:rPr lang="ru-RU" altLang="ru-RU" sz="1800" b="1">
                <a:solidFill>
                  <a:srgbClr val="002060"/>
                </a:solidFill>
              </a:rPr>
            </a:br>
            <a:r>
              <a:rPr lang="ru-RU" altLang="ru-RU" sz="1800" b="1">
                <a:solidFill>
                  <a:srgbClr val="002060"/>
                </a:solidFill>
              </a:rPr>
              <a:t>1. Не доверяйте антимоскитным сеткам.</a:t>
            </a:r>
          </a:p>
          <a:p>
            <a:pPr eaLnBrk="1" hangingPunct="1">
              <a:spcBef>
                <a:spcPct val="0"/>
              </a:spcBef>
              <a:buFontTx/>
              <a:buNone/>
            </a:pPr>
            <a:r>
              <a:rPr lang="ru-RU" altLang="ru-RU" sz="1800" b="1">
                <a:solidFill>
                  <a:srgbClr val="002060"/>
                </a:solidFill>
              </a:rPr>
              <a:t>2.Если есть возможность выбора, ставьте окна, створки которых открываются в наклонное положение (вертикальное или "зимнее" проветривание. </a:t>
            </a:r>
            <a:br>
              <a:rPr lang="ru-RU" altLang="ru-RU" sz="1800" b="1">
                <a:solidFill>
                  <a:srgbClr val="002060"/>
                </a:solidFill>
              </a:rPr>
            </a:br>
            <a:r>
              <a:rPr lang="ru-RU" altLang="ru-RU" sz="1800" b="1">
                <a:solidFill>
                  <a:srgbClr val="002060"/>
                </a:solidFill>
              </a:rPr>
              <a:t>3. Не пользуйтесь защитными средствами для окон, которые можете открыть с легкостью.</a:t>
            </a:r>
          </a:p>
          <a:p>
            <a:pPr eaLnBrk="1" hangingPunct="1">
              <a:spcBef>
                <a:spcPct val="0"/>
              </a:spcBef>
              <a:buFontTx/>
              <a:buNone/>
            </a:pPr>
            <a:r>
              <a:rPr lang="ru-RU" altLang="ru-RU" sz="1800" b="1">
                <a:solidFill>
                  <a:srgbClr val="002060"/>
                </a:solidFill>
              </a:rPr>
              <a:t>Снимите с окон обычные ручки и замените их на ручки со встроенным замком.</a:t>
            </a:r>
          </a:p>
        </p:txBody>
      </p:sp>
    </p:spTree>
    <p:extLst>
      <p:ext uri="{BB962C8B-B14F-4D97-AF65-F5344CB8AC3E}">
        <p14:creationId xmlns:p14="http://schemas.microsoft.com/office/powerpoint/2010/main" val="135760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Развитие навыка безопасного общения с незнакомцами.</a:t>
            </a:r>
            <a:r>
              <a:rPr lang="ru-RU" dirty="0">
                <a:effectLst/>
              </a:rPr>
              <a:t/>
            </a:r>
            <a:br>
              <a:rPr lang="ru-RU" dirty="0">
                <a:effectLst/>
              </a:rPr>
            </a:br>
            <a:endParaRPr lang="ru-RU" dirty="0"/>
          </a:p>
        </p:txBody>
      </p:sp>
      <p:sp>
        <p:nvSpPr>
          <p:cNvPr id="3" name="Объект 2"/>
          <p:cNvSpPr>
            <a:spLocks noGrp="1"/>
          </p:cNvSpPr>
          <p:nvPr>
            <p:ph sz="half" idx="1"/>
          </p:nvPr>
        </p:nvSpPr>
        <p:spPr/>
        <p:txBody>
          <a:bodyPr>
            <a:normAutofit fontScale="32500" lnSpcReduction="20000"/>
          </a:bodyPr>
          <a:lstStyle/>
          <a:p>
            <a:r>
              <a:rPr lang="ru-RU" dirty="0"/>
              <a:t>1)Оставаться всё время рядом с друзьями, с людьми.</a:t>
            </a:r>
          </a:p>
          <a:p>
            <a:r>
              <a:rPr lang="ru-RU" dirty="0"/>
              <a:t>2)Немедленно отойти от края тротуара, если рядом притормозила машина или если она медленно едет следом. Что бы ни говорил водитель, нужно держаться от машины подальше.</a:t>
            </a:r>
          </a:p>
          <a:p>
            <a:r>
              <a:rPr lang="ru-RU" dirty="0"/>
              <a:t>3)Уйти подальше от незнакомца, который подозрительно смотрит или хочет приблизиться. Нужно быть готовым позвать на помощь.</a:t>
            </a:r>
          </a:p>
          <a:p>
            <a:r>
              <a:rPr lang="ru-RU" dirty="0"/>
              <a:t>4)Не садиться в машину к незнакомцу, если он приглашает покататься.</a:t>
            </a:r>
          </a:p>
          <a:p>
            <a:r>
              <a:rPr lang="ru-RU" dirty="0"/>
              <a:t>5)Никуда не ходить с незнакомым человеком (если он обещает подарить игрушку, конфету или показать что – то интересное, представляясь знакомым родителей или сообщая, что он действует по их просьбе).</a:t>
            </a:r>
          </a:p>
          <a:p>
            <a:r>
              <a:rPr lang="ru-RU" dirty="0"/>
              <a:t>6)Если незнакомый взрослый хватает за руку, берёт на руки, затаскивает в машину, подталкивает в подъезд или какое – либо строение, надо громко кричать, призывая на помощь и привлекая внимание окружающих: «На помощь, помогите, чужой человек!»</a:t>
            </a:r>
          </a:p>
          <a:p>
            <a:r>
              <a:rPr lang="ru-RU" dirty="0"/>
              <a:t>7)Уметь сказать «нет» ребятам, которые хотят втянуть в опасную ситуацию.</a:t>
            </a:r>
          </a:p>
          <a:p>
            <a:r>
              <a:rPr lang="ru-RU" dirty="0"/>
              <a:t>8)Не входить в подъезд одному, без родителей или знакомых взрослых.</a:t>
            </a:r>
          </a:p>
          <a:p>
            <a:r>
              <a:rPr lang="ru-RU" dirty="0"/>
              <a:t>9)Не открывать дверь чужому, даже если у незнакомого человека ласковый голос или он представляется знакомым родителей, знает, как их зовут.</a:t>
            </a:r>
          </a:p>
          <a:p>
            <a:r>
              <a:rPr lang="ru-RU" dirty="0"/>
              <a:t>10.Дети должны знать безопасные дома на своём пути. Такие дома можно назвать островками безопасности  (магазин, библиотека, школа, полиция). Следует научить ребёнка, как обращаться к людям за помощью в опасной ситуации, кто ему в этом может помочь.</a:t>
            </a:r>
          </a:p>
          <a:p>
            <a:endParaRPr lang="ru-RU" dirty="0"/>
          </a:p>
        </p:txBody>
      </p:sp>
      <p:pic>
        <p:nvPicPr>
          <p:cNvPr id="8194" name="Picture 2" descr="http://spasskddom.penz.socinfo.ru/media/2018/10/05/1219355318/listovka_1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23871" y="1556792"/>
            <a:ext cx="3180577"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194"/>
                                        </p:tgtEl>
                                        <p:attrNameLst>
                                          <p:attrName>style.visibility</p:attrName>
                                        </p:attrNameLst>
                                      </p:cBhvr>
                                      <p:to>
                                        <p:strVal val="visible"/>
                                      </p:to>
                                    </p:set>
                                    <p:animEffect transition="in" filter="fade">
                                      <p:cBhvr>
                                        <p:cTn id="77" dur="1000"/>
                                        <p:tgtEl>
                                          <p:spTgt spid="8194"/>
                                        </p:tgtEl>
                                      </p:cBhvr>
                                    </p:animEffect>
                                    <p:anim calcmode="lin" valueType="num">
                                      <p:cBhvr>
                                        <p:cTn id="78" dur="1000" fill="hold"/>
                                        <p:tgtEl>
                                          <p:spTgt spid="8194"/>
                                        </p:tgtEl>
                                        <p:attrNameLst>
                                          <p:attrName>ppt_x</p:attrName>
                                        </p:attrNameLst>
                                      </p:cBhvr>
                                      <p:tavLst>
                                        <p:tav tm="0">
                                          <p:val>
                                            <p:strVal val="#ppt_x"/>
                                          </p:val>
                                        </p:tav>
                                        <p:tav tm="100000">
                                          <p:val>
                                            <p:strVal val="#ppt_x"/>
                                          </p:val>
                                        </p:tav>
                                      </p:tavLst>
                                    </p:anim>
                                    <p:anim calcmode="lin" valueType="num">
                                      <p:cBhvr>
                                        <p:cTn id="7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486275"/>
            <a:ext cx="3457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Объект 2"/>
          <p:cNvSpPr>
            <a:spLocks noGrp="1"/>
          </p:cNvSpPr>
          <p:nvPr>
            <p:ph sz="quarter" idx="4294967295"/>
          </p:nvPr>
        </p:nvSpPr>
        <p:spPr>
          <a:xfrm>
            <a:off x="250825" y="333375"/>
            <a:ext cx="8497888" cy="5616575"/>
          </a:xfrm>
        </p:spPr>
        <p:txBody>
          <a:bodyPr/>
          <a:lstStyle/>
          <a:p>
            <a:pPr marL="44450" indent="0" algn="just" eaLnBrk="1" hangingPunct="1">
              <a:buFontTx/>
              <a:buNone/>
            </a:pPr>
            <a:r>
              <a:rPr lang="ru-RU" altLang="ru-RU" smtClean="0">
                <a:solidFill>
                  <a:srgbClr val="000000"/>
                </a:solidFill>
                <a:latin typeface="Times New Roman" pitchFamily="18" charset="0"/>
                <a:cs typeface="Times New Roman" pitchFamily="18" charset="0"/>
              </a:rPr>
              <a:t>     Интернет является прекрасным источником для новых знаний, помогает в учебе, занимает досуг. Но в то же время, </a:t>
            </a:r>
            <a:r>
              <a:rPr lang="ru-RU" altLang="ru-RU" b="1" smtClean="0">
                <a:solidFill>
                  <a:srgbClr val="000000"/>
                </a:solidFill>
                <a:latin typeface="Times New Roman" pitchFamily="18" charset="0"/>
                <a:cs typeface="Times New Roman" pitchFamily="18" charset="0"/>
              </a:rPr>
              <a:t>Сеть</a:t>
            </a:r>
            <a:r>
              <a:rPr lang="ru-RU" altLang="ru-RU" smtClean="0">
                <a:solidFill>
                  <a:srgbClr val="000000"/>
                </a:solidFill>
                <a:latin typeface="Times New Roman" pitchFamily="18" charset="0"/>
                <a:cs typeface="Times New Roman" pitchFamily="18" charset="0"/>
              </a:rPr>
              <a:t> таит в себе много опасностей. </a:t>
            </a:r>
            <a:r>
              <a:rPr lang="ru-RU" altLang="ru-RU" b="1" i="1" smtClean="0">
                <a:solidFill>
                  <a:srgbClr val="000000"/>
                </a:solidFill>
                <a:latin typeface="Times New Roman" pitchFamily="18" charset="0"/>
                <a:cs typeface="Times New Roman" pitchFamily="18" charset="0"/>
              </a:rPr>
              <a:t>Обязательно нужно поговорить с детьми</a:t>
            </a:r>
            <a:r>
              <a:rPr lang="ru-RU" altLang="ru-RU" smtClean="0">
                <a:solidFill>
                  <a:srgbClr val="000000"/>
                </a:solidFill>
                <a:latin typeface="Times New Roman" pitchFamily="18" charset="0"/>
                <a:cs typeface="Times New Roman" pitchFamily="18" charset="0"/>
              </a:rPr>
              <a:t>, объяснить, что могут возникать различные неприятные ситуации и то, как из них лучшим образом выходить. </a:t>
            </a:r>
            <a:r>
              <a:rPr lang="ru-RU" altLang="ru-RU" smtClean="0">
                <a:solidFill>
                  <a:srgbClr val="FF0000"/>
                </a:solidFill>
                <a:latin typeface="Times New Roman" pitchFamily="18" charset="0"/>
                <a:cs typeface="Times New Roman" pitchFamily="18" charset="0"/>
              </a:rPr>
              <a:t>Помните, что безопасность ваших детей в </a:t>
            </a:r>
            <a:r>
              <a:rPr lang="ru-RU" altLang="ru-RU" b="1" smtClean="0">
                <a:solidFill>
                  <a:srgbClr val="FF0000"/>
                </a:solidFill>
                <a:latin typeface="Times New Roman" pitchFamily="18" charset="0"/>
                <a:cs typeface="Times New Roman" pitchFamily="18" charset="0"/>
              </a:rPr>
              <a:t>Интернете</a:t>
            </a:r>
            <a:r>
              <a:rPr lang="ru-RU" altLang="ru-RU" smtClean="0">
                <a:solidFill>
                  <a:srgbClr val="FF0000"/>
                </a:solidFill>
                <a:latin typeface="Times New Roman" pitchFamily="18" charset="0"/>
                <a:cs typeface="Times New Roman" pitchFamily="18" charset="0"/>
              </a:rPr>
              <a:t>, на </a:t>
            </a:r>
            <a:r>
              <a:rPr lang="ru-RU" altLang="ru-RU" b="1" smtClean="0">
                <a:solidFill>
                  <a:srgbClr val="FF0000"/>
                </a:solidFill>
                <a:latin typeface="Times New Roman" pitchFamily="18" charset="0"/>
                <a:cs typeface="Times New Roman" pitchFamily="18" charset="0"/>
              </a:rPr>
              <a:t>90%</a:t>
            </a:r>
            <a:r>
              <a:rPr lang="ru-RU" altLang="ru-RU" smtClean="0">
                <a:solidFill>
                  <a:srgbClr val="FF0000"/>
                </a:solidFill>
                <a:latin typeface="Times New Roman" pitchFamily="18" charset="0"/>
                <a:cs typeface="Times New Roman" pitchFamily="18" charset="0"/>
              </a:rPr>
              <a:t> зависит от  вас.</a:t>
            </a:r>
            <a:endParaRPr lang="ru-RU" altLang="ru-RU" smtClean="0">
              <a:solidFill>
                <a:srgbClr val="FF0000"/>
              </a:solidFill>
            </a:endParaRPr>
          </a:p>
        </p:txBody>
      </p:sp>
    </p:spTree>
    <p:extLst>
      <p:ext uri="{BB962C8B-B14F-4D97-AF65-F5344CB8AC3E}">
        <p14:creationId xmlns:p14="http://schemas.microsoft.com/office/powerpoint/2010/main" val="28644473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339975" y="1844675"/>
            <a:ext cx="6400800" cy="3475038"/>
          </a:xfrm>
        </p:spPr>
        <p:txBody>
          <a:bodyPr/>
          <a:lstStyle/>
          <a:p>
            <a:pPr eaLnBrk="1" hangingPunct="1">
              <a:lnSpc>
                <a:spcPct val="90000"/>
              </a:lnSpc>
            </a:pPr>
            <a:r>
              <a:rPr lang="ru-RU" altLang="ru-RU" sz="2400" b="1" i="1" u="sng" smtClean="0"/>
              <a:t>сайты, пропагандирующие насилие и нетерпимость;</a:t>
            </a:r>
            <a:endParaRPr lang="ru-RU" altLang="ru-RU" sz="2400" smtClean="0"/>
          </a:p>
          <a:p>
            <a:pPr eaLnBrk="1" hangingPunct="1">
              <a:lnSpc>
                <a:spcPct val="90000"/>
              </a:lnSpc>
            </a:pPr>
            <a:r>
              <a:rPr lang="ru-RU" altLang="ru-RU" sz="2400" smtClean="0"/>
              <a:t>сайты, где продают оружие, наркотики, отравляющие вещества, алкоголь;</a:t>
            </a:r>
          </a:p>
          <a:p>
            <a:pPr eaLnBrk="1" hangingPunct="1">
              <a:lnSpc>
                <a:spcPct val="90000"/>
              </a:lnSpc>
            </a:pPr>
            <a:r>
              <a:rPr lang="ru-RU" altLang="ru-RU" sz="2400" smtClean="0"/>
              <a:t>сайты, позволяющие детям принимать участие в азартных играх он-лайн;</a:t>
            </a:r>
          </a:p>
          <a:p>
            <a:pPr eaLnBrk="1" hangingPunct="1">
              <a:lnSpc>
                <a:spcPct val="90000"/>
              </a:lnSpc>
            </a:pPr>
            <a:r>
              <a:rPr lang="ru-RU" altLang="ru-RU" sz="2400" smtClean="0"/>
              <a:t>сайты, на которых могут собирать и продавать частную информацию о Ваших детях и Вашей семье.</a:t>
            </a:r>
            <a:r>
              <a:rPr lang="ru-RU" altLang="ru-RU" sz="2800" smtClean="0"/>
              <a:t> </a:t>
            </a:r>
          </a:p>
        </p:txBody>
      </p:sp>
      <p:sp>
        <p:nvSpPr>
          <p:cNvPr id="4" name="Заголовок 1"/>
          <p:cNvSpPr txBox="1">
            <a:spLocks/>
          </p:cNvSpPr>
          <p:nvPr/>
        </p:nvSpPr>
        <p:spPr>
          <a:xfrm>
            <a:off x="653525" y="358792"/>
            <a:ext cx="7925003" cy="1236328"/>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i="1" dirty="0" smtClean="0">
                <a:solidFill>
                  <a:srgbClr val="7030A0"/>
                </a:solidFill>
              </a:rPr>
              <a:t>Угрозы, подстерегающие ребенка в Глобальной сети</a:t>
            </a:r>
            <a:endParaRPr lang="ru-RU" sz="3600" i="1" dirty="0">
              <a:solidFill>
                <a:srgbClr val="7030A0"/>
              </a:solidFill>
            </a:endParaRPr>
          </a:p>
        </p:txBody>
      </p:sp>
      <p:pic>
        <p:nvPicPr>
          <p:cNvPr id="8196"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92375"/>
            <a:ext cx="223361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50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2"/>
          <p:cNvSpPr>
            <a:spLocks noGrp="1"/>
          </p:cNvSpPr>
          <p:nvPr>
            <p:ph sz="quarter" idx="4294967295"/>
          </p:nvPr>
        </p:nvSpPr>
        <p:spPr>
          <a:xfrm>
            <a:off x="2663825" y="1773238"/>
            <a:ext cx="6480175" cy="4103687"/>
          </a:xfrm>
        </p:spPr>
        <p:txBody>
          <a:bodyPr/>
          <a:lstStyle/>
          <a:p>
            <a:pPr marL="44450" indent="0" eaLnBrk="1" hangingPunct="1"/>
            <a:r>
              <a:rPr lang="ru-RU" altLang="ru-RU" sz="2000" b="1" i="1" smtClean="0">
                <a:solidFill>
                  <a:srgbClr val="CC00CC"/>
                </a:solidFill>
              </a:rPr>
              <a:t>       </a:t>
            </a:r>
            <a:r>
              <a:rPr lang="ru-RU" altLang="ru-RU" sz="2000" b="1" i="1" u="sng" smtClean="0"/>
              <a:t>сайты, посвященные продаже контрабандных товаров или другой незаконной деятельности,</a:t>
            </a:r>
          </a:p>
          <a:p>
            <a:pPr marL="44450" indent="0" eaLnBrk="1" hangingPunct="1"/>
            <a:r>
              <a:rPr lang="ru-RU" altLang="ru-RU" sz="2000" b="1" i="1" u="sng" smtClean="0"/>
              <a:t>сайты с рекламой табака и алкоголя;</a:t>
            </a:r>
          </a:p>
          <a:p>
            <a:pPr marL="44450" indent="0" eaLnBrk="1" hangingPunct="1"/>
            <a:r>
              <a:rPr lang="ru-RU" altLang="ru-RU" sz="2000" b="1" i="1" u="sng" smtClean="0"/>
              <a:t>сайты, посвященные изготовлению взрывчатых веществ;</a:t>
            </a:r>
          </a:p>
          <a:p>
            <a:pPr marL="44450" indent="0" eaLnBrk="1" hangingPunct="1"/>
            <a:r>
              <a:rPr lang="ru-RU" altLang="ru-RU" sz="2000" b="1" i="1" u="sng" smtClean="0"/>
              <a:t>сайты, пропагандирующие наркотики;</a:t>
            </a:r>
            <a:endParaRPr lang="ru-RU" altLang="ru-RU" sz="2000" smtClean="0"/>
          </a:p>
        </p:txBody>
      </p:sp>
      <p:sp>
        <p:nvSpPr>
          <p:cNvPr id="4" name="Заголовок 1"/>
          <p:cNvSpPr txBox="1">
            <a:spLocks/>
          </p:cNvSpPr>
          <p:nvPr/>
        </p:nvSpPr>
        <p:spPr>
          <a:xfrm>
            <a:off x="179512" y="329136"/>
            <a:ext cx="8640960"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i="1" dirty="0" smtClean="0">
                <a:solidFill>
                  <a:srgbClr val="7030A0"/>
                </a:solidFill>
              </a:rPr>
              <a:t>Угрозы, подстерегающие ребенка в Глобальной сети</a:t>
            </a:r>
            <a:endParaRPr lang="ru-RU" sz="3600" i="1" dirty="0">
              <a:solidFill>
                <a:srgbClr val="7030A0"/>
              </a:solidFill>
            </a:endParaRPr>
          </a:p>
        </p:txBody>
      </p:sp>
      <p:pic>
        <p:nvPicPr>
          <p:cNvPr id="7172"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08275"/>
            <a:ext cx="223361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1168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82575" y="1052513"/>
            <a:ext cx="8424863"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AutoNum type="arabicPeriod"/>
            </a:pPr>
            <a:r>
              <a:rPr lang="ru-RU" altLang="ru-RU" sz="2000">
                <a:latin typeface="Times New Roman" pitchFamily="18" charset="0"/>
                <a:cs typeface="Times New Roman" pitchFamily="18" charset="0"/>
              </a:rPr>
              <a:t>Посещайте Интернет вместе с детьми. Поощряйте ваших детей делиться   с вами их успехами и неудачами в деле освоения Интернет;</a:t>
            </a:r>
          </a:p>
          <a:p>
            <a:pPr algn="just" eaLnBrk="1" hangingPunct="1">
              <a:lnSpc>
                <a:spcPct val="115000"/>
              </a:lnSpc>
              <a:spcBef>
                <a:spcPct val="0"/>
              </a:spcBef>
              <a:buFontTx/>
              <a:buNone/>
            </a:pPr>
            <a:r>
              <a:rPr lang="ru-RU" altLang="ru-RU" sz="2000">
                <a:latin typeface="Times New Roman" pitchFamily="18" charset="0"/>
                <a:cs typeface="Times New Roman" pitchFamily="18" charset="0"/>
              </a:rPr>
              <a:t>2.    Объясните детям, что если в Интернете что-либо беспокоит их, то им </a:t>
            </a:r>
          </a:p>
          <a:p>
            <a:pPr algn="just" eaLnBrk="1" hangingPunct="1">
              <a:lnSpc>
                <a:spcPct val="115000"/>
              </a:lnSpc>
              <a:spcBef>
                <a:spcPct val="0"/>
              </a:spcBef>
              <a:buFontTx/>
              <a:buNone/>
            </a:pPr>
            <a:r>
              <a:rPr lang="ru-RU" altLang="ru-RU" sz="2000">
                <a:latin typeface="Times New Roman" pitchFamily="18" charset="0"/>
                <a:cs typeface="Times New Roman" pitchFamily="18" charset="0"/>
              </a:rPr>
              <a:t>       следует не скрывать этого, а поделиться с вами своим беспокойством;</a:t>
            </a:r>
            <a:endParaRPr lang="ru-RU" altLang="ru-RU" sz="2000">
              <a:latin typeface="Calibri" pitchFamily="34" charset="0"/>
              <a:ea typeface="Calibri" pitchFamily="34" charset="0"/>
              <a:cs typeface="Times New Roman" pitchFamily="18" charset="0"/>
            </a:endParaRPr>
          </a:p>
          <a:p>
            <a:pPr algn="just" eaLnBrk="1" hangingPunct="1">
              <a:spcBef>
                <a:spcPct val="0"/>
              </a:spcBef>
              <a:buFontTx/>
              <a:buNone/>
            </a:pPr>
            <a:r>
              <a:rPr lang="ru-RU" altLang="ru-RU" sz="2000">
                <a:latin typeface="Times New Roman" pitchFamily="18" charset="0"/>
                <a:cs typeface="Times New Roman" pitchFamily="18" charset="0"/>
              </a:rPr>
              <a:t>3.  Составьте список правил работы детей в Интернет и помните, что  </a:t>
            </a:r>
          </a:p>
          <a:p>
            <a:pPr algn="just" eaLnBrk="1" hangingPunct="1">
              <a:spcBef>
                <a:spcPct val="0"/>
              </a:spcBef>
              <a:buFontTx/>
              <a:buNone/>
            </a:pPr>
            <a:r>
              <a:rPr lang="ru-RU" altLang="ru-RU" sz="2000" b="1">
                <a:latin typeface="Times New Roman" pitchFamily="18" charset="0"/>
                <a:cs typeface="Times New Roman" pitchFamily="18" charset="0"/>
              </a:rPr>
              <a:t>     лучше твердое «нет», чем неуверенное «да». </a:t>
            </a:r>
            <a:r>
              <a:rPr lang="ru-RU" altLang="ru-RU" sz="2000">
                <a:latin typeface="Times New Roman" pitchFamily="18" charset="0"/>
                <a:cs typeface="Times New Roman" pitchFamily="18" charset="0"/>
              </a:rPr>
              <a:t>Пусть ограничения будут </a:t>
            </a:r>
            <a:r>
              <a:rPr lang="en-US" altLang="ru-RU" sz="2000">
                <a:latin typeface="Times New Roman" pitchFamily="18" charset="0"/>
                <a:cs typeface="Times New Roman" pitchFamily="18" charset="0"/>
              </a:rPr>
              <a:t> </a:t>
            </a:r>
            <a:endParaRPr lang="ru-RU" altLang="ru-RU" sz="2000">
              <a:latin typeface="Times New Roman" pitchFamily="18" charset="0"/>
              <a:cs typeface="Times New Roman" pitchFamily="18" charset="0"/>
            </a:endParaRPr>
          </a:p>
          <a:p>
            <a:pPr algn="just" eaLnBrk="1" hangingPunct="1">
              <a:spcBef>
                <a:spcPct val="0"/>
              </a:spcBef>
              <a:buFontTx/>
              <a:buNone/>
            </a:pPr>
            <a:r>
              <a:rPr lang="ru-RU" altLang="ru-RU" sz="2000">
                <a:latin typeface="Times New Roman" pitchFamily="18" charset="0"/>
                <a:cs typeface="Times New Roman" pitchFamily="18" charset="0"/>
              </a:rPr>
              <a:t>      минимальны, но зато действовать всегда и без оговорок.</a:t>
            </a:r>
          </a:p>
          <a:p>
            <a:pPr algn="just" eaLnBrk="1" hangingPunct="1">
              <a:spcBef>
                <a:spcPct val="0"/>
              </a:spcBef>
              <a:buFontTx/>
              <a:buNone/>
            </a:pPr>
            <a:r>
              <a:rPr lang="ru-RU" altLang="ru-RU" sz="2000">
                <a:latin typeface="Times New Roman" pitchFamily="18" charset="0"/>
                <a:cs typeface="Times New Roman" pitchFamily="18" charset="0"/>
              </a:rPr>
              <a:t>4. Объясните ребенку, что при общении в чатах, использовании программ </a:t>
            </a:r>
          </a:p>
          <a:p>
            <a:pPr algn="just" eaLnBrk="1" hangingPunct="1">
              <a:spcBef>
                <a:spcPct val="0"/>
              </a:spcBef>
              <a:buFontTx/>
              <a:buNone/>
            </a:pPr>
            <a:r>
              <a:rPr lang="ru-RU" altLang="ru-RU" sz="2000">
                <a:latin typeface="Times New Roman" pitchFamily="18" charset="0"/>
                <a:cs typeface="Times New Roman" pitchFamily="18" charset="0"/>
              </a:rPr>
              <a:t>    мгновенного обмена сообщениями (типа ICQ, Microsoft Messenger и т.д.), </a:t>
            </a:r>
          </a:p>
          <a:p>
            <a:pPr algn="just" eaLnBrk="1" hangingPunct="1">
              <a:spcBef>
                <a:spcPct val="0"/>
              </a:spcBef>
              <a:buFontTx/>
              <a:buNone/>
            </a:pPr>
            <a:r>
              <a:rPr lang="ru-RU" altLang="ru-RU" sz="2000">
                <a:latin typeface="Times New Roman" pitchFamily="18" charset="0"/>
                <a:cs typeface="Times New Roman" pitchFamily="18" charset="0"/>
              </a:rPr>
              <a:t>    использовании он-лайн игр и других ситуациях, требующих </a:t>
            </a:r>
          </a:p>
          <a:p>
            <a:pPr algn="just" eaLnBrk="1" hangingPunct="1">
              <a:spcBef>
                <a:spcPct val="0"/>
              </a:spcBef>
              <a:buFontTx/>
              <a:buNone/>
            </a:pPr>
            <a:r>
              <a:rPr lang="ru-RU" altLang="ru-RU" sz="2000">
                <a:latin typeface="Times New Roman" pitchFamily="18" charset="0"/>
                <a:cs typeface="Times New Roman" pitchFamily="18" charset="0"/>
              </a:rPr>
              <a:t>     регистрации, нельзя использовать реальное имя, помогите вашему </a:t>
            </a:r>
          </a:p>
          <a:p>
            <a:pPr algn="just" eaLnBrk="1" hangingPunct="1">
              <a:spcBef>
                <a:spcPct val="0"/>
              </a:spcBef>
              <a:buFontTx/>
              <a:buNone/>
            </a:pPr>
            <a:r>
              <a:rPr lang="ru-RU" altLang="ru-RU" sz="2000">
                <a:latin typeface="Times New Roman" pitchFamily="18" charset="0"/>
                <a:cs typeface="Times New Roman" pitchFamily="18" charset="0"/>
              </a:rPr>
              <a:t>    ребенку выбрать регистрационное имя, не содержащее никакой личной </a:t>
            </a:r>
          </a:p>
          <a:p>
            <a:pPr algn="just" eaLnBrk="1" hangingPunct="1">
              <a:spcBef>
                <a:spcPct val="0"/>
              </a:spcBef>
              <a:buFontTx/>
              <a:buNone/>
            </a:pPr>
            <a:r>
              <a:rPr lang="ru-RU" altLang="ru-RU" sz="2000">
                <a:latin typeface="Times New Roman" pitchFamily="18" charset="0"/>
                <a:cs typeface="Times New Roman" pitchFamily="18" charset="0"/>
              </a:rPr>
              <a:t>     информации.</a:t>
            </a:r>
          </a:p>
          <a:p>
            <a:pPr algn="just" eaLnBrk="1" hangingPunct="1">
              <a:spcBef>
                <a:spcPct val="0"/>
              </a:spcBef>
              <a:buFontTx/>
              <a:buNone/>
            </a:pPr>
            <a:r>
              <a:rPr lang="ru-RU" altLang="ru-RU" sz="2000">
                <a:latin typeface="Times New Roman" pitchFamily="18" charset="0"/>
                <a:cs typeface="Times New Roman" pitchFamily="18" charset="0"/>
              </a:rPr>
              <a:t>5. Объясните ребенку, что нельзя выдавать свои личные данные, такие как </a:t>
            </a:r>
          </a:p>
          <a:p>
            <a:pPr algn="just" eaLnBrk="1" hangingPunct="1">
              <a:spcBef>
                <a:spcPct val="0"/>
              </a:spcBef>
              <a:buFontTx/>
              <a:buNone/>
            </a:pPr>
            <a:r>
              <a:rPr lang="ru-RU" altLang="ru-RU" sz="2000">
                <a:latin typeface="Times New Roman" pitchFamily="18" charset="0"/>
                <a:cs typeface="Times New Roman" pitchFamily="18" charset="0"/>
              </a:rPr>
              <a:t>    домашний адрес, номер телефона и любую другую личную </a:t>
            </a:r>
          </a:p>
          <a:p>
            <a:pPr algn="just" eaLnBrk="1" hangingPunct="1">
              <a:spcBef>
                <a:spcPct val="0"/>
              </a:spcBef>
              <a:buFontTx/>
              <a:buNone/>
            </a:pPr>
            <a:r>
              <a:rPr lang="ru-RU" altLang="ru-RU" sz="2000">
                <a:latin typeface="Times New Roman" pitchFamily="18" charset="0"/>
                <a:cs typeface="Times New Roman" pitchFamily="18" charset="0"/>
              </a:rPr>
              <a:t>    информацию, например, номер школы, класс, любимое место прогулки, </a:t>
            </a:r>
          </a:p>
          <a:p>
            <a:pPr algn="just" eaLnBrk="1" hangingPunct="1">
              <a:spcBef>
                <a:spcPct val="0"/>
              </a:spcBef>
              <a:buFontTx/>
              <a:buNone/>
            </a:pPr>
            <a:r>
              <a:rPr lang="ru-RU" altLang="ru-RU" sz="2000">
                <a:latin typeface="Times New Roman" pitchFamily="18" charset="0"/>
                <a:cs typeface="Times New Roman" pitchFamily="18" charset="0"/>
              </a:rPr>
              <a:t>    время возвращения домой, место работы отца или матери и т.д</a:t>
            </a:r>
            <a:endParaRPr lang="ru-RU" altLang="ru-RU" sz="2000">
              <a:latin typeface="Calibri" pitchFamily="34" charset="0"/>
            </a:endParaRPr>
          </a:p>
          <a:p>
            <a:pPr eaLnBrk="1" hangingPunct="1">
              <a:spcBef>
                <a:spcPct val="0"/>
              </a:spcBef>
              <a:buFont typeface="Wingdings" pitchFamily="2" charset="2"/>
              <a:buChar char="Ø"/>
            </a:pPr>
            <a:endParaRPr lang="ru-RU" altLang="ru-RU" sz="2000">
              <a:latin typeface="Times New Roman" pitchFamily="18" charset="0"/>
              <a:cs typeface="Times New Roman" pitchFamily="18" charset="0"/>
            </a:endParaRPr>
          </a:p>
        </p:txBody>
      </p:sp>
      <p:sp>
        <p:nvSpPr>
          <p:cNvPr id="3" name="Заголовок 1"/>
          <p:cNvSpPr txBox="1">
            <a:spLocks/>
          </p:cNvSpPr>
          <p:nvPr/>
        </p:nvSpPr>
        <p:spPr>
          <a:xfrm>
            <a:off x="282767" y="260648"/>
            <a:ext cx="8496944"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dirty="0" smtClean="0">
                <a:solidFill>
                  <a:srgbClr val="7030A0"/>
                </a:solidFill>
              </a:rPr>
              <a:t>Рекомендации родителям</a:t>
            </a:r>
            <a:endParaRPr lang="ru-RU" sz="3600" dirty="0">
              <a:solidFill>
                <a:srgbClr val="7030A0"/>
              </a:solidFill>
            </a:endParaRPr>
          </a:p>
        </p:txBody>
      </p:sp>
    </p:spTree>
    <p:extLst>
      <p:ext uri="{BB962C8B-B14F-4D97-AF65-F5344CB8AC3E}">
        <p14:creationId xmlns:p14="http://schemas.microsoft.com/office/powerpoint/2010/main" val="1031821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09563" y="981075"/>
            <a:ext cx="86550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tabLst>
                <a:tab pos="457200" algn="l"/>
              </a:tabLst>
              <a:defRPr sz="3200">
                <a:solidFill>
                  <a:schemeClr val="tx1"/>
                </a:solidFill>
                <a:latin typeface="Arial" charset="0"/>
              </a:defRPr>
            </a:lvl1pPr>
            <a:lvl2pPr marL="742950" indent="-285750" eaLnBrk="0" hangingPunct="0">
              <a:spcBef>
                <a:spcPct val="20000"/>
              </a:spcBef>
              <a:buChar char="–"/>
              <a:tabLst>
                <a:tab pos="457200" algn="l"/>
              </a:tabLst>
              <a:defRPr sz="2800">
                <a:solidFill>
                  <a:schemeClr val="tx1"/>
                </a:solidFill>
                <a:latin typeface="Arial" charset="0"/>
              </a:defRPr>
            </a:lvl2pPr>
            <a:lvl3pPr marL="1143000" indent="-228600" eaLnBrk="0" hangingPunct="0">
              <a:spcBef>
                <a:spcPct val="20000"/>
              </a:spcBef>
              <a:buChar char="•"/>
              <a:tabLst>
                <a:tab pos="457200" algn="l"/>
              </a:tabLst>
              <a:defRPr sz="2400">
                <a:solidFill>
                  <a:schemeClr val="tx1"/>
                </a:solidFill>
                <a:latin typeface="Arial" charset="0"/>
              </a:defRPr>
            </a:lvl3pPr>
            <a:lvl4pPr marL="1600200" indent="-228600" eaLnBrk="0" hangingPunct="0">
              <a:spcBef>
                <a:spcPct val="20000"/>
              </a:spcBef>
              <a:buChar char="–"/>
              <a:tabLst>
                <a:tab pos="457200" algn="l"/>
              </a:tabLst>
              <a:defRPr sz="2000">
                <a:solidFill>
                  <a:schemeClr val="tx1"/>
                </a:solidFill>
                <a:latin typeface="Arial" charset="0"/>
              </a:defRPr>
            </a:lvl4pPr>
            <a:lvl5pPr marL="2057400" indent="-228600" eaLnBrk="0" hangingPunct="0">
              <a:spcBef>
                <a:spcPct val="20000"/>
              </a:spcBef>
              <a:buChar char="»"/>
              <a:tabLst>
                <a:tab pos="4572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defRPr>
            </a:lvl9pPr>
          </a:lstStyle>
          <a:p>
            <a:pPr algn="just" eaLnBrk="1" hangingPunct="1">
              <a:lnSpc>
                <a:spcPct val="115000"/>
              </a:lnSpc>
              <a:spcBef>
                <a:spcPct val="0"/>
              </a:spcBef>
              <a:buFontTx/>
              <a:buAutoNum type="arabicPeriod" startAt="6"/>
            </a:pPr>
            <a:r>
              <a:rPr lang="ru-RU" altLang="ru-RU" sz="2000">
                <a:latin typeface="Times New Roman" pitchFamily="18" charset="0"/>
                <a:cs typeface="Times New Roman" pitchFamily="18" charset="0"/>
              </a:rPr>
              <a:t>Объясните своему ребенку, что  как и в реальной жизни и в Интернете нет разницы между неправильными и правильными  поступками;</a:t>
            </a:r>
            <a:endParaRPr lang="ru-RU" altLang="ru-RU" sz="2000">
              <a:latin typeface="Calibri" pitchFamily="34" charset="0"/>
              <a:ea typeface="Calibri" pitchFamily="34" charset="0"/>
              <a:cs typeface="Times New Roman" pitchFamily="18" charset="0"/>
            </a:endParaRPr>
          </a:p>
          <a:p>
            <a:pPr algn="just" eaLnBrk="1" hangingPunct="1">
              <a:lnSpc>
                <a:spcPct val="115000"/>
              </a:lnSpc>
              <a:spcBef>
                <a:spcPct val="0"/>
              </a:spcBef>
              <a:buFontTx/>
              <a:buAutoNum type="arabicPeriod" startAt="7"/>
            </a:pPr>
            <a:r>
              <a:rPr lang="ru-RU" altLang="ru-RU" sz="2000">
                <a:latin typeface="Times New Roman" pitchFamily="18" charset="0"/>
                <a:cs typeface="Times New Roman" pitchFamily="18" charset="0"/>
              </a:rPr>
              <a:t>Научите ваших детей уважать собеседников в Интернете. Убедитесь, что они понимают, что правила хорошего тона действуют одинаково в Интернете и в реальной жизни;</a:t>
            </a:r>
            <a:endParaRPr lang="ru-RU" altLang="ru-RU" sz="2000">
              <a:latin typeface="Calibri" pitchFamily="34" charset="0"/>
              <a:cs typeface="Times New Roman" pitchFamily="18" charset="0"/>
            </a:endParaRPr>
          </a:p>
          <a:p>
            <a:pPr algn="just" eaLnBrk="1" hangingPunct="1">
              <a:lnSpc>
                <a:spcPct val="115000"/>
              </a:lnSpc>
              <a:spcBef>
                <a:spcPct val="0"/>
              </a:spcBef>
              <a:buFontTx/>
              <a:buAutoNum type="arabicPeriod" startAt="7"/>
            </a:pPr>
            <a:r>
              <a:rPr lang="ru-RU" altLang="ru-RU" sz="2000">
                <a:latin typeface="Times New Roman" pitchFamily="18" charset="0"/>
                <a:cs typeface="Times New Roman" pitchFamily="18" charset="0"/>
              </a:rPr>
              <a:t>Скажите им, что никогда не стоит встречаться с друзьями из Интернета. Ведь люди могут оказаться совсем не теми, за кого себя выдают;</a:t>
            </a:r>
            <a:endParaRPr lang="ru-RU" altLang="ru-RU" sz="2000">
              <a:latin typeface="Calibri" pitchFamily="34" charset="0"/>
              <a:cs typeface="Times New Roman" pitchFamily="18" charset="0"/>
            </a:endParaRPr>
          </a:p>
          <a:p>
            <a:pPr algn="just" eaLnBrk="1" hangingPunct="1">
              <a:lnSpc>
                <a:spcPct val="115000"/>
              </a:lnSpc>
              <a:spcBef>
                <a:spcPct val="0"/>
              </a:spcBef>
              <a:buFontTx/>
              <a:buAutoNum type="arabicPeriod" startAt="7"/>
            </a:pPr>
            <a:r>
              <a:rPr lang="ru-RU" altLang="ru-RU" sz="2000">
                <a:latin typeface="Times New Roman" pitchFamily="18" charset="0"/>
                <a:cs typeface="Times New Roman" pitchFamily="18" charset="0"/>
              </a:rPr>
              <a:t>Объясните, что </a:t>
            </a:r>
            <a:r>
              <a:rPr lang="ru-RU" altLang="ru-RU" sz="2000" b="1">
                <a:latin typeface="Times New Roman" pitchFamily="18" charset="0"/>
                <a:cs typeface="Times New Roman" pitchFamily="18" charset="0"/>
              </a:rPr>
              <a:t>далеко не все, что можно увидеть в Интернете –      правда</a:t>
            </a:r>
            <a:r>
              <a:rPr lang="ru-RU" altLang="ru-RU" sz="2000">
                <a:latin typeface="Times New Roman" pitchFamily="18" charset="0"/>
                <a:cs typeface="Times New Roman" pitchFamily="18" charset="0"/>
              </a:rPr>
              <a:t>. При сомнениях, пусть лучше уточнит у вас.</a:t>
            </a:r>
          </a:p>
          <a:p>
            <a:pPr eaLnBrk="1" hangingPunct="1">
              <a:spcBef>
                <a:spcPct val="0"/>
              </a:spcBef>
              <a:buFontTx/>
              <a:buNone/>
            </a:pPr>
            <a:r>
              <a:rPr lang="ru-RU" altLang="ru-RU" sz="2000">
                <a:latin typeface="Times New Roman" pitchFamily="18" charset="0"/>
                <a:cs typeface="Times New Roman" pitchFamily="18" charset="0"/>
              </a:rPr>
              <a:t>10. Компьютер с подключением к Интернету должен находиться в  общей </a:t>
            </a:r>
          </a:p>
          <a:p>
            <a:pPr eaLnBrk="1" hangingPunct="1">
              <a:spcBef>
                <a:spcPct val="0"/>
              </a:spcBef>
              <a:buFontTx/>
              <a:buNone/>
            </a:pPr>
            <a:r>
              <a:rPr lang="ru-RU" altLang="ru-RU" sz="2000">
                <a:latin typeface="Times New Roman" pitchFamily="18" charset="0"/>
                <a:cs typeface="Times New Roman" pitchFamily="18" charset="0"/>
              </a:rPr>
              <a:t>       комнате</a:t>
            </a:r>
          </a:p>
          <a:p>
            <a:pPr eaLnBrk="1" hangingPunct="1">
              <a:spcBef>
                <a:spcPct val="0"/>
              </a:spcBef>
              <a:buFontTx/>
              <a:buNone/>
            </a:pPr>
            <a:r>
              <a:rPr lang="ru-RU" altLang="ru-RU" sz="2000">
                <a:latin typeface="Times New Roman" pitchFamily="18" charset="0"/>
                <a:cs typeface="Times New Roman" pitchFamily="18" charset="0"/>
              </a:rPr>
              <a:t>11. Приучите себя знакомиться с сайтами, которые посещают ваши дети.</a:t>
            </a:r>
          </a:p>
          <a:p>
            <a:pPr eaLnBrk="1" hangingPunct="1">
              <a:spcBef>
                <a:spcPct val="0"/>
              </a:spcBef>
              <a:buFontTx/>
              <a:buNone/>
            </a:pPr>
            <a:r>
              <a:rPr lang="ru-RU" altLang="ru-RU" sz="2000">
                <a:latin typeface="Times New Roman" pitchFamily="18" charset="0"/>
                <a:cs typeface="Times New Roman" pitchFamily="18" charset="0"/>
              </a:rPr>
              <a:t>12. Используйте современные программы, которые предоставляют       </a:t>
            </a:r>
          </a:p>
          <a:p>
            <a:pPr eaLnBrk="1" hangingPunct="1">
              <a:spcBef>
                <a:spcPct val="0"/>
              </a:spcBef>
              <a:buFontTx/>
              <a:buNone/>
            </a:pPr>
            <a:r>
              <a:rPr lang="ru-RU" altLang="ru-RU" sz="2000">
                <a:latin typeface="Times New Roman" pitchFamily="18" charset="0"/>
                <a:cs typeface="Times New Roman" pitchFamily="18" charset="0"/>
              </a:rPr>
              <a:t>       возможность фильтрации содержимого сайтов, контролировать      </a:t>
            </a:r>
          </a:p>
          <a:p>
            <a:pPr eaLnBrk="1" hangingPunct="1">
              <a:spcBef>
                <a:spcPct val="0"/>
              </a:spcBef>
              <a:buFontTx/>
              <a:buNone/>
            </a:pPr>
            <a:r>
              <a:rPr lang="ru-RU" altLang="ru-RU" sz="2000">
                <a:latin typeface="Times New Roman" pitchFamily="18" charset="0"/>
                <a:cs typeface="Times New Roman" pitchFamily="18" charset="0"/>
              </a:rPr>
              <a:t>        места посещения и деятельность там.</a:t>
            </a:r>
          </a:p>
        </p:txBody>
      </p:sp>
      <p:sp>
        <p:nvSpPr>
          <p:cNvPr id="3" name="Заголовок 1"/>
          <p:cNvSpPr txBox="1">
            <a:spLocks/>
          </p:cNvSpPr>
          <p:nvPr/>
        </p:nvSpPr>
        <p:spPr>
          <a:xfrm>
            <a:off x="282767" y="260648"/>
            <a:ext cx="8496944"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dirty="0" smtClean="0">
                <a:solidFill>
                  <a:srgbClr val="7030A0"/>
                </a:solidFill>
              </a:rPr>
              <a:t>Рекомендации родителям</a:t>
            </a:r>
            <a:endParaRPr lang="ru-RU" sz="3600" dirty="0">
              <a:solidFill>
                <a:srgbClr val="7030A0"/>
              </a:solidFill>
            </a:endParaRPr>
          </a:p>
        </p:txBody>
      </p:sp>
    </p:spTree>
    <p:extLst>
      <p:ext uri="{BB962C8B-B14F-4D97-AF65-F5344CB8AC3E}">
        <p14:creationId xmlns:p14="http://schemas.microsoft.com/office/powerpoint/2010/main" val="255999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m-school14.ru/images/bezl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888"/>
            <a:ext cx="8572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7554" y="2708920"/>
            <a:ext cx="8748464" cy="2031325"/>
          </a:xfrm>
          <a:prstGeom prst="rect">
            <a:avLst/>
          </a:prstGeom>
        </p:spPr>
        <p:txBody>
          <a:bodyPr wrap="square">
            <a:spAutoFit/>
          </a:bodyPr>
          <a:lstStyle/>
          <a:p>
            <a:pPr>
              <a:lnSpc>
                <a:spcPct val="150000"/>
              </a:lnSpc>
              <a:spcAft>
                <a:spcPts val="0"/>
              </a:spcAft>
            </a:pPr>
            <a:r>
              <a:rPr lang="ru-RU" sz="2800" b="1" u="sng" dirty="0" smtClean="0">
                <a:solidFill>
                  <a:srgbClr val="FF0000"/>
                </a:solidFill>
                <a:latin typeface="Times New Roman" panose="02020603050405020304" pitchFamily="18" charset="0"/>
                <a:ea typeface="Times New Roman" panose="02020603050405020304" pitchFamily="18" charset="0"/>
              </a:rPr>
              <a:t>Безопасность</a:t>
            </a:r>
            <a:r>
              <a:rPr lang="ru-RU" sz="2800" b="1" dirty="0" smtClean="0">
                <a:solidFill>
                  <a:srgbClr val="FF0000"/>
                </a:solidFill>
                <a:latin typeface="Times New Roman" panose="02020603050405020304" pitchFamily="18" charset="0"/>
                <a:ea typeface="Times New Roman" panose="02020603050405020304" pitchFamily="18" charset="0"/>
              </a:rPr>
              <a:t> - это </a:t>
            </a:r>
            <a:r>
              <a:rPr lang="ru-RU" sz="2800" b="1" dirty="0">
                <a:solidFill>
                  <a:srgbClr val="FF0000"/>
                </a:solidFill>
                <a:latin typeface="Times New Roman" panose="02020603050405020304" pitchFamily="18" charset="0"/>
                <a:ea typeface="Times New Roman" panose="02020603050405020304" pitchFamily="18" charset="0"/>
              </a:rPr>
              <a:t>не просто сумма усвоенных знаний, а умение правильно себя вести в различных ситуациях, применение знаний на практике.</a:t>
            </a:r>
            <a:endParaRPr lang="ru-RU" sz="28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217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БЕЗОПАСНОСТЬ НА ВОДОЁМАХ.</a:t>
            </a:r>
            <a:endParaRPr lang="ru-RU" dirty="0"/>
          </a:p>
        </p:txBody>
      </p:sp>
      <p:sp>
        <p:nvSpPr>
          <p:cNvPr id="3" name="Объект 2"/>
          <p:cNvSpPr>
            <a:spLocks noGrp="1"/>
          </p:cNvSpPr>
          <p:nvPr>
            <p:ph sz="half" idx="1"/>
          </p:nvPr>
        </p:nvSpPr>
        <p:spPr>
          <a:xfrm>
            <a:off x="395536" y="1999382"/>
            <a:ext cx="3528392" cy="3229818"/>
          </a:xfrm>
        </p:spPr>
        <p:txBody>
          <a:bodyPr>
            <a:normAutofit fontScale="55000" lnSpcReduction="20000"/>
          </a:bodyPr>
          <a:lstStyle/>
          <a:p>
            <a:r>
              <a:rPr lang="ru-RU" dirty="0">
                <a:solidFill>
                  <a:srgbClr val="0070C0"/>
                </a:solidFill>
              </a:rPr>
              <a:t>Не оставлять детей без присмотра!</a:t>
            </a:r>
          </a:p>
          <a:p>
            <a:r>
              <a:rPr lang="ru-RU" dirty="0">
                <a:solidFill>
                  <a:srgbClr val="0070C0"/>
                </a:solidFill>
              </a:rPr>
              <a:t>Осмотреть место отдыха и купания;</a:t>
            </a:r>
          </a:p>
          <a:p>
            <a:r>
              <a:rPr lang="ru-RU" dirty="0">
                <a:solidFill>
                  <a:srgbClr val="0070C0"/>
                </a:solidFill>
              </a:rPr>
              <a:t>Очистить от битого стекла и острых камней место отдыха;</a:t>
            </a:r>
          </a:p>
          <a:p>
            <a:r>
              <a:rPr lang="ru-RU" dirty="0">
                <a:solidFill>
                  <a:srgbClr val="0070C0"/>
                </a:solidFill>
              </a:rPr>
              <a:t>Избегать прямых солнечных лучей;</a:t>
            </a:r>
          </a:p>
          <a:p>
            <a:r>
              <a:rPr lang="ru-RU" dirty="0">
                <a:solidFill>
                  <a:srgbClr val="0070C0"/>
                </a:solidFill>
              </a:rPr>
              <a:t>Не погружаться резко в воду, так как это может спровоцировать сбой сердцебиения и судороги;</a:t>
            </a:r>
          </a:p>
          <a:p>
            <a:r>
              <a:rPr lang="ru-RU" dirty="0">
                <a:solidFill>
                  <a:srgbClr val="0070C0"/>
                </a:solidFill>
              </a:rPr>
              <a:t>Не допускать переохлаждения в воде;</a:t>
            </a:r>
          </a:p>
          <a:p>
            <a:r>
              <a:rPr lang="ru-RU" dirty="0">
                <a:solidFill>
                  <a:srgbClr val="0070C0"/>
                </a:solidFill>
              </a:rPr>
              <a:t>Чередуйте купание с играми на берегу.</a:t>
            </a:r>
          </a:p>
          <a:p>
            <a:endParaRPr lang="ru-RU" dirty="0">
              <a:solidFill>
                <a:srgbClr val="0070C0"/>
              </a:solidFill>
            </a:endParaRPr>
          </a:p>
        </p:txBody>
      </p:sp>
      <p:pic>
        <p:nvPicPr>
          <p:cNvPr id="12290" name="Picture 2" descr="http://dou2.rybadm.ru/images/hello_html_m32e2dabd.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12328" y="1896258"/>
            <a:ext cx="3144048" cy="21241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dscentrkar.educhel.ru/uploads/20600/20539/section/321943/lovickaya/.thumbs/MYLlpRl19mU.jpg?15641250945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221088"/>
            <a:ext cx="2880320" cy="232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ipe(down)">
                                      <p:cBhvr>
                                        <p:cTn id="14" dur="580">
                                          <p:stCondLst>
                                            <p:cond delay="0"/>
                                          </p:stCondLst>
                                        </p:cTn>
                                        <p:tgtEl>
                                          <p:spTgt spid="12290"/>
                                        </p:tgtEl>
                                      </p:cBhvr>
                                    </p:animEffect>
                                    <p:anim calcmode="lin" valueType="num">
                                      <p:cBhvr>
                                        <p:cTn id="15"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0" dur="26">
                                          <p:stCondLst>
                                            <p:cond delay="650"/>
                                          </p:stCondLst>
                                        </p:cTn>
                                        <p:tgtEl>
                                          <p:spTgt spid="12290"/>
                                        </p:tgtEl>
                                      </p:cBhvr>
                                      <p:to x="100000" y="60000"/>
                                    </p:animScale>
                                    <p:animScale>
                                      <p:cBhvr>
                                        <p:cTn id="21" dur="166" decel="50000">
                                          <p:stCondLst>
                                            <p:cond delay="676"/>
                                          </p:stCondLst>
                                        </p:cTn>
                                        <p:tgtEl>
                                          <p:spTgt spid="12290"/>
                                        </p:tgtEl>
                                      </p:cBhvr>
                                      <p:to x="100000" y="100000"/>
                                    </p:animScale>
                                    <p:animScale>
                                      <p:cBhvr>
                                        <p:cTn id="22" dur="26">
                                          <p:stCondLst>
                                            <p:cond delay="1312"/>
                                          </p:stCondLst>
                                        </p:cTn>
                                        <p:tgtEl>
                                          <p:spTgt spid="12290"/>
                                        </p:tgtEl>
                                      </p:cBhvr>
                                      <p:to x="100000" y="80000"/>
                                    </p:animScale>
                                    <p:animScale>
                                      <p:cBhvr>
                                        <p:cTn id="23" dur="166" decel="50000">
                                          <p:stCondLst>
                                            <p:cond delay="1338"/>
                                          </p:stCondLst>
                                        </p:cTn>
                                        <p:tgtEl>
                                          <p:spTgt spid="12290"/>
                                        </p:tgtEl>
                                      </p:cBhvr>
                                      <p:to x="100000" y="100000"/>
                                    </p:animScale>
                                    <p:animScale>
                                      <p:cBhvr>
                                        <p:cTn id="24" dur="26">
                                          <p:stCondLst>
                                            <p:cond delay="1642"/>
                                          </p:stCondLst>
                                        </p:cTn>
                                        <p:tgtEl>
                                          <p:spTgt spid="12290"/>
                                        </p:tgtEl>
                                      </p:cBhvr>
                                      <p:to x="100000" y="90000"/>
                                    </p:animScale>
                                    <p:animScale>
                                      <p:cBhvr>
                                        <p:cTn id="25" dur="166" decel="50000">
                                          <p:stCondLst>
                                            <p:cond delay="1668"/>
                                          </p:stCondLst>
                                        </p:cTn>
                                        <p:tgtEl>
                                          <p:spTgt spid="12290"/>
                                        </p:tgtEl>
                                      </p:cBhvr>
                                      <p:to x="100000" y="100000"/>
                                    </p:animScale>
                                    <p:animScale>
                                      <p:cBhvr>
                                        <p:cTn id="26" dur="26">
                                          <p:stCondLst>
                                            <p:cond delay="1808"/>
                                          </p:stCondLst>
                                        </p:cTn>
                                        <p:tgtEl>
                                          <p:spTgt spid="12290"/>
                                        </p:tgtEl>
                                      </p:cBhvr>
                                      <p:to x="100000" y="95000"/>
                                    </p:animScale>
                                    <p:animScale>
                                      <p:cBhvr>
                                        <p:cTn id="27" dur="166" decel="50000">
                                          <p:stCondLst>
                                            <p:cond delay="1834"/>
                                          </p:stCondLst>
                                        </p:cTn>
                                        <p:tgtEl>
                                          <p:spTgt spid="1229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p:cTn id="4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9" dur="500"/>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6" dur="500"/>
                                        <p:tgtEl>
                                          <p:spTgt spid="3">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12292"/>
                                        </p:tgtEl>
                                        <p:attrNameLst>
                                          <p:attrName>style.visibility</p:attrName>
                                        </p:attrNameLst>
                                      </p:cBhvr>
                                      <p:to>
                                        <p:strVal val="visible"/>
                                      </p:to>
                                    </p:set>
                                    <p:animEffect transition="in" filter="wipe(down)">
                                      <p:cBhvr>
                                        <p:cTn id="81" dur="580">
                                          <p:stCondLst>
                                            <p:cond delay="0"/>
                                          </p:stCondLst>
                                        </p:cTn>
                                        <p:tgtEl>
                                          <p:spTgt spid="12292"/>
                                        </p:tgtEl>
                                      </p:cBhvr>
                                    </p:animEffect>
                                    <p:anim calcmode="lin" valueType="num">
                                      <p:cBhvr>
                                        <p:cTn id="82"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87" dur="26">
                                          <p:stCondLst>
                                            <p:cond delay="650"/>
                                          </p:stCondLst>
                                        </p:cTn>
                                        <p:tgtEl>
                                          <p:spTgt spid="12292"/>
                                        </p:tgtEl>
                                      </p:cBhvr>
                                      <p:to x="100000" y="60000"/>
                                    </p:animScale>
                                    <p:animScale>
                                      <p:cBhvr>
                                        <p:cTn id="88" dur="166" decel="50000">
                                          <p:stCondLst>
                                            <p:cond delay="676"/>
                                          </p:stCondLst>
                                        </p:cTn>
                                        <p:tgtEl>
                                          <p:spTgt spid="12292"/>
                                        </p:tgtEl>
                                      </p:cBhvr>
                                      <p:to x="100000" y="100000"/>
                                    </p:animScale>
                                    <p:animScale>
                                      <p:cBhvr>
                                        <p:cTn id="89" dur="26">
                                          <p:stCondLst>
                                            <p:cond delay="1312"/>
                                          </p:stCondLst>
                                        </p:cTn>
                                        <p:tgtEl>
                                          <p:spTgt spid="12292"/>
                                        </p:tgtEl>
                                      </p:cBhvr>
                                      <p:to x="100000" y="80000"/>
                                    </p:animScale>
                                    <p:animScale>
                                      <p:cBhvr>
                                        <p:cTn id="90" dur="166" decel="50000">
                                          <p:stCondLst>
                                            <p:cond delay="1338"/>
                                          </p:stCondLst>
                                        </p:cTn>
                                        <p:tgtEl>
                                          <p:spTgt spid="12292"/>
                                        </p:tgtEl>
                                      </p:cBhvr>
                                      <p:to x="100000" y="100000"/>
                                    </p:animScale>
                                    <p:animScale>
                                      <p:cBhvr>
                                        <p:cTn id="91" dur="26">
                                          <p:stCondLst>
                                            <p:cond delay="1642"/>
                                          </p:stCondLst>
                                        </p:cTn>
                                        <p:tgtEl>
                                          <p:spTgt spid="12292"/>
                                        </p:tgtEl>
                                      </p:cBhvr>
                                      <p:to x="100000" y="90000"/>
                                    </p:animScale>
                                    <p:animScale>
                                      <p:cBhvr>
                                        <p:cTn id="92" dur="166" decel="50000">
                                          <p:stCondLst>
                                            <p:cond delay="1668"/>
                                          </p:stCondLst>
                                        </p:cTn>
                                        <p:tgtEl>
                                          <p:spTgt spid="12292"/>
                                        </p:tgtEl>
                                      </p:cBhvr>
                                      <p:to x="100000" y="100000"/>
                                    </p:animScale>
                                    <p:animScale>
                                      <p:cBhvr>
                                        <p:cTn id="93" dur="26">
                                          <p:stCondLst>
                                            <p:cond delay="1808"/>
                                          </p:stCondLst>
                                        </p:cTn>
                                        <p:tgtEl>
                                          <p:spTgt spid="12292"/>
                                        </p:tgtEl>
                                      </p:cBhvr>
                                      <p:to x="100000" y="95000"/>
                                    </p:animScale>
                                    <p:animScale>
                                      <p:cBhvr>
                                        <p:cTn id="94" dur="166" decel="50000">
                                          <p:stCondLst>
                                            <p:cond delay="1834"/>
                                          </p:stCondLst>
                                        </p:cTn>
                                        <p:tgtEl>
                                          <p:spTgt spid="122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dsad34.ru/wp-content/uploads/2018/01/klesh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640960" cy="707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school14.ru/images/bezl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72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232519"/>
            <a:ext cx="8284468" cy="3065455"/>
          </a:xfrm>
          <a:prstGeom prst="rect">
            <a:avLst/>
          </a:prstGeom>
        </p:spPr>
        <p:txBody>
          <a:bodyPr wrap="square">
            <a:spAutoFit/>
          </a:bodyPr>
          <a:lstStyle/>
          <a:p>
            <a:pPr algn="ctr">
              <a:lnSpc>
                <a:spcPct val="115000"/>
              </a:lnSpc>
              <a:spcAft>
                <a:spcPts val="0"/>
              </a:spcAft>
            </a:pPr>
            <a:r>
              <a:rPr lang="ru-RU" sz="2000" b="1" dirty="0">
                <a:latin typeface="Times New Roman" panose="02020603050405020304" pitchFamily="18" charset="0"/>
                <a:ea typeface="Calibri" panose="020F0502020204030204" pitchFamily="34" charset="0"/>
              </a:rPr>
              <a:t>Уважаемые родители!</a:t>
            </a:r>
            <a:endParaRPr lang="ru-RU" dirty="0">
              <a:latin typeface="Times New Roman" panose="02020603050405020304" pitchFamily="18" charset="0"/>
              <a:ea typeface="Calibri" panose="020F0502020204030204" pitchFamily="34" charset="0"/>
            </a:endParaRPr>
          </a:p>
          <a:p>
            <a:pPr algn="ctr">
              <a:lnSpc>
                <a:spcPct val="115000"/>
              </a:lnSpc>
              <a:spcAft>
                <a:spcPts val="0"/>
              </a:spcAft>
            </a:pPr>
            <a:r>
              <a:rPr lang="ru-RU" sz="2000" b="1" dirty="0">
                <a:latin typeface="Times New Roman" panose="02020603050405020304" pitchFamily="18" charset="0"/>
                <a:ea typeface="Calibri" panose="020F0502020204030204" pitchFamily="34" charset="0"/>
              </a:rPr>
              <a:t> </a:t>
            </a:r>
            <a:endParaRPr lang="ru-RU" dirty="0">
              <a:latin typeface="Times New Roman" panose="02020603050405020304" pitchFamily="18" charset="0"/>
              <a:ea typeface="Calibri" panose="020F0502020204030204" pitchFamily="34" charset="0"/>
            </a:endParaRPr>
          </a:p>
          <a:p>
            <a:pPr indent="449580" algn="just">
              <a:lnSpc>
                <a:spcPct val="115000"/>
              </a:lnSpc>
              <a:spcAft>
                <a:spcPts val="0"/>
              </a:spcAft>
            </a:pPr>
            <a:r>
              <a:rPr lang="ru-RU" dirty="0">
                <a:latin typeface="Times New Roman" panose="02020603050405020304" pitchFamily="18" charset="0"/>
                <a:ea typeface="Calibri" panose="020F0502020204030204" pitchFamily="34" charset="0"/>
              </a:rPr>
              <a:t>Администрация школы и классные руководители  предупреждают Вас о том, что Вы несете полную ответственность за жизнь, здоровье и безопасность Ваших детей во время летних каникул</a:t>
            </a:r>
            <a:r>
              <a:rPr lang="ru-RU" dirty="0" smtClean="0">
                <a:latin typeface="Times New Roman" panose="02020603050405020304" pitchFamily="18" charset="0"/>
                <a:ea typeface="Calibri" panose="020F0502020204030204" pitchFamily="34" charset="0"/>
              </a:rPr>
              <a:t>!</a:t>
            </a:r>
          </a:p>
          <a:p>
            <a:pPr indent="449580" algn="just">
              <a:lnSpc>
                <a:spcPct val="115000"/>
              </a:lnSpc>
              <a:spcAft>
                <a:spcPts val="0"/>
              </a:spcAft>
            </a:pPr>
            <a:endParaRPr lang="ru-RU" dirty="0">
              <a:latin typeface="Times New Roman" panose="02020603050405020304" pitchFamily="18" charset="0"/>
              <a:ea typeface="Calibri" panose="020F0502020204030204" pitchFamily="34" charset="0"/>
            </a:endParaRPr>
          </a:p>
          <a:p>
            <a:pPr indent="449580" algn="just">
              <a:lnSpc>
                <a:spcPct val="115000"/>
              </a:lnSpc>
            </a:pPr>
            <a:r>
              <a:rPr lang="ru-RU" sz="2800" dirty="0">
                <a:solidFill>
                  <a:srgbClr val="FF0000"/>
                </a:solidFill>
              </a:rPr>
              <a:t>Пусть каждый день будет безопасным!</a:t>
            </a:r>
          </a:p>
          <a:p>
            <a:pPr indent="449580" algn="just">
              <a:lnSpc>
                <a:spcPct val="115000"/>
              </a:lnSpc>
              <a:spcAft>
                <a:spcPts val="0"/>
              </a:spcAft>
            </a:pPr>
            <a:endParaRPr lang="ru-RU" sz="2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3719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ds04.infourok.ru/uploads/ex/03f6/0019cd85-5287dbf1/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2"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15362"/>
                                        </p:tgtEl>
                                        <p:attrNameLst>
                                          <p:attrName>style.color</p:attrName>
                                        </p:attrNameLst>
                                      </p:cBhvr>
                                      <p:by>
                                        <p:hsl h="0" s="12549" l="25098"/>
                                      </p:by>
                                    </p:animClr>
                                    <p:animClr clrSpc="hsl" dir="cw">
                                      <p:cBhvr>
                                        <p:cTn id="7" dur="500" fill="hold"/>
                                        <p:tgtEl>
                                          <p:spTgt spid="15362"/>
                                        </p:tgtEl>
                                        <p:attrNameLst>
                                          <p:attrName>fillcolor</p:attrName>
                                        </p:attrNameLst>
                                      </p:cBhvr>
                                      <p:by>
                                        <p:hsl h="0" s="12549" l="25098"/>
                                      </p:by>
                                    </p:animClr>
                                    <p:animClr clrSpc="hsl" dir="cw">
                                      <p:cBhvr>
                                        <p:cTn id="8" dur="500" fill="hold"/>
                                        <p:tgtEl>
                                          <p:spTgt spid="15362"/>
                                        </p:tgtEl>
                                        <p:attrNameLst>
                                          <p:attrName>stroke.color</p:attrName>
                                        </p:attrNameLst>
                                      </p:cBhvr>
                                      <p:by>
                                        <p:hsl h="0" s="12549" l="25098"/>
                                      </p:by>
                                    </p:animClr>
                                    <p:set>
                                      <p:cBhvr>
                                        <p:cTn id="9" dur="500" fill="hold"/>
                                        <p:tgtEl>
                                          <p:spTgt spid="153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endParaRPr lang="ru-RU" altLang="ru-RU" smtClean="0"/>
          </a:p>
        </p:txBody>
      </p:sp>
      <p:sp>
        <p:nvSpPr>
          <p:cNvPr id="3075" name="Содержимое 2"/>
          <p:cNvSpPr>
            <a:spLocks noGrp="1"/>
          </p:cNvSpPr>
          <p:nvPr>
            <p:ph idx="1"/>
          </p:nvPr>
        </p:nvSpPr>
        <p:spPr/>
        <p:txBody>
          <a:bodyPr/>
          <a:lstStyle/>
          <a:p>
            <a:pPr eaLnBrk="1" hangingPunct="1"/>
            <a:endParaRPr lang="ru-RU" altLang="ru-RU" smtClean="0"/>
          </a:p>
        </p:txBody>
      </p:sp>
      <p:pic>
        <p:nvPicPr>
          <p:cNvPr id="3076" name="Picture 2" descr="http://ramki-vsem.ru/fon/fon-prirod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7112000"/>
            <a:ext cx="9901238" cy="139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Прямоугольник 4"/>
          <p:cNvSpPr>
            <a:spLocks noChangeArrowheads="1"/>
          </p:cNvSpPr>
          <p:nvPr/>
        </p:nvSpPr>
        <p:spPr bwMode="auto">
          <a:xfrm>
            <a:off x="323850" y="0"/>
            <a:ext cx="79200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  Скоро наступит долгожданное лето! Дети все больше времени проводят на улице, на даче с родителями, выезжают на отдых в лес и на водоемы.</a:t>
            </a:r>
          </a:p>
          <a:p>
            <a:pPr eaLnBrk="1" hangingPunct="1">
              <a:spcBef>
                <a:spcPct val="0"/>
              </a:spcBef>
              <a:buFontTx/>
              <a:buNone/>
            </a:pPr>
            <a:r>
              <a:rPr lang="ru-RU" altLang="ru-RU" sz="1800"/>
              <a:t>    Лето характеризуется нарастанием двигательной активности и увеличением физических возможностей ребёнка, которые, сочетаясь с повышенной любознательностью и стремлением к самостоятельности, нередко приводят к возникновению опасных ситуаций.</a:t>
            </a:r>
          </a:p>
          <a:p>
            <a:pPr eaLnBrk="1" hangingPunct="1">
              <a:spcBef>
                <a:spcPct val="0"/>
              </a:spcBef>
              <a:buFontTx/>
              <a:buNone/>
            </a:pPr>
            <a:r>
              <a:rPr lang="ru-RU" altLang="ru-RU" sz="1800"/>
              <a:t>     Предупреждение детского травматизма – одна из самых актуальных проблем нашего времени. За жизнь и здоровье детей отвечают взрослые, и в первую очередь именно родители должны создать безопасные условия жизнедеятельности детей в летний период, сформировать у них навыки безопасного поведения и умения предвидеть последствия опасных ситуаций.</a:t>
            </a:r>
          </a:p>
        </p:txBody>
      </p:sp>
    </p:spTree>
    <p:extLst>
      <p:ext uri="{BB962C8B-B14F-4D97-AF65-F5344CB8AC3E}">
        <p14:creationId xmlns:p14="http://schemas.microsoft.com/office/powerpoint/2010/main" val="378772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altLang="ru-RU" smtClean="0"/>
          </a:p>
        </p:txBody>
      </p:sp>
      <p:sp>
        <p:nvSpPr>
          <p:cNvPr id="4099" name="Содержимое 2"/>
          <p:cNvSpPr>
            <a:spLocks noGrp="1"/>
          </p:cNvSpPr>
          <p:nvPr>
            <p:ph idx="1"/>
          </p:nvPr>
        </p:nvSpPr>
        <p:spPr/>
        <p:txBody>
          <a:bodyPr/>
          <a:lstStyle/>
          <a:p>
            <a:pPr eaLnBrk="1" hangingPunct="1"/>
            <a:endParaRPr lang="ru-RU" altLang="ru-RU" smtClean="0"/>
          </a:p>
        </p:txBody>
      </p:sp>
      <p:pic>
        <p:nvPicPr>
          <p:cNvPr id="4100" name="Picture 2" descr="http://ramki-vsem.ru/fon/fon-prirod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7112000"/>
            <a:ext cx="9901238" cy="139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Прямоугольник 4"/>
          <p:cNvSpPr>
            <a:spLocks noChangeArrowheads="1"/>
          </p:cNvSpPr>
          <p:nvPr/>
        </p:nvSpPr>
        <p:spPr bwMode="auto">
          <a:xfrm>
            <a:off x="0" y="0"/>
            <a:ext cx="84597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  Главное, что должны помнить родители – ни при каких обстоятельствах не оставлять ребенка без присмотра. Защитить себя и своих детей от многих проблем, которыми может столкнуться семья, можно при условии постоянной заботы о безопасности.</a:t>
            </a:r>
          </a:p>
          <a:p>
            <a:pPr eaLnBrk="1" hangingPunct="1">
              <a:spcBef>
                <a:spcPct val="0"/>
              </a:spcBef>
              <a:buFontTx/>
              <a:buNone/>
            </a:pPr>
            <a:r>
              <a:rPr lang="ru-RU" altLang="ru-RU" sz="1800"/>
              <a:t>     Многие меры по обеспечению безопасности детей, могут показаться   элементарными, однако с ребенком школьного и дошкольного возраста необходимо разбирать и обсуждать на первый взгляд кажущиеся очень простыми правила поведения.</a:t>
            </a:r>
          </a:p>
          <a:p>
            <a:pPr eaLnBrk="1" hangingPunct="1">
              <a:spcBef>
                <a:spcPct val="0"/>
              </a:spcBef>
              <a:buFontTx/>
              <a:buNone/>
            </a:pPr>
            <a:r>
              <a:rPr lang="ru-RU" altLang="ru-RU" sz="1800"/>
              <a:t>     Необходимо выделить некоторые правила поведения, которые дети должны выполнять неукоснительно, так как от этого зависят их здоровье и безопасность.</a:t>
            </a:r>
            <a:r>
              <a:rPr lang="ru-RU" altLang="ru-RU" sz="1800" b="1"/>
              <a:t> </a:t>
            </a:r>
            <a:endParaRPr lang="ru-RU" altLang="ru-RU" sz="1800"/>
          </a:p>
        </p:txBody>
      </p:sp>
    </p:spTree>
    <p:extLst>
      <p:ext uri="{BB962C8B-B14F-4D97-AF65-F5344CB8AC3E}">
        <p14:creationId xmlns:p14="http://schemas.microsoft.com/office/powerpoint/2010/main" val="741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7307088" cy="1728191"/>
          </a:xfrm>
        </p:spPr>
        <p:txBody>
          <a:bodyPr>
            <a:normAutofit fontScale="90000"/>
          </a:bodyPr>
          <a:lstStyle/>
          <a:p>
            <a:r>
              <a:rPr lang="ru-RU" dirty="0">
                <a:effectLst/>
              </a:rPr>
              <a:t> Что должны делать взрослые, чтобы обеспечить безопасность и здоровье своих детей? </a:t>
            </a:r>
            <a:endParaRPr lang="ru-RU" dirty="0"/>
          </a:p>
        </p:txBody>
      </p:sp>
      <p:sp>
        <p:nvSpPr>
          <p:cNvPr id="3" name="Текст 2"/>
          <p:cNvSpPr>
            <a:spLocks noGrp="1"/>
          </p:cNvSpPr>
          <p:nvPr>
            <p:ph type="body" idx="1"/>
          </p:nvPr>
        </p:nvSpPr>
        <p:spPr>
          <a:xfrm>
            <a:off x="755576" y="3429000"/>
            <a:ext cx="7560840" cy="1584176"/>
          </a:xfrm>
        </p:spPr>
        <p:txBody>
          <a:bodyPr>
            <a:normAutofit fontScale="62500" lnSpcReduction="20000"/>
          </a:bodyPr>
          <a:lstStyle/>
          <a:p>
            <a:r>
              <a:rPr lang="ru-RU" dirty="0"/>
              <a:t> 1) </a:t>
            </a:r>
            <a:r>
              <a:rPr lang="ru-RU" sz="2800" dirty="0"/>
              <a:t>Надо дать детям необходимую сумму знаний об общепринятых нормах безопасного поведения</a:t>
            </a:r>
            <a:r>
              <a:rPr lang="ru-RU" sz="2800" dirty="0" smtClean="0"/>
              <a:t>.</a:t>
            </a:r>
          </a:p>
          <a:p>
            <a:r>
              <a:rPr lang="ru-RU" sz="2800" dirty="0"/>
              <a:t>2) Научить адекватно, осознанно действовать в той или иной обстановке, помочь детям овладеть элементарными навыками поведения дома, на улице, в парке, в транспорте, лесу, на водоёмах</a:t>
            </a:r>
          </a:p>
          <a:p>
            <a:r>
              <a:rPr lang="ru-RU" sz="2800" dirty="0"/>
              <a:t>3) Развить у школьников самостоятельность и ответственность.</a:t>
            </a:r>
          </a:p>
          <a:p>
            <a:endParaRPr lang="ru-RU" sz="2800" dirty="0"/>
          </a:p>
          <a:p>
            <a:endParaRPr lang="ru-RU" dirty="0"/>
          </a:p>
        </p:txBody>
      </p:sp>
    </p:spTree>
    <p:extLst>
      <p:ext uri="{BB962C8B-B14F-4D97-AF65-F5344CB8AC3E}">
        <p14:creationId xmlns:p14="http://schemas.microsoft.com/office/powerpoint/2010/main" val="10109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УЛИЧНЫЙ ТРАВМАТИЗМ</a:t>
            </a:r>
            <a:r>
              <a:rPr lang="ru-RU" dirty="0">
                <a:effectLst/>
              </a:rPr>
              <a:t/>
            </a:r>
            <a:br>
              <a:rPr lang="ru-RU" dirty="0">
                <a:effectLst/>
              </a:rPr>
            </a:br>
            <a:endParaRPr lang="ru-RU" dirty="0"/>
          </a:p>
        </p:txBody>
      </p:sp>
      <p:sp>
        <p:nvSpPr>
          <p:cNvPr id="3" name="Объект 2"/>
          <p:cNvSpPr>
            <a:spLocks noGrp="1"/>
          </p:cNvSpPr>
          <p:nvPr>
            <p:ph sz="half" idx="1"/>
          </p:nvPr>
        </p:nvSpPr>
        <p:spPr/>
        <p:txBody>
          <a:bodyPr>
            <a:normAutofit fontScale="40000" lnSpcReduction="20000"/>
          </a:bodyPr>
          <a:lstStyle/>
          <a:p>
            <a:pPr lvl="0"/>
            <a:r>
              <a:rPr lang="ru-RU" dirty="0"/>
              <a:t>Не нарушайте правила дорожного движения на улице. Важной задачей для нас является обучение детей ПДД, но прежде чем обучить ребенка, вы сами должны знать правила дорожного движения.</a:t>
            </a:r>
          </a:p>
          <a:p>
            <a:pPr lvl="0"/>
            <a:r>
              <a:rPr lang="ru-RU" dirty="0"/>
              <a:t>Учите ребенка правильно переходить улицу, дорогу, перекресток, площадь, оборудованные и необорудованные светофорами, с обозначенными пешеходными переходами и без них. Ребенок должен знать различные виды светофоров, сигналы регулировщика, правильно реагировать на них. Следует познакомить его с наиболее распространенными дорожными знаками, рассказать, для чего они установлены, научить ориентироваться на эти знаки при переходе улиц и дорог. </a:t>
            </a:r>
          </a:p>
          <a:p>
            <a:pPr lvl="0"/>
            <a:r>
              <a:rPr lang="ru-RU" dirty="0"/>
              <a:t>Обращайте внимание ребенка на сезонные особенности перехода улиц и дорог –  дождь, туман, листопад, другие опасные погодные явления. Учить его быть особо внимательным на дорогах в ненастные дни. </a:t>
            </a:r>
          </a:p>
          <a:p>
            <a:pPr lvl="0"/>
            <a:r>
              <a:rPr lang="ru-RU" dirty="0"/>
              <a:t>Обращайте внимание ребенка на ошибки, допускаемые водителями, пешеходами при переходе улиц и дорог, указывайте на возможные последствия этих ошибок. </a:t>
            </a:r>
          </a:p>
          <a:p>
            <a:pPr lvl="0"/>
            <a:r>
              <a:rPr lang="ru-RU" dirty="0"/>
              <a:t>Объясните ребенку правила поведения в общественном транспорте, правила поведения пешехода. </a:t>
            </a:r>
          </a:p>
          <a:p>
            <a:endParaRPr lang="ru-RU" dirty="0"/>
          </a:p>
        </p:txBody>
      </p:sp>
      <p:pic>
        <p:nvPicPr>
          <p:cNvPr id="5" name="Объект 4"/>
          <p:cNvPicPr>
            <a:picLocks noGrp="1" noChangeAspect="1"/>
          </p:cNvPicPr>
          <p:nvPr>
            <p:ph sz="half" idx="2"/>
          </p:nvPr>
        </p:nvPicPr>
        <p:blipFill>
          <a:blip r:embed="rId2"/>
          <a:stretch>
            <a:fillRect/>
          </a:stretch>
        </p:blipFill>
        <p:spPr>
          <a:xfrm>
            <a:off x="4821317" y="1702687"/>
            <a:ext cx="3798137" cy="2847079"/>
          </a:xfrm>
          <a:prstGeom prst="rect">
            <a:avLst/>
          </a:prstGeom>
        </p:spPr>
      </p:pic>
      <p:pic>
        <p:nvPicPr>
          <p:cNvPr id="7170" name="Picture 2" descr="https://pobeda26.ru/assets/img/img1/bezopasn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907" y="4276867"/>
            <a:ext cx="3402093" cy="239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2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2000" fill="hold"/>
                                        <p:tgtEl>
                                          <p:spTgt spid="5"/>
                                        </p:tgtEl>
                                        <p:attrNameLst>
                                          <p:attrName>ppt_w</p:attrName>
                                        </p:attrNameLst>
                                      </p:cBhvr>
                                      <p:tavLst>
                                        <p:tav tm="0">
                                          <p:val>
                                            <p:fltVal val="0"/>
                                          </p:val>
                                        </p:tav>
                                        <p:tav tm="100000">
                                          <p:val>
                                            <p:strVal val="#ppt_w"/>
                                          </p:val>
                                        </p:tav>
                                      </p:tavLst>
                                    </p:anim>
                                    <p:anim calcmode="lin" valueType="num">
                                      <p:cBhvr>
                                        <p:cTn id="48" dur="2000" fill="hold"/>
                                        <p:tgtEl>
                                          <p:spTgt spid="5"/>
                                        </p:tgtEl>
                                        <p:attrNameLst>
                                          <p:attrName>ppt_h</p:attrName>
                                        </p:attrNameLst>
                                      </p:cBhvr>
                                      <p:tavLst>
                                        <p:tav tm="0">
                                          <p:val>
                                            <p:fltVal val="0"/>
                                          </p:val>
                                        </p:tav>
                                        <p:tav tm="100000">
                                          <p:val>
                                            <p:strVal val="#ppt_h"/>
                                          </p:val>
                                        </p:tav>
                                      </p:tavLst>
                                    </p:anim>
                                    <p:animEffect transition="in" filter="fade">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170"/>
                                        </p:tgtEl>
                                        <p:attrNameLst>
                                          <p:attrName>style.visibility</p:attrName>
                                        </p:attrNameLst>
                                      </p:cBhvr>
                                      <p:to>
                                        <p:strVal val="visible"/>
                                      </p:to>
                                    </p:set>
                                    <p:anim calcmode="lin" valueType="num">
                                      <p:cBhvr>
                                        <p:cTn id="54" dur="500" fill="hold"/>
                                        <p:tgtEl>
                                          <p:spTgt spid="7170"/>
                                        </p:tgtEl>
                                        <p:attrNameLst>
                                          <p:attrName>ppt_w</p:attrName>
                                        </p:attrNameLst>
                                      </p:cBhvr>
                                      <p:tavLst>
                                        <p:tav tm="0">
                                          <p:val>
                                            <p:fltVal val="0"/>
                                          </p:val>
                                        </p:tav>
                                        <p:tav tm="100000">
                                          <p:val>
                                            <p:strVal val="#ppt_w"/>
                                          </p:val>
                                        </p:tav>
                                      </p:tavLst>
                                    </p:anim>
                                    <p:anim calcmode="lin" valueType="num">
                                      <p:cBhvr>
                                        <p:cTn id="55" dur="500" fill="hold"/>
                                        <p:tgtEl>
                                          <p:spTgt spid="7170"/>
                                        </p:tgtEl>
                                        <p:attrNameLst>
                                          <p:attrName>ppt_h</p:attrName>
                                        </p:attrNameLst>
                                      </p:cBhvr>
                                      <p:tavLst>
                                        <p:tav tm="0">
                                          <p:val>
                                            <p:fltVal val="0"/>
                                          </p:val>
                                        </p:tav>
                                        <p:tav tm="100000">
                                          <p:val>
                                            <p:strVal val="#ppt_h"/>
                                          </p:val>
                                        </p:tav>
                                      </p:tavLst>
                                    </p:anim>
                                    <p:animEffect transition="in" filter="fade">
                                      <p:cBhvr>
                                        <p:cTn id="5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endParaRPr lang="ru-RU" altLang="ru-RU" smtClean="0"/>
          </a:p>
        </p:txBody>
      </p:sp>
      <p:sp>
        <p:nvSpPr>
          <p:cNvPr id="25603" name="Содержимое 2"/>
          <p:cNvSpPr>
            <a:spLocks noGrp="1"/>
          </p:cNvSpPr>
          <p:nvPr>
            <p:ph idx="1"/>
          </p:nvPr>
        </p:nvSpPr>
        <p:spPr/>
        <p:txBody>
          <a:bodyPr/>
          <a:lstStyle/>
          <a:p>
            <a:pPr eaLnBrk="1" hangingPunct="1"/>
            <a:endParaRPr lang="ru-RU" altLang="ru-RU" smtClean="0"/>
          </a:p>
        </p:txBody>
      </p:sp>
      <p:pic>
        <p:nvPicPr>
          <p:cNvPr id="25604" name="Picture 2" descr="http://www.eduportal44.ru/Buy/Iva/SiteAssets/%D1%84%D0%BE%D0%B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Прямоугольник 4"/>
          <p:cNvSpPr>
            <a:spLocks noChangeArrowheads="1"/>
          </p:cNvSpPr>
          <p:nvPr/>
        </p:nvSpPr>
        <p:spPr bwMode="auto">
          <a:xfrm>
            <a:off x="1116013" y="549275"/>
            <a:ext cx="77041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Велосипед.</a:t>
            </a:r>
          </a:p>
          <a:p>
            <a:pPr eaLnBrk="1" hangingPunct="1">
              <a:spcBef>
                <a:spcPct val="0"/>
              </a:spcBef>
              <a:buFontTx/>
              <a:buNone/>
            </a:pPr>
            <a:r>
              <a:rPr lang="ru-RU" altLang="ru-RU" sz="2000"/>
              <a:t>Самым маленьким велосипедистам нужно передвигаться только по тротуарам и велосипедным дорожкам, и только в сопровождении взрослых. Выезд на дорогу и самостоятельные поездки разрешены детям возрастом старше 14 лет. Малышей, которые только осваивают двухколесный транспорт, следует приучить ехать только рядом с родителями, не отъезжая дальше, чем на несколько метров, не выезжая за пределы тротуара, а так же научить их пользоваться тормозами и останавливать движение.</a:t>
            </a:r>
          </a:p>
          <a:p>
            <a:pPr eaLnBrk="1" hangingPunct="1">
              <a:spcBef>
                <a:spcPct val="0"/>
              </a:spcBef>
              <a:buFontTx/>
              <a:buNone/>
            </a:pPr>
            <a:r>
              <a:rPr lang="ru-RU" altLang="ru-RU" sz="2000"/>
              <a:t>Кроме того, ребенок, самостоятельно ездящий на велосипеде, должен уметь хоть немного маневрировать, чтобы объезжать людей и препятствия на дороге. Ребенок на транспорте должен уметь снижать скорость и входить в поворот, и знать, что пересекать проезжую часть можно только по пешеходному переходу, ведя велосипед рядом.</a:t>
            </a:r>
          </a:p>
        </p:txBody>
      </p:sp>
    </p:spTree>
    <p:extLst>
      <p:ext uri="{BB962C8B-B14F-4D97-AF65-F5344CB8AC3E}">
        <p14:creationId xmlns:p14="http://schemas.microsoft.com/office/powerpoint/2010/main" val="309239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altLang="ru-RU" smtClean="0"/>
          </a:p>
        </p:txBody>
      </p:sp>
      <p:sp>
        <p:nvSpPr>
          <p:cNvPr id="26627" name="Содержимое 2"/>
          <p:cNvSpPr>
            <a:spLocks noGrp="1"/>
          </p:cNvSpPr>
          <p:nvPr>
            <p:ph idx="1"/>
          </p:nvPr>
        </p:nvSpPr>
        <p:spPr/>
        <p:txBody>
          <a:bodyPr/>
          <a:lstStyle/>
          <a:p>
            <a:pPr eaLnBrk="1" hangingPunct="1"/>
            <a:endParaRPr lang="ru-RU" altLang="ru-RU" smtClean="0"/>
          </a:p>
        </p:txBody>
      </p:sp>
      <p:pic>
        <p:nvPicPr>
          <p:cNvPr id="26628" name="Picture 2" descr="http://www.eduportal44.ru/Buy/Iva/SiteAssets/%D1%84%D0%BE%D0%B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Прямоугольник 4"/>
          <p:cNvSpPr>
            <a:spLocks noChangeArrowheads="1"/>
          </p:cNvSpPr>
          <p:nvPr/>
        </p:nvSpPr>
        <p:spPr bwMode="auto">
          <a:xfrm>
            <a:off x="1331913" y="476250"/>
            <a:ext cx="7488237"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dirty="0"/>
              <a:t>Основные правила езды</a:t>
            </a:r>
          </a:p>
          <a:p>
            <a:pPr eaLnBrk="1" hangingPunct="1">
              <a:spcBef>
                <a:spcPct val="0"/>
              </a:spcBef>
              <a:buFontTx/>
              <a:buNone/>
            </a:pPr>
            <a:r>
              <a:rPr lang="ru-RU" altLang="ru-RU" sz="2000" dirty="0"/>
              <a:t>Ездить только по велосипедным дорожкам, а если их нет – по тротуарам, не выезжая на территорию проезжей части и не мешая передвижению других участников дорожного движения;</a:t>
            </a:r>
          </a:p>
          <a:p>
            <a:pPr eaLnBrk="1" hangingPunct="1">
              <a:spcBef>
                <a:spcPct val="0"/>
              </a:spcBef>
              <a:buFontTx/>
              <a:buNone/>
            </a:pPr>
            <a:r>
              <a:rPr lang="ru-RU" altLang="ru-RU" sz="2000" dirty="0"/>
              <a:t>Надевать шлем, а если ребенок катается в темное время суток или в условиях недостаточной видимости – одежду со светоотражателями. Кроме того, светоотражатели должны быть и на средстве передвижения;</a:t>
            </a:r>
          </a:p>
          <a:p>
            <a:pPr eaLnBrk="1" hangingPunct="1">
              <a:spcBef>
                <a:spcPct val="0"/>
              </a:spcBef>
              <a:buFontTx/>
              <a:buNone/>
            </a:pPr>
            <a:r>
              <a:rPr lang="ru-RU" altLang="ru-RU" sz="2000" dirty="0"/>
              <a:t>Держать дистанцию и уметь маневрировать в процессе езды;</a:t>
            </a:r>
          </a:p>
          <a:p>
            <a:pPr eaLnBrk="1" hangingPunct="1">
              <a:spcBef>
                <a:spcPct val="0"/>
              </a:spcBef>
              <a:buFontTx/>
              <a:buNone/>
            </a:pPr>
            <a:r>
              <a:rPr lang="ru-RU" altLang="ru-RU" sz="2000" dirty="0"/>
              <a:t>Ребенок постарше, ездящий по проезжей части, должен знать правила дорожного движения и уметь подавать сигналы автомобилям. Как и всем участникам дорожного движения, юным велосипедистам необходимо иногда освежать в памяти материалы Правил дорожного движения, и покупать свежие издание правил.</a:t>
            </a:r>
          </a:p>
        </p:txBody>
      </p:sp>
    </p:spTree>
    <p:extLst>
      <p:ext uri="{BB962C8B-B14F-4D97-AF65-F5344CB8AC3E}">
        <p14:creationId xmlns:p14="http://schemas.microsoft.com/office/powerpoint/2010/main" val="13879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altLang="ru-RU" smtClean="0"/>
          </a:p>
        </p:txBody>
      </p:sp>
      <p:sp>
        <p:nvSpPr>
          <p:cNvPr id="26627" name="Содержимое 2"/>
          <p:cNvSpPr>
            <a:spLocks noGrp="1"/>
          </p:cNvSpPr>
          <p:nvPr>
            <p:ph idx="1"/>
          </p:nvPr>
        </p:nvSpPr>
        <p:spPr/>
        <p:txBody>
          <a:bodyPr/>
          <a:lstStyle/>
          <a:p>
            <a:pPr eaLnBrk="1" hangingPunct="1"/>
            <a:endParaRPr lang="ru-RU" altLang="ru-RU" smtClean="0"/>
          </a:p>
        </p:txBody>
      </p:sp>
      <p:pic>
        <p:nvPicPr>
          <p:cNvPr id="26628" name="Picture 2" descr="http://www.eduportal44.ru/Buy/Iva/SiteAssets/%D1%84%D0%BE%D0%B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75656" y="267634"/>
            <a:ext cx="7344816" cy="5447645"/>
          </a:xfrm>
          <a:prstGeom prst="rect">
            <a:avLst/>
          </a:prstGeom>
          <a:noFill/>
        </p:spPr>
        <p:txBody>
          <a:bodyPr wrap="square" rtlCol="0">
            <a:spAutoFit/>
          </a:bodyPr>
          <a:lstStyle/>
          <a:p>
            <a:r>
              <a:rPr lang="ru-RU" sz="2400" b="1" dirty="0" smtClean="0">
                <a:latin typeface="Times New Roman" panose="02020603050405020304" pitchFamily="18" charset="0"/>
                <a:cs typeface="Times New Roman" panose="02020603050405020304" pitchFamily="18" charset="0"/>
              </a:rPr>
              <a:t>Мопед и мотоцикл.</a:t>
            </a:r>
          </a:p>
          <a:p>
            <a:r>
              <a:rPr lang="ru-RU" dirty="0">
                <a:latin typeface="Times New Roman" panose="02020603050405020304" pitchFamily="18" charset="0"/>
                <a:cs typeface="Times New Roman" panose="02020603050405020304" pitchFamily="18" charset="0"/>
              </a:rPr>
              <a:t>Согласно ПДД и закону «О дорожном движении</a:t>
            </a:r>
            <a:r>
              <a:rPr lang="ru-RU" dirty="0" smtClean="0">
                <a:latin typeface="Times New Roman" panose="02020603050405020304" pitchFamily="18" charset="0"/>
                <a:cs typeface="Times New Roman" panose="02020603050405020304" pitchFamily="18" charset="0"/>
              </a:rPr>
              <a:t>» РК:</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Мотоцикл — транспортное средство повышенной опасности, имеющее объем двигателя больше чем 125 кубических сантиметров, к управлению которым допускаются лица старше 18 лет с категорией прав «А».</a:t>
            </a:r>
          </a:p>
          <a:p>
            <a:r>
              <a:rPr lang="ru-RU" dirty="0">
                <a:latin typeface="Times New Roman" panose="02020603050405020304" pitchFamily="18" charset="0"/>
                <a:cs typeface="Times New Roman" panose="02020603050405020304" pitchFamily="18" charset="0"/>
              </a:rPr>
              <a:t>2. Подкатегория прав «A1» — к ней относятся </a:t>
            </a:r>
            <a:r>
              <a:rPr lang="ru-RU" dirty="0" err="1">
                <a:latin typeface="Times New Roman" panose="02020603050405020304" pitchFamily="18" charset="0"/>
                <a:cs typeface="Times New Roman" panose="02020603050405020304" pitchFamily="18" charset="0"/>
              </a:rPr>
              <a:t>трициклы</a:t>
            </a:r>
            <a:r>
              <a:rPr lang="ru-RU" dirty="0">
                <a:latin typeface="Times New Roman" panose="02020603050405020304" pitchFamily="18" charset="0"/>
                <a:cs typeface="Times New Roman" panose="02020603050405020304" pitchFamily="18" charset="0"/>
              </a:rPr>
              <a:t>, мотоциклы, мопеды и </a:t>
            </a:r>
            <a:r>
              <a:rPr lang="ru-RU" dirty="0" err="1">
                <a:latin typeface="Times New Roman" panose="02020603050405020304" pitchFamily="18" charset="0"/>
                <a:cs typeface="Times New Roman" panose="02020603050405020304" pitchFamily="18" charset="0"/>
              </a:rPr>
              <a:t>квадроциклы</a:t>
            </a:r>
            <a:r>
              <a:rPr lang="ru-RU" dirty="0">
                <a:latin typeface="Times New Roman" panose="02020603050405020304" pitchFamily="18" charset="0"/>
                <a:cs typeface="Times New Roman" panose="02020603050405020304" pitchFamily="18" charset="0"/>
              </a:rPr>
              <a:t> с предельной скоростью свыше 50 км/ч, и кубатурой до 125 кубических сантиметров (максимальная мощностью — до 11 кВт). Получить эту подкатегорию могут лица, достигшие шестнадцатилетнего возраста.</a:t>
            </a:r>
          </a:p>
          <a:p>
            <a:r>
              <a:rPr lang="ru-RU" dirty="0">
                <a:latin typeface="Times New Roman" panose="02020603050405020304" pitchFamily="18" charset="0"/>
                <a:cs typeface="Times New Roman" panose="02020603050405020304" pitchFamily="18" charset="0"/>
              </a:rPr>
              <a:t>Подросткам и детям до 16 лет управлять таким транспортом запрещено. Под понятие мопеда также относится механическое транспортное средство с </a:t>
            </a:r>
            <a:r>
              <a:rPr lang="ru-RU" dirty="0" err="1">
                <a:latin typeface="Times New Roman" panose="02020603050405020304" pitchFamily="18" charset="0"/>
                <a:cs typeface="Times New Roman" panose="02020603050405020304" pitchFamily="18" charset="0"/>
              </a:rPr>
              <a:t>малокубатурным</a:t>
            </a:r>
            <a:r>
              <a:rPr lang="ru-RU" dirty="0">
                <a:latin typeface="Times New Roman" panose="02020603050405020304" pitchFamily="18" charset="0"/>
                <a:cs typeface="Times New Roman" panose="02020603050405020304" pitchFamily="18" charset="0"/>
              </a:rPr>
              <a:t> двигателем (до 50 куб. сантиметров или не более 4 кВт в час) и с предельно достижимой скоростью до 50 км/ч. К этой категории относятся средства с подходящими характеристиками — </a:t>
            </a:r>
            <a:r>
              <a:rPr lang="ru-RU" dirty="0" err="1">
                <a:latin typeface="Times New Roman" panose="02020603050405020304" pitchFamily="18" charset="0"/>
                <a:cs typeface="Times New Roman" panose="02020603050405020304" pitchFamily="18" charset="0"/>
              </a:rPr>
              <a:t>электросамокаты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моноколеса</a:t>
            </a:r>
            <a:r>
              <a:rPr lang="ru-RU" dirty="0">
                <a:latin typeface="Times New Roman" panose="02020603050405020304" pitchFamily="18" charset="0"/>
                <a:cs typeface="Times New Roman" panose="02020603050405020304" pitchFamily="18" charset="0"/>
              </a:rPr>
              <a:t>, велосипеды с подвесным двигателем, </a:t>
            </a:r>
            <a:r>
              <a:rPr lang="ru-RU" dirty="0" err="1">
                <a:latin typeface="Times New Roman" panose="02020603050405020304" pitchFamily="18" charset="0"/>
                <a:cs typeface="Times New Roman" panose="02020603050405020304" pitchFamily="18" charset="0"/>
              </a:rPr>
              <a:t>мокики</a:t>
            </a:r>
            <a:r>
              <a:rPr lang="ru-RU" dirty="0">
                <a:latin typeface="Times New Roman" panose="02020603050405020304" pitchFamily="18" charset="0"/>
                <a:cs typeface="Times New Roman" panose="02020603050405020304" pitchFamily="18" charset="0"/>
              </a:rPr>
              <a:t> и так далее.</a:t>
            </a:r>
          </a:p>
          <a:p>
            <a:endParaRPr lang="ru-RU" dirty="0"/>
          </a:p>
        </p:txBody>
      </p:sp>
    </p:spTree>
    <p:extLst>
      <p:ext uri="{BB962C8B-B14F-4D97-AF65-F5344CB8AC3E}">
        <p14:creationId xmlns:p14="http://schemas.microsoft.com/office/powerpoint/2010/main" val="421138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5bafc2d5bb57e597aa84886462ebef52b090"/>
</p:tagLst>
</file>

<file path=ppt/theme/theme1.xml><?xml version="1.0" encoding="utf-8"?>
<a:theme xmlns:a="http://schemas.openxmlformats.org/drawingml/2006/main" name="Тема Office">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1562</Words>
  <Application>Microsoft Office PowerPoint</Application>
  <PresentationFormat>Экран (4:3)</PresentationFormat>
  <Paragraphs>123</Paragraphs>
  <Slides>23</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Georgia</vt:lpstr>
      <vt:lpstr>Times New Roman</vt:lpstr>
      <vt:lpstr>Wingdings</vt:lpstr>
      <vt:lpstr>Тема Office</vt:lpstr>
      <vt:lpstr>  Комплексный инструктаж. Тема: Безопасность детей летом. </vt:lpstr>
      <vt:lpstr>Презентация PowerPoint</vt:lpstr>
      <vt:lpstr>Презентация PowerPoint</vt:lpstr>
      <vt:lpstr>Презентация PowerPoint</vt:lpstr>
      <vt:lpstr> Что должны делать взрослые, чтобы обеспечить безопасность и здоровье своих детей? </vt:lpstr>
      <vt:lpstr>УЛИЧНЫЙ ТРАВМАТИЗМ </vt:lpstr>
      <vt:lpstr>Презентация PowerPoint</vt:lpstr>
      <vt:lpstr>Презентация PowerPoint</vt:lpstr>
      <vt:lpstr>Презентация PowerPoint</vt:lpstr>
      <vt:lpstr>Презентация PowerPoint</vt:lpstr>
      <vt:lpstr>ПОЖАР</vt:lpstr>
      <vt:lpstr>Презентация PowerPoint</vt:lpstr>
      <vt:lpstr>Презентация PowerPoint</vt:lpstr>
      <vt:lpstr>Развитие навыка безопасного общения с незнакомцами. </vt:lpstr>
      <vt:lpstr>Презентация PowerPoint</vt:lpstr>
      <vt:lpstr>Презентация PowerPoint</vt:lpstr>
      <vt:lpstr>Презентация PowerPoint</vt:lpstr>
      <vt:lpstr>Презентация PowerPoint</vt:lpstr>
      <vt:lpstr>Презентация PowerPoint</vt:lpstr>
      <vt:lpstr>БЕЗОПАСНОСТЬ НА ВОДОЁМАХ.</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Школьный коллаж</dc:title>
  <dc:creator>obstinate</dc:creator>
  <dc:description>Шаблон презентации с сайта https://presentation-creation.ru/</dc:description>
  <cp:lastModifiedBy>VR_2019</cp:lastModifiedBy>
  <cp:revision>361</cp:revision>
  <dcterms:created xsi:type="dcterms:W3CDTF">2018-02-25T09:09:03Z</dcterms:created>
  <dcterms:modified xsi:type="dcterms:W3CDTF">2021-05-17T05:44:22Z</dcterms:modified>
</cp:coreProperties>
</file>