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77" r:id="rId2"/>
    <p:sldId id="379" r:id="rId3"/>
    <p:sldId id="380" r:id="rId4"/>
    <p:sldId id="381" r:id="rId5"/>
  </p:sldIdLst>
  <p:sldSz cx="9906000" cy="6858000" type="A4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15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19D"/>
    <a:srgbClr val="294CAD"/>
    <a:srgbClr val="4472C4"/>
    <a:srgbClr val="4B58B5"/>
    <a:srgbClr val="000000"/>
    <a:srgbClr val="3A48CE"/>
    <a:srgbClr val="BEBEBE"/>
    <a:srgbClr val="FFD966"/>
    <a:srgbClr val="E7E6E6"/>
    <a:srgbClr val="F47C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20" autoAdjust="0"/>
    <p:restoredTop sz="94241" autoAdjust="0"/>
  </p:normalViewPr>
  <p:slideViewPr>
    <p:cSldViewPr snapToGrid="0">
      <p:cViewPr varScale="1">
        <p:scale>
          <a:sx n="92" d="100"/>
          <a:sy n="92" d="100"/>
        </p:scale>
        <p:origin x="-1428" y="-102"/>
      </p:cViewPr>
      <p:guideLst>
        <p:guide orient="horz" pos="4315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97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8693"/>
          </a:xfrm>
          <a:prstGeom prst="rect">
            <a:avLst/>
          </a:prstGeom>
        </p:spPr>
        <p:txBody>
          <a:bodyPr vert="horz" lIns="91119" tIns="45559" rIns="91119" bIns="45559" rtlCol="0"/>
          <a:lstStyle>
            <a:lvl1pPr algn="l">
              <a:defRPr sz="1200"/>
            </a:lvl1pPr>
          </a:lstStyle>
          <a:p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119" tIns="45559" rIns="91119" bIns="45559" rtlCol="0"/>
          <a:lstStyle>
            <a:lvl1pPr algn="r">
              <a:defRPr sz="1200"/>
            </a:lvl1pPr>
          </a:lstStyle>
          <a:p>
            <a:fld id="{88157611-626F-4E17-9E72-8A284EF1DEF8}" type="datetimeFigureOut">
              <a:rPr lang="ru-RU" smtClean="0">
                <a:latin typeface="Segoe UI" panose="020B0502040204020203" pitchFamily="34" charset="0"/>
              </a:rPr>
              <a:pPr/>
              <a:t>18.05.2022</a:t>
            </a:fld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49787" cy="498692"/>
          </a:xfrm>
          <a:prstGeom prst="rect">
            <a:avLst/>
          </a:prstGeom>
        </p:spPr>
        <p:txBody>
          <a:bodyPr vert="horz" lIns="91119" tIns="45559" rIns="91119" bIns="45559" rtlCol="0" anchor="b"/>
          <a:lstStyle>
            <a:lvl1pPr algn="l">
              <a:defRPr sz="1200"/>
            </a:lvl1pPr>
          </a:lstStyle>
          <a:p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839" y="9440646"/>
            <a:ext cx="2949787" cy="498692"/>
          </a:xfrm>
          <a:prstGeom prst="rect">
            <a:avLst/>
          </a:prstGeom>
        </p:spPr>
        <p:txBody>
          <a:bodyPr vert="horz" lIns="91119" tIns="45559" rIns="91119" bIns="45559" rtlCol="0" anchor="b"/>
          <a:lstStyle>
            <a:lvl1pPr algn="r">
              <a:defRPr sz="1200"/>
            </a:lvl1pPr>
          </a:lstStyle>
          <a:p>
            <a:fld id="{626C7EB4-3D6C-4BC6-9FBF-21BDDAB6AA94}" type="slidenum">
              <a:rPr lang="ru-RU" smtClean="0">
                <a:latin typeface="Segoe UI" panose="020B0502040204020203" pitchFamily="34" charset="0"/>
              </a:rPr>
              <a:pPr/>
              <a:t>‹#›</a:t>
            </a:fld>
            <a:endParaRPr lang="ru-RU" dirty="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409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8693"/>
          </a:xfrm>
          <a:prstGeom prst="rect">
            <a:avLst/>
          </a:prstGeom>
        </p:spPr>
        <p:txBody>
          <a:bodyPr vert="horz" lIns="91119" tIns="45559" rIns="91119" bIns="45559" rtlCol="0"/>
          <a:lstStyle>
            <a:lvl1pPr algn="l">
              <a:defRPr sz="1200"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119" tIns="45559" rIns="91119" bIns="45559" rtlCol="0"/>
          <a:lstStyle>
            <a:lvl1pPr algn="r">
              <a:defRPr sz="1200">
                <a:latin typeface="Segoe UI" panose="020B0502040204020203" pitchFamily="34" charset="0"/>
              </a:defRPr>
            </a:lvl1pPr>
          </a:lstStyle>
          <a:p>
            <a:fld id="{A79351CB-37E9-440A-88E3-8DE09A4163B1}" type="datetimeFigureOut">
              <a:rPr lang="ru-RU" smtClean="0"/>
              <a:pPr/>
              <a:t>18.05.2022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482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9" tIns="45559" rIns="91119" bIns="4555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0" y="4783306"/>
            <a:ext cx="5445760" cy="3913615"/>
          </a:xfrm>
          <a:prstGeom prst="rect">
            <a:avLst/>
          </a:prstGeom>
        </p:spPr>
        <p:txBody>
          <a:bodyPr vert="horz" lIns="91119" tIns="45559" rIns="91119" bIns="45559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8692"/>
          </a:xfrm>
          <a:prstGeom prst="rect">
            <a:avLst/>
          </a:prstGeom>
        </p:spPr>
        <p:txBody>
          <a:bodyPr vert="horz" lIns="91119" tIns="45559" rIns="91119" bIns="45559" rtlCol="0" anchor="b"/>
          <a:lstStyle>
            <a:lvl1pPr algn="l">
              <a:defRPr sz="1200"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7" cy="498692"/>
          </a:xfrm>
          <a:prstGeom prst="rect">
            <a:avLst/>
          </a:prstGeom>
        </p:spPr>
        <p:txBody>
          <a:bodyPr vert="horz" lIns="91119" tIns="45559" rIns="91119" bIns="45559" rtlCol="0" anchor="b"/>
          <a:lstStyle>
            <a:lvl1pPr algn="r">
              <a:defRPr sz="1200">
                <a:latin typeface="Segoe UI" panose="020B0502040204020203" pitchFamily="34" charset="0"/>
              </a:defRPr>
            </a:lvl1pPr>
          </a:lstStyle>
          <a:p>
            <a:fld id="{F1732A2B-0E36-4D94-BE9F-4F520D8A9F0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48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71" y="1897349"/>
            <a:ext cx="2245899" cy="2764183"/>
          </a:xfrm>
          <a:prstGeom prst="rect">
            <a:avLst/>
          </a:prstGeom>
        </p:spPr>
      </p:pic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2E6D333-94D4-4DFF-A2C9-5A28CA42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509E-1279-4B28-B8E3-788C9F949424}" type="datetime1">
              <a:rPr lang="ru-RU" smtClean="0"/>
              <a:pPr/>
              <a:t>18.05.2022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05C69C6-7264-415A-A810-6F12FA8C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4884F77-E7ED-4A05-B85D-77BED68C7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2303270-6F4B-45D4-8577-7E1F9EBA5F9E}"/>
              </a:ext>
            </a:extLst>
          </p:cNvPr>
          <p:cNvSpPr/>
          <p:nvPr userDrawn="1"/>
        </p:nvSpPr>
        <p:spPr>
          <a:xfrm>
            <a:off x="2459669" y="0"/>
            <a:ext cx="744633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9" name="Google Shape;92;p13"/>
          <p:cNvSpPr/>
          <p:nvPr userDrawn="1"/>
        </p:nvSpPr>
        <p:spPr>
          <a:xfrm>
            <a:off x="246741" y="4578786"/>
            <a:ext cx="2108569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МИНИСТЕРСТВО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ОБРАЗОВАНИЯ И НАУКИ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РЕСПУБЛИКИ КАЗАХСТАН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" name="Google Shape;93;p13"/>
          <p:cNvSpPr/>
          <p:nvPr userDrawn="1"/>
        </p:nvSpPr>
        <p:spPr>
          <a:xfrm>
            <a:off x="246741" y="1048940"/>
            <a:ext cx="2108569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ҚАЗАҚСТАН РЕСПУБЛИКАСЫНЫҢ </a:t>
            </a:r>
            <a:b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БІЛІМ ЖӘНЕ ҒЫЛЫМ МИНИСТРЛІГІ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val="134892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E134C09-5206-4E37-B0D1-16450AB4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A612-BF19-469D-84B0-4A2D3F654901}" type="datetime1">
              <a:rPr lang="ru-RU" smtClean="0"/>
              <a:pPr/>
              <a:t>18.05.2022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C0FD5EF-D7FD-4326-B93F-3DAD1440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A3DF58C-7793-43E2-ABEC-A31D9BE5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681037" y="298564"/>
            <a:ext cx="9224963" cy="9635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Овал 10"/>
          <p:cNvSpPr/>
          <p:nvPr userDrawn="1"/>
        </p:nvSpPr>
        <p:spPr>
          <a:xfrm>
            <a:off x="171177" y="102994"/>
            <a:ext cx="1162579" cy="1354667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493" t="13105" r="12049" b="11437"/>
          <a:stretch/>
        </p:blipFill>
        <p:spPr>
          <a:xfrm>
            <a:off x="313474" y="216768"/>
            <a:ext cx="849325" cy="104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75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08D6B3-182C-4AC7-BB6D-69B7724C1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6280E8A-CB19-4ECE-8EC0-CDF5B404D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9E06D90-46F3-486F-8736-1F0CBDE40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5CDD-16D8-432D-9C30-4690C758872A}" type="datetime1">
              <a:rPr lang="ru-RU" smtClean="0"/>
              <a:pPr/>
              <a:t>18.05.2022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E9B2EBE-207C-4CDB-8352-7F4F2E013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B80E2EE-CB72-42DD-8F13-D04C9BCA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72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F3C1CBFC-6A24-4BC5-BD84-ABDEE3837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0B016-8CEA-4CF2-9542-5C7C2BE99DC4}" type="datetime1">
              <a:rPr lang="ru-RU" smtClean="0"/>
              <a:pPr/>
              <a:t>18.05.2022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5280C0BF-6CFF-4861-8B57-720622196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34D5702-4457-4128-89F9-467B85ED9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62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B05B-3923-4655-BD34-4B1B6016C458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7653-4FAA-4E94-8C48-5FCBC951A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78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257C05D-A3A8-4C39-ADE0-73307B68F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9FFAF43-384B-457F-9ED8-16D85113F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535A4B1-3808-4A8A-9E32-D109D17C8B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fld id="{188E071E-28B6-49AE-8B17-B0C215B78DD4}" type="datetime1">
              <a:rPr lang="ru-RU" smtClean="0"/>
              <a:pPr/>
              <a:t>18.05.2022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5FB0D9C-2EE0-4E3C-86DD-FB6F37BAE1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A7CD783-CF84-47DE-8617-B7E73E9C52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01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6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" panose="020B05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D38422AC-90F2-495C-91E1-1745B4CFB5DA}"/>
              </a:ext>
            </a:extLst>
          </p:cNvPr>
          <p:cNvSpPr/>
          <p:nvPr/>
        </p:nvSpPr>
        <p:spPr>
          <a:xfrm>
            <a:off x="1312260" y="525328"/>
            <a:ext cx="80481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ДЛЯ ОБУЧАЮЩИХСЯ 9 (10) КЛАССОВ </a:t>
            </a:r>
            <a:r>
              <a: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</a:t>
            </a:r>
          </a:p>
        </p:txBody>
      </p:sp>
      <p:sp>
        <p:nvSpPr>
          <p:cNvPr id="15" name="Title 3">
            <a:extLst>
              <a:ext uri="{FF2B5EF4-FFF2-40B4-BE49-F238E27FC236}">
                <a16:creationId xmlns="" xmlns:a16="http://schemas.microsoft.com/office/drawing/2014/main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1456217" y="1328378"/>
            <a:ext cx="7903325" cy="475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Приказ Министра образования и науки Республики Казахстан №  </a:t>
            </a:r>
            <a:r>
              <a:rPr lang="en-US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159</a:t>
            </a:r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en-US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апреля 2022 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года «Об утверждении сроков завершения </a:t>
            </a:r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2021-2022 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учебного года и проведения итоговой аттестации обучающихся в организациях среднего образования»</a:t>
            </a:r>
          </a:p>
        </p:txBody>
      </p:sp>
      <p:sp>
        <p:nvSpPr>
          <p:cNvPr id="17" name="Овал 16"/>
          <p:cNvSpPr/>
          <p:nvPr/>
        </p:nvSpPr>
        <p:spPr>
          <a:xfrm>
            <a:off x="185720" y="1648077"/>
            <a:ext cx="1042194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28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мая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60910" y="1833541"/>
            <a:ext cx="4128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Письменный экзамен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казахскому/русскому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языку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(язык обучения) в форме эссе, для школ с углубленным изучением предметов гуманитарного цикла – письменная работа (статья, рассказ, эссе)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9A4AC6DE-7683-4424-A17C-E7D5415A3E57}"/>
              </a:ext>
            </a:extLst>
          </p:cNvPr>
          <p:cNvSpPr/>
          <p:nvPr/>
        </p:nvSpPr>
        <p:spPr>
          <a:xfrm>
            <a:off x="5720369" y="1922565"/>
            <a:ext cx="35563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200" i="1" dirty="0">
                <a:latin typeface="Times New Roman" pitchFamily="18" charset="0"/>
                <a:cs typeface="Times New Roman" pitchFamily="18" charset="0"/>
              </a:rPr>
              <a:t>Эссе из 100-150 слов на основе 2-х текстов  (объем -  400-450 слов). </a:t>
            </a:r>
          </a:p>
          <a:p>
            <a:r>
              <a:rPr lang="kk-KZ" sz="1200" i="1" dirty="0">
                <a:latin typeface="Times New Roman" pitchFamily="18" charset="0"/>
                <a:cs typeface="Times New Roman" pitchFamily="18" charset="0"/>
              </a:rPr>
              <a:t>Максимальный балл- </a:t>
            </a:r>
            <a:r>
              <a:rPr lang="kk-KZ" sz="1200" b="1" i="1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kk-KZ" sz="12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kk-KZ" sz="1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Время проведения - 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2  часа</a:t>
            </a:r>
            <a:endParaRPr lang="ru-RU" sz="12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502180" y="2860955"/>
            <a:ext cx="9149291" cy="16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237235" y="2872149"/>
            <a:ext cx="925152" cy="99787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мая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182405" y="3067385"/>
            <a:ext cx="29499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письменный экзамен (контрольная работа) по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математике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алгебре)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F3AABCB8-149A-4221-896C-12864E0DE950}"/>
              </a:ext>
            </a:extLst>
          </p:cNvPr>
          <p:cNvSpPr/>
          <p:nvPr/>
        </p:nvSpPr>
        <p:spPr>
          <a:xfrm>
            <a:off x="5714152" y="2848351"/>
            <a:ext cx="40749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200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Общее количество заданий – 15 </a:t>
            </a:r>
            <a:endParaRPr lang="kk-KZ" sz="1200" i="1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kk-KZ" sz="1200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(</a:t>
            </a:r>
            <a:r>
              <a:rPr lang="kk-KZ" sz="1200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10 тестовых заданий и 5 задач/примеров).</a:t>
            </a:r>
            <a:r>
              <a:rPr lang="kk-KZ" sz="12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kk-KZ" sz="1200" i="1" dirty="0">
                <a:latin typeface="Times New Roman" pitchFamily="18" charset="0"/>
                <a:cs typeface="Times New Roman" pitchFamily="18" charset="0"/>
              </a:rPr>
              <a:t>Максимальный  балл– </a:t>
            </a:r>
            <a:r>
              <a:rPr lang="kk-KZ" sz="1200" b="1" i="1" dirty="0">
                <a:latin typeface="Times New Roman" pitchFamily="18" charset="0"/>
                <a:cs typeface="Times New Roman" pitchFamily="18" charset="0"/>
              </a:rPr>
              <a:t>30.</a:t>
            </a:r>
          </a:p>
          <a:p>
            <a:pPr algn="just"/>
            <a:r>
              <a:rPr lang="kk-KZ" sz="1200" i="1" dirty="0" smtClean="0">
                <a:latin typeface="Times New Roman" pitchFamily="18" charset="0"/>
                <a:cs typeface="Times New Roman" pitchFamily="18" charset="0"/>
              </a:rPr>
              <a:t>Время выполнения  </a:t>
            </a:r>
            <a:r>
              <a:rPr lang="kk-KZ" sz="1200" b="1" i="1" dirty="0" smtClean="0">
                <a:latin typeface="Times New Roman" pitchFamily="18" charset="0"/>
                <a:cs typeface="Times New Roman" pitchFamily="18" charset="0"/>
              </a:rPr>
              <a:t>3 часа</a:t>
            </a:r>
          </a:p>
          <a:p>
            <a:pPr algn="just"/>
            <a:endParaRPr lang="ru-RU" sz="1200" b="1" i="1" dirty="0"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592517" y="3863137"/>
            <a:ext cx="9149291" cy="16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97904" y="3888231"/>
            <a:ext cx="1191894" cy="95237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июня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160910" y="3914689"/>
            <a:ext cx="38831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Казахский язык и литература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в классах с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русским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языком обучения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русский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язык и литература в классах с казахским языком обучения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4C2578B7-2E57-41C7-948A-18C9049FBCB8}"/>
              </a:ext>
            </a:extLst>
          </p:cNvPr>
          <p:cNvSpPr/>
          <p:nvPr/>
        </p:nvSpPr>
        <p:spPr>
          <a:xfrm>
            <a:off x="5761449" y="3890646"/>
            <a:ext cx="34774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Работа с текстом. </a:t>
            </a:r>
            <a:endParaRPr lang="ru-RU" sz="1200" i="1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ru-RU" sz="1200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Даются </a:t>
            </a:r>
            <a:r>
              <a:rPr lang="ru-RU" sz="1200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три задания к тексту. </a:t>
            </a:r>
          </a:p>
          <a:p>
            <a:pPr algn="just"/>
            <a:r>
              <a:rPr lang="kk-KZ" sz="1200" i="1" dirty="0">
                <a:latin typeface="Times New Roman" pitchFamily="18" charset="0"/>
                <a:cs typeface="Times New Roman" pitchFamily="18" charset="0"/>
              </a:rPr>
              <a:t>Максимальный  балл – </a:t>
            </a:r>
            <a:r>
              <a:rPr lang="kk-KZ" sz="1200" b="1" i="1" dirty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kk-KZ" sz="12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kk-KZ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Время </a:t>
            </a:r>
            <a:r>
              <a:rPr lang="ru-RU" sz="1200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выполнения - </a:t>
            </a:r>
            <a:r>
              <a:rPr lang="ru-RU" sz="1200" b="1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 часа.</a:t>
            </a:r>
            <a:endParaRPr lang="ru-RU" sz="1200" i="1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598492" y="5009641"/>
            <a:ext cx="9149291" cy="16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340519" y="5451201"/>
            <a:ext cx="841887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206670" y="5057081"/>
            <a:ext cx="36362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письменный экзамен по предмету по выбору (Физика, Химия, Биология, География, Геометрия, История Казахстана, Всемирная история, Литература (по языку обучения), Иностранный язык (английский/французский/немецкий), Информатика</a:t>
            </a:r>
            <a:r>
              <a:rPr lang="ru-RU" sz="1200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 rot="10800000" flipV="1">
            <a:off x="5761449" y="5247624"/>
            <a:ext cx="39311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Работа </a:t>
            </a:r>
            <a:r>
              <a:rPr lang="ru-RU" sz="1200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состоит из 2 частей. Часть А содержит </a:t>
            </a:r>
            <a:endParaRPr lang="ru-RU" sz="1200" i="1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r>
              <a:rPr lang="ru-RU" sz="1200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15 </a:t>
            </a:r>
            <a:r>
              <a:rPr lang="ru-RU" sz="1200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заданий с выбором одного правильного ответа из четырех предложенных. </a:t>
            </a:r>
            <a:endParaRPr lang="ru-RU" sz="1200" i="1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r>
              <a:rPr lang="ru-RU" sz="1200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Часть </a:t>
            </a:r>
            <a:r>
              <a:rPr lang="ru-RU" sz="1200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 содержит 4-5 структурированных заданий. </a:t>
            </a:r>
            <a:endParaRPr lang="ru-RU" sz="1200" i="1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r>
              <a:rPr lang="kk-KZ" sz="1200" i="1" dirty="0">
                <a:latin typeface="Times New Roman" pitchFamily="18" charset="0"/>
                <a:cs typeface="Times New Roman" pitchFamily="18" charset="0"/>
              </a:rPr>
              <a:t>Максимальный  балл – </a:t>
            </a:r>
            <a:r>
              <a:rPr lang="kk-KZ" sz="1200" b="1" i="1" dirty="0" smtClean="0">
                <a:latin typeface="Times New Roman" pitchFamily="18" charset="0"/>
                <a:cs typeface="Times New Roman" pitchFamily="18" charset="0"/>
              </a:rPr>
              <a:t>50</a:t>
            </a:r>
            <a:endParaRPr lang="ru-RU" sz="1200" i="1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92202" y="5044835"/>
            <a:ext cx="1191894" cy="95237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июня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5336518" y="2062673"/>
            <a:ext cx="333981" cy="6434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Нашивка 35"/>
          <p:cNvSpPr/>
          <p:nvPr/>
        </p:nvSpPr>
        <p:spPr>
          <a:xfrm>
            <a:off x="5336518" y="3088602"/>
            <a:ext cx="333981" cy="6434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Нашивка 36"/>
          <p:cNvSpPr/>
          <p:nvPr/>
        </p:nvSpPr>
        <p:spPr>
          <a:xfrm>
            <a:off x="5336321" y="4064971"/>
            <a:ext cx="333981" cy="6434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Нашивка 37"/>
          <p:cNvSpPr/>
          <p:nvPr/>
        </p:nvSpPr>
        <p:spPr>
          <a:xfrm>
            <a:off x="5336321" y="5319502"/>
            <a:ext cx="333981" cy="6434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494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7400" y="492668"/>
            <a:ext cx="51128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ДЛЯ ОБУЧАЮЩИХСЯ 11 (12) КЛАССОВ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76941" y="1296679"/>
            <a:ext cx="1395347" cy="63499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 мая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3519" y="1855677"/>
            <a:ext cx="17411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письменный экзамен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алгебре и началам анализа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23747" y="3012470"/>
            <a:ext cx="170403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Экзаменационная работа состоит из 2 частей. 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i="1" dirty="0" smtClean="0"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kk-KZ" sz="1200" i="1" dirty="0">
                <a:latin typeface="Times New Roman" pitchFamily="18" charset="0"/>
                <a:cs typeface="Times New Roman" pitchFamily="18" charset="0"/>
              </a:rPr>
              <a:t>А содержит 15 заданий с выбором одного правильного ответа из пяти предложенных. Задания оцениваются в 1 балл. 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i="1" dirty="0">
                <a:latin typeface="Times New Roman" pitchFamily="18" charset="0"/>
                <a:cs typeface="Times New Roman" pitchFamily="18" charset="0"/>
              </a:rPr>
              <a:t>Часть В содержит 10-12 заданий, требующих краткого или развернутого ответов. Задания оцениваются в 2-8 баллов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Максимальный  </a:t>
            </a:r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балл– </a:t>
            </a:r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kk-KZ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1878010" y="1591733"/>
            <a:ext cx="6879" cy="4889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1858959" y="1716387"/>
            <a:ext cx="19667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письменный экзамен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языку обучения</a:t>
            </a:r>
          </a:p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казахский/русский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9A4AC6DE-7683-4424-A17C-E7D5415A3E57}"/>
              </a:ext>
            </a:extLst>
          </p:cNvPr>
          <p:cNvSpPr/>
          <p:nvPr/>
        </p:nvSpPr>
        <p:spPr>
          <a:xfrm rot="10800000" flipV="1">
            <a:off x="1884889" y="2820652"/>
            <a:ext cx="205751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Экзаменационная работа состоит из 2 частей. 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i="1" dirty="0">
                <a:latin typeface="Times New Roman" pitchFamily="18" charset="0"/>
                <a:cs typeface="Times New Roman" pitchFamily="18" charset="0"/>
              </a:rPr>
              <a:t>Первая часть предполагает работу с двумя текстами (общий объём текстов – 600-650 слов).</a:t>
            </a:r>
          </a:p>
          <a:p>
            <a:r>
              <a:rPr lang="kk-KZ" sz="1200" i="1" dirty="0">
                <a:latin typeface="Times New Roman" pitchFamily="18" charset="0"/>
                <a:cs typeface="Times New Roman" pitchFamily="18" charset="0"/>
              </a:rPr>
              <a:t> Во второй части обучающиеся в классах ЕМН выполняют одну письменную работу – эссе (200-250 слов). Обучающиеся в классах ОГН выбирают одно задание из трех предложенных с  написанием письменной работы (статья, эссе, публичное выступление, рецензия и другие) объёмом 200-250 слов. </a:t>
            </a:r>
            <a:endParaRPr lang="kk-KZ" sz="1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Максимальный </a:t>
            </a:r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балл – </a:t>
            </a:r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40.</a:t>
            </a:r>
          </a:p>
        </p:txBody>
      </p:sp>
      <p:sp>
        <p:nvSpPr>
          <p:cNvPr id="37" name="Овал 36"/>
          <p:cNvSpPr/>
          <p:nvPr/>
        </p:nvSpPr>
        <p:spPr>
          <a:xfrm>
            <a:off x="2333526" y="1234101"/>
            <a:ext cx="1423025" cy="50900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 мая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3935524" y="1591733"/>
            <a:ext cx="6879" cy="4889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4063200" y="1868967"/>
            <a:ext cx="15872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устный экзамен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Истории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Казахстана 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4041182" y="3138548"/>
            <a:ext cx="18393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Экзамен проводится по билетам. </a:t>
            </a:r>
            <a:endParaRPr lang="kk-K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i="1" dirty="0" smtClean="0"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kk-KZ" sz="1200" i="1" dirty="0">
                <a:latin typeface="Times New Roman" pitchFamily="18" charset="0"/>
                <a:cs typeface="Times New Roman" pitchFamily="18" charset="0"/>
              </a:rPr>
              <a:t>30 билетов, в каждом билете даются три вопроса, на которые обучающиеся дают устный ответ. </a:t>
            </a:r>
          </a:p>
          <a:p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Максимальный балл </a:t>
            </a:r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– 30.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4086069" y="1348402"/>
            <a:ext cx="1512161" cy="53154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июня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5829613" y="1655739"/>
            <a:ext cx="6879" cy="4889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5853903" y="1863549"/>
            <a:ext cx="19941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Казахский язык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 литература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школах с русским и др. языками обучения</a:t>
            </a:r>
          </a:p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Русский язык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 литература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школах с казахским языком обучения 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="" xmlns:a16="http://schemas.microsoft.com/office/drawing/2014/main" id="{4C2578B7-2E57-41C7-948A-18C9049FBCB8}"/>
              </a:ext>
            </a:extLst>
          </p:cNvPr>
          <p:cNvSpPr/>
          <p:nvPr/>
        </p:nvSpPr>
        <p:spPr>
          <a:xfrm>
            <a:off x="5939978" y="3915222"/>
            <a:ext cx="18591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Экзаменационная </a:t>
            </a:r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работа состоит из двух частей.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i="1" dirty="0">
                <a:latin typeface="Times New Roman" pitchFamily="18" charset="0"/>
                <a:cs typeface="Times New Roman" pitchFamily="18" charset="0"/>
              </a:rPr>
              <a:t>Задания содержат четыре коротких текста, общий объём которых не превышает 400 слов. 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Максимальный  балл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– 40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8" name="Овал 47"/>
          <p:cNvSpPr/>
          <p:nvPr/>
        </p:nvSpPr>
        <p:spPr>
          <a:xfrm>
            <a:off x="6217194" y="1433548"/>
            <a:ext cx="1471006" cy="40792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 июня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7835366" y="1560696"/>
            <a:ext cx="6879" cy="4889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7891907" y="1877918"/>
            <a:ext cx="192715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письменный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экзамен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по предмету по выбору 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(Физика, Химия, Биология, География, Геометрия, Всемирная история, Основы права, Литература,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Информатика, Иностранный 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язык (английский/ французский/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немецкий)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900777" y="4508719"/>
            <a:ext cx="18400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Экзаменационная работа состоит из 2-3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частей.</a:t>
            </a:r>
          </a:p>
          <a:p>
            <a:r>
              <a:rPr lang="kk-KZ" sz="1200" i="1" dirty="0" smtClean="0">
                <a:latin typeface="Times New Roman" pitchFamily="18" charset="0"/>
                <a:cs typeface="Times New Roman" pitchFamily="18" charset="0"/>
              </a:rPr>
              <a:t>Задания </a:t>
            </a:r>
            <a:r>
              <a:rPr lang="kk-KZ" sz="1200" i="1" dirty="0">
                <a:latin typeface="Times New Roman" pitchFamily="18" charset="0"/>
                <a:cs typeface="Times New Roman" pitchFamily="18" charset="0"/>
              </a:rPr>
              <a:t>с выбором одного правильного ответа из предложенных;  </a:t>
            </a:r>
          </a:p>
          <a:p>
            <a:r>
              <a:rPr lang="kk-KZ" sz="1200" i="1" dirty="0">
                <a:latin typeface="Times New Roman" pitchFamily="18" charset="0"/>
                <a:cs typeface="Times New Roman" pitchFamily="18" charset="0"/>
              </a:rPr>
              <a:t>4-5 заданий, требующих краткого или развернутого ответов; мини исследование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7946715" y="1433548"/>
            <a:ext cx="1760594" cy="49503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июня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ашивка 6"/>
          <p:cNvSpPr/>
          <p:nvPr/>
        </p:nvSpPr>
        <p:spPr>
          <a:xfrm rot="5400000">
            <a:off x="705700" y="2384993"/>
            <a:ext cx="418677" cy="61243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Нашивка 52"/>
          <p:cNvSpPr/>
          <p:nvPr/>
        </p:nvSpPr>
        <p:spPr>
          <a:xfrm rot="5400000">
            <a:off x="2633395" y="2239519"/>
            <a:ext cx="418677" cy="61243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Нашивка 53"/>
          <p:cNvSpPr/>
          <p:nvPr/>
        </p:nvSpPr>
        <p:spPr>
          <a:xfrm rot="5400000">
            <a:off x="4631270" y="2484643"/>
            <a:ext cx="418677" cy="61243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5" name="Нашивка 54"/>
          <p:cNvSpPr/>
          <p:nvPr/>
        </p:nvSpPr>
        <p:spPr>
          <a:xfrm rot="5400000">
            <a:off x="6617347" y="3197735"/>
            <a:ext cx="418677" cy="61243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Нашивка 55"/>
          <p:cNvSpPr/>
          <p:nvPr/>
        </p:nvSpPr>
        <p:spPr>
          <a:xfrm rot="5400000">
            <a:off x="8573834" y="3841978"/>
            <a:ext cx="418677" cy="61243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01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E419CBA-F361-4189-956C-571C511003FD}"/>
              </a:ext>
            </a:extLst>
          </p:cNvPr>
          <p:cNvSpPr/>
          <p:nvPr/>
        </p:nvSpPr>
        <p:spPr>
          <a:xfrm>
            <a:off x="1373666" y="490225"/>
            <a:ext cx="84497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ОРГАНИЗАЦИЯ ЛЕТНЕЙ  ШКОЛЫ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797301" y="1321770"/>
            <a:ext cx="3432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kk-KZ" sz="2400" b="1" dirty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kk-KZ" b="1" dirty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мая </a:t>
            </a:r>
            <a:r>
              <a:rPr lang="kk-KZ" b="1" dirty="0" smtClean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kk-KZ" sz="2400" b="1" dirty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kk-KZ" b="1" dirty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dirty="0" smtClean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июня    </a:t>
            </a:r>
            <a:r>
              <a:rPr lang="kk-KZ" sz="2400" b="1" dirty="0" smtClean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r>
              <a:rPr lang="kk-KZ" b="1" dirty="0" smtClean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dirty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года </a:t>
            </a:r>
            <a:endParaRPr lang="ru-RU" b="1" dirty="0">
              <a:ln>
                <a:solidFill>
                  <a:srgbClr val="002060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435197" y="1914997"/>
            <a:ext cx="7359243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</a:t>
            </a:r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азработаны </a:t>
            </a:r>
            <a:r>
              <a:rPr lang="kk-K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Методические рекомендации по организации Летней </a:t>
            </a:r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школы; 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82175" y="2775989"/>
            <a:ext cx="696295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lnSpc>
                <a:spcPct val="115000"/>
              </a:lnSpc>
              <a:spcAft>
                <a:spcPts val="0"/>
              </a:spcAft>
            </a:pPr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Обучение в </a:t>
            </a:r>
            <a:r>
              <a:rPr lang="kk-K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летней школе организуется для обучающихся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kk-K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-8,10 классов;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1761201" y="3308256"/>
            <a:ext cx="7283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Оценивание 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учебных достижений обучающихся летней школы не 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проводится;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1761200" y="4165907"/>
            <a:ext cx="65613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Домашнее задание </a:t>
            </a:r>
            <a:r>
              <a:rPr lang="kk-K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условиях летней школы не </a:t>
            </a:r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задается;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99288" y="4996021"/>
            <a:ext cx="60677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летней </a:t>
            </a:r>
            <a:r>
              <a:rPr lang="kk-K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школе допускается  свободная форма для </a:t>
            </a:r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обучающихся;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61200" y="5749788"/>
            <a:ext cx="6477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осуществления </a:t>
            </a:r>
            <a:r>
              <a:rPr lang="kk-K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учебного процесса допускается привлечение </a:t>
            </a:r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волонтеров-студентов.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5460" y="2777071"/>
            <a:ext cx="278210" cy="40309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90463" y="3467211"/>
            <a:ext cx="340609" cy="394839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72887" y="2049182"/>
            <a:ext cx="358185" cy="44084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01984" y="4149096"/>
            <a:ext cx="325073" cy="40009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97496" y="5930538"/>
            <a:ext cx="508965" cy="465581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69128" y="4836233"/>
            <a:ext cx="183277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617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185720" y="852811"/>
            <a:ext cx="5944915" cy="475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Приказ Министра образования и науки Республики Казахстан №  </a:t>
            </a:r>
            <a:r>
              <a:rPr lang="en-US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159</a:t>
            </a:r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en-US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апреля 2022 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года «Об утверждении сроков завершения </a:t>
            </a:r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2021-2022 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учебного года и проведения итоговой аттестации обучающихся в организациях среднего образования»</a:t>
            </a:r>
          </a:p>
        </p:txBody>
      </p:sp>
      <p:sp>
        <p:nvSpPr>
          <p:cNvPr id="5" name="Овал 4"/>
          <p:cNvSpPr/>
          <p:nvPr/>
        </p:nvSpPr>
        <p:spPr>
          <a:xfrm>
            <a:off x="-136400" y="1922565"/>
            <a:ext cx="975190" cy="73632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28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мая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1754" y="1741595"/>
            <a:ext cx="26733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Письменный экзамен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казахскому/русскому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языку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(язык обучения) в форме эссе, для школ с углубленным изучением предметов гуманитарного цикла – письменная работа (статья, рассказ, эссе)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A4AC6DE-7683-4424-A17C-E7D5415A3E57}"/>
              </a:ext>
            </a:extLst>
          </p:cNvPr>
          <p:cNvSpPr/>
          <p:nvPr/>
        </p:nvSpPr>
        <p:spPr>
          <a:xfrm>
            <a:off x="3754571" y="1884697"/>
            <a:ext cx="23760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200" i="1" dirty="0">
                <a:latin typeface="Times New Roman" pitchFamily="18" charset="0"/>
                <a:cs typeface="Times New Roman" pitchFamily="18" charset="0"/>
              </a:rPr>
              <a:t>Эссе из 100-150 слов на основе 2-х текстов  (объем -  400-450 слов). </a:t>
            </a:r>
          </a:p>
          <a:p>
            <a:r>
              <a:rPr lang="kk-KZ" sz="1200" i="1" dirty="0">
                <a:latin typeface="Times New Roman" pitchFamily="18" charset="0"/>
                <a:cs typeface="Times New Roman" pitchFamily="18" charset="0"/>
              </a:rPr>
              <a:t>Максимальный балл- </a:t>
            </a:r>
            <a:r>
              <a:rPr lang="kk-KZ" sz="1200" b="1" i="1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kk-KZ" sz="12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kk-KZ" sz="1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Время проведения - 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2  часа</a:t>
            </a:r>
            <a:endParaRPr lang="ru-RU" sz="12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-152563" y="2900360"/>
            <a:ext cx="945170" cy="7750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мая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5513" y="3088602"/>
            <a:ext cx="25025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письменный экзамен (контрольная работа) по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математике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алгебре)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3AABCB8-149A-4221-896C-12864E0DE950}"/>
              </a:ext>
            </a:extLst>
          </p:cNvPr>
          <p:cNvSpPr/>
          <p:nvPr/>
        </p:nvSpPr>
        <p:spPr>
          <a:xfrm>
            <a:off x="3741463" y="2900360"/>
            <a:ext cx="22734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200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Общее количество заданий – 15 </a:t>
            </a:r>
            <a:endParaRPr lang="kk-KZ" sz="1200" i="1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kk-KZ" sz="1200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(</a:t>
            </a:r>
            <a:r>
              <a:rPr lang="kk-KZ" sz="1200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10 тестовых заданий и 5 задач/примеров).</a:t>
            </a:r>
            <a:r>
              <a:rPr lang="kk-KZ" sz="12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kk-KZ" sz="1200" i="1" dirty="0">
                <a:latin typeface="Times New Roman" pitchFamily="18" charset="0"/>
                <a:cs typeface="Times New Roman" pitchFamily="18" charset="0"/>
              </a:rPr>
              <a:t>Максимальный  балл– </a:t>
            </a:r>
            <a:r>
              <a:rPr lang="kk-KZ" sz="1200" b="1" i="1" dirty="0">
                <a:latin typeface="Times New Roman" pitchFamily="18" charset="0"/>
                <a:cs typeface="Times New Roman" pitchFamily="18" charset="0"/>
              </a:rPr>
              <a:t>30.</a:t>
            </a:r>
          </a:p>
          <a:p>
            <a:pPr algn="just"/>
            <a:r>
              <a:rPr lang="kk-KZ" sz="1200" i="1" dirty="0" smtClean="0">
                <a:latin typeface="Times New Roman" pitchFamily="18" charset="0"/>
                <a:cs typeface="Times New Roman" pitchFamily="18" charset="0"/>
              </a:rPr>
              <a:t>Время выполнения  </a:t>
            </a:r>
            <a:r>
              <a:rPr lang="kk-KZ" sz="1200" b="1" i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kk-KZ" sz="1200" b="1" i="1" dirty="0" smtClean="0">
                <a:latin typeface="Times New Roman" pitchFamily="18" charset="0"/>
                <a:cs typeface="Times New Roman" pitchFamily="18" charset="0"/>
              </a:rPr>
              <a:t>часа</a:t>
            </a:r>
            <a:endParaRPr lang="kk-KZ" sz="12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-159526" y="3888231"/>
            <a:ext cx="1063006" cy="6727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июня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5513" y="3878872"/>
            <a:ext cx="25025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Казахский язык и литература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в классах с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русским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языком обучения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русский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язык и литература в классах с казахским языком обучения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4C2578B7-2E57-41C7-948A-18C9049FBCB8}"/>
              </a:ext>
            </a:extLst>
          </p:cNvPr>
          <p:cNvSpPr/>
          <p:nvPr/>
        </p:nvSpPr>
        <p:spPr>
          <a:xfrm>
            <a:off x="3754571" y="4018401"/>
            <a:ext cx="22603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Работа с текстом. </a:t>
            </a:r>
            <a:endParaRPr lang="ru-RU" sz="1200" i="1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ru-RU" sz="1200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Даются </a:t>
            </a:r>
            <a:r>
              <a:rPr lang="ru-RU" sz="1200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три задания к тексту. </a:t>
            </a:r>
          </a:p>
          <a:p>
            <a:pPr algn="just"/>
            <a:r>
              <a:rPr lang="kk-KZ" sz="1200" i="1" dirty="0">
                <a:latin typeface="Times New Roman" pitchFamily="18" charset="0"/>
                <a:cs typeface="Times New Roman" pitchFamily="18" charset="0"/>
              </a:rPr>
              <a:t>Максимальный  балл – </a:t>
            </a:r>
            <a:r>
              <a:rPr lang="kk-KZ" sz="1200" b="1" i="1" dirty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kk-KZ" sz="12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kk-KZ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Время </a:t>
            </a:r>
            <a:r>
              <a:rPr lang="ru-RU" sz="1200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выполнения - </a:t>
            </a:r>
            <a:r>
              <a:rPr lang="ru-RU" sz="1200" b="1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 часа.</a:t>
            </a:r>
            <a:endParaRPr lang="ru-RU" sz="1200" i="1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11378" y="4952639"/>
            <a:ext cx="23467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письменный экзамен по предмету по выбору (Физика, Химия, Биология, География, Геометрия, История Казахстана, Всемирная история, Литература (по языку обучения), Иностранный язык (английский/французский/немецкий), Информатика</a:t>
            </a:r>
            <a:r>
              <a:rPr lang="ru-RU" sz="1200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0800000" flipV="1">
            <a:off x="3795898" y="4928946"/>
            <a:ext cx="27192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Работа </a:t>
            </a:r>
            <a:r>
              <a:rPr lang="ru-RU" sz="1200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состоит из 2 частей. Часть А содержит </a:t>
            </a:r>
            <a:endParaRPr lang="ru-RU" sz="1200" i="1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r>
              <a:rPr lang="ru-RU" sz="1200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15 </a:t>
            </a:r>
            <a:r>
              <a:rPr lang="ru-RU" sz="1200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заданий с выбором одного правильного ответа из четырех предложенных. </a:t>
            </a:r>
            <a:endParaRPr lang="ru-RU" sz="1200" i="1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r>
              <a:rPr lang="ru-RU" sz="1200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Часть </a:t>
            </a:r>
            <a:r>
              <a:rPr lang="ru-RU" sz="1200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 содержит 4-5 структурированных заданий. </a:t>
            </a:r>
            <a:endParaRPr lang="ru-RU" sz="1200" i="1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r>
              <a:rPr lang="kk-KZ" sz="1200" i="1" dirty="0">
                <a:latin typeface="Times New Roman" pitchFamily="18" charset="0"/>
                <a:cs typeface="Times New Roman" pitchFamily="18" charset="0"/>
              </a:rPr>
              <a:t>Максимальный  балл – </a:t>
            </a:r>
            <a:r>
              <a:rPr lang="kk-KZ" sz="1200" b="1" i="1" dirty="0" smtClean="0">
                <a:latin typeface="Times New Roman" pitchFamily="18" charset="0"/>
                <a:cs typeface="Times New Roman" pitchFamily="18" charset="0"/>
              </a:rPr>
              <a:t>50</a:t>
            </a:r>
            <a:endParaRPr lang="ru-RU" sz="1200" i="1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-140842" y="5060470"/>
            <a:ext cx="1068532" cy="8000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июня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Нашивка 16"/>
          <p:cNvSpPr/>
          <p:nvPr/>
        </p:nvSpPr>
        <p:spPr>
          <a:xfrm>
            <a:off x="3241226" y="2110095"/>
            <a:ext cx="333981" cy="6434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3241225" y="3034448"/>
            <a:ext cx="333981" cy="6434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Нашивка 18"/>
          <p:cNvSpPr/>
          <p:nvPr/>
        </p:nvSpPr>
        <p:spPr>
          <a:xfrm>
            <a:off x="3241226" y="4078176"/>
            <a:ext cx="333981" cy="6434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Нашивка 19"/>
          <p:cNvSpPr/>
          <p:nvPr/>
        </p:nvSpPr>
        <p:spPr>
          <a:xfrm>
            <a:off x="3241226" y="5319501"/>
            <a:ext cx="333981" cy="6434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13910" y="2808026"/>
            <a:ext cx="331065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аттестаттау-2022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s://pps.whatsapp.net/v/t61.24694-24/148512596_419540772670683_3484545208267584891_n.jpg?ccb=11-4&amp;oh=01_AVyKzwAEevHRXsrkxV_lOHpiWfCNsgp_wDpCRI3CH2fVXA&amp;oe=6293538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928" y="579069"/>
            <a:ext cx="1498613" cy="149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185719" y="40460"/>
            <a:ext cx="574748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9 класс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5581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5727</TotalTime>
  <Words>844</Words>
  <Application>Microsoft Office PowerPoint</Application>
  <PresentationFormat>Лист A4 (210x297 мм)</PresentationFormat>
  <Paragraphs>103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ГПРОН2025</dc:title>
  <dc:creator>Бигари</dc:creator>
  <cp:lastModifiedBy>Назым</cp:lastModifiedBy>
  <cp:revision>954</cp:revision>
  <cp:lastPrinted>2022-05-18T05:17:28Z</cp:lastPrinted>
  <dcterms:created xsi:type="dcterms:W3CDTF">2019-08-08T09:35:19Z</dcterms:created>
  <dcterms:modified xsi:type="dcterms:W3CDTF">2022-05-18T05:48:49Z</dcterms:modified>
</cp:coreProperties>
</file>