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77" r:id="rId3"/>
    <p:sldId id="281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89" autoAdjust="0"/>
  </p:normalViewPr>
  <p:slideViewPr>
    <p:cSldViewPr>
      <p:cViewPr varScale="1">
        <p:scale>
          <a:sx n="78" d="100"/>
          <a:sy n="78" d="100"/>
        </p:scale>
        <p:origin x="16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869928142904751E-2"/>
          <c:y val="7.0256754788088571E-2"/>
          <c:w val="0.90413003062117703"/>
          <c:h val="0.82705005624296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 2021-2022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4945164822956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4266172806196429E-3"/>
                  <c:y val="6.3579187878502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44969804942308E-2"/>
                  <c:y val="1.9073756363550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74725824114781E-2"/>
                  <c:y val="-5.82802489635515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556501730038031E-3"/>
                  <c:y val="-1.5894796969625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4342196105195817E-3"/>
                  <c:y val="3.178959393925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1649300871331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0230807688034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5740740740740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9445627162548701E-3"/>
                  <c:y val="-5.82802489635515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кл.</c:v>
                </c:pt>
                <c:pt idx="4">
                  <c:v>6 кл.</c:v>
                </c:pt>
                <c:pt idx="5">
                  <c:v>7 кл.</c:v>
                </c:pt>
                <c:pt idx="6">
                  <c:v>8 кл.</c:v>
                </c:pt>
                <c:pt idx="7">
                  <c:v>9 кл.</c:v>
                </c:pt>
                <c:pt idx="8">
                  <c:v>10 кл.</c:v>
                </c:pt>
                <c:pt idx="9">
                  <c:v>11 кл.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53.9</c:v>
                </c:pt>
                <c:pt idx="1">
                  <c:v>59.2</c:v>
                </c:pt>
                <c:pt idx="2">
                  <c:v>56.3</c:v>
                </c:pt>
                <c:pt idx="3">
                  <c:v>43.1</c:v>
                </c:pt>
                <c:pt idx="4">
                  <c:v>40</c:v>
                </c:pt>
                <c:pt idx="5">
                  <c:v>22.4</c:v>
                </c:pt>
                <c:pt idx="6">
                  <c:v>17.100000000000001</c:v>
                </c:pt>
                <c:pt idx="7">
                  <c:v>25.8</c:v>
                </c:pt>
                <c:pt idx="8">
                  <c:v>32.4</c:v>
                </c:pt>
                <c:pt idx="9">
                  <c:v>72.2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 2021-2022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25864884060504E-2"/>
                  <c:y val="-3.5754532269942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42756261209072E-2"/>
                  <c:y val="-1.9824691653454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888888888888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644898582697161E-2"/>
                  <c:y val="-7.5474002870575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9.259259259259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1366172607805482E-2"/>
                  <c:y val="6.3579187878502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кл.</c:v>
                </c:pt>
                <c:pt idx="4">
                  <c:v>6 кл.</c:v>
                </c:pt>
                <c:pt idx="5">
                  <c:v>7 кл.</c:v>
                </c:pt>
                <c:pt idx="6">
                  <c:v>8 кл.</c:v>
                </c:pt>
                <c:pt idx="7">
                  <c:v>9 кл.</c:v>
                </c:pt>
                <c:pt idx="8">
                  <c:v>10 кл.</c:v>
                </c:pt>
                <c:pt idx="9">
                  <c:v>11 кл.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54.9</c:v>
                </c:pt>
                <c:pt idx="1">
                  <c:v>60.6</c:v>
                </c:pt>
                <c:pt idx="2">
                  <c:v>60.6</c:v>
                </c:pt>
                <c:pt idx="3">
                  <c:v>48</c:v>
                </c:pt>
                <c:pt idx="4">
                  <c:v>39.700000000000003</c:v>
                </c:pt>
                <c:pt idx="5">
                  <c:v>25</c:v>
                </c:pt>
                <c:pt idx="6">
                  <c:v>27.6</c:v>
                </c:pt>
                <c:pt idx="7">
                  <c:v>31.8</c:v>
                </c:pt>
                <c:pt idx="8">
                  <c:v>35.299999999999997</c:v>
                </c:pt>
                <c:pt idx="9">
                  <c:v>66.7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658896"/>
        <c:axId val="407658112"/>
      </c:barChart>
      <c:catAx>
        <c:axId val="407658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07658112"/>
        <c:crosses val="autoZero"/>
        <c:auto val="1"/>
        <c:lblAlgn val="ctr"/>
        <c:lblOffset val="100"/>
        <c:noMultiLvlLbl val="0"/>
      </c:catAx>
      <c:valAx>
        <c:axId val="40765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658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833037544736241E-2"/>
          <c:y val="3.096445993924387E-2"/>
          <c:w val="0.92340036767044875"/>
          <c:h val="0.85533907369547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 2021-2022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4085718870742825E-3"/>
                  <c:y val="1.6836195965366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371492436263014E-3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221602158164764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297193949010418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5371492436263014E-3"/>
                  <c:y val="5.6120653217889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9432864534519906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1728658828981015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802469135802475E-2"/>
                  <c:y val="1.1224130643577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8508456325366111E-3"/>
                  <c:y val="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6796448067973455E-2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1.403016330447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1.5074298487253708E-3"/>
                  <c:y val="1.9642228626261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7.5371492436264124E-3"/>
                  <c:y val="1.403016330447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-6.0297193949011519E-3"/>
                  <c:y val="2.244826128715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-3.0148596974505316E-2"/>
                  <c:y val="8.4180979826834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Лист1!$A$2:$A$26</c:f>
              <c:strCache>
                <c:ptCount val="25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3в</c:v>
                </c:pt>
                <c:pt idx="5">
                  <c:v>4а</c:v>
                </c:pt>
                <c:pt idx="6">
                  <c:v>4б</c:v>
                </c:pt>
                <c:pt idx="7">
                  <c:v>4в</c:v>
                </c:pt>
                <c:pt idx="8">
                  <c:v>5а</c:v>
                </c:pt>
                <c:pt idx="9">
                  <c:v>5б</c:v>
                </c:pt>
                <c:pt idx="10">
                  <c:v>6а</c:v>
                </c:pt>
                <c:pt idx="11">
                  <c:v>6б</c:v>
                </c:pt>
                <c:pt idx="12">
                  <c:v>6в</c:v>
                </c:pt>
                <c:pt idx="13">
                  <c:v>7а</c:v>
                </c:pt>
                <c:pt idx="14">
                  <c:v>7б</c:v>
                </c:pt>
                <c:pt idx="15">
                  <c:v>7в</c:v>
                </c:pt>
                <c:pt idx="16">
                  <c:v>8а</c:v>
                </c:pt>
                <c:pt idx="17">
                  <c:v>8б</c:v>
                </c:pt>
                <c:pt idx="18">
                  <c:v>8в</c:v>
                </c:pt>
                <c:pt idx="19">
                  <c:v>9а</c:v>
                </c:pt>
                <c:pt idx="20">
                  <c:v>9б</c:v>
                </c:pt>
                <c:pt idx="21">
                  <c:v>9в</c:v>
                </c:pt>
                <c:pt idx="22">
                  <c:v>10а</c:v>
                </c:pt>
                <c:pt idx="23">
                  <c:v>10б</c:v>
                </c:pt>
                <c:pt idx="24">
                  <c:v>11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58</c:v>
                </c:pt>
                <c:pt idx="1">
                  <c:v>50</c:v>
                </c:pt>
                <c:pt idx="2">
                  <c:v>77</c:v>
                </c:pt>
                <c:pt idx="3">
                  <c:v>35</c:v>
                </c:pt>
                <c:pt idx="4">
                  <c:v>65</c:v>
                </c:pt>
                <c:pt idx="5">
                  <c:v>52</c:v>
                </c:pt>
                <c:pt idx="6">
                  <c:v>50</c:v>
                </c:pt>
                <c:pt idx="7">
                  <c:v>67</c:v>
                </c:pt>
                <c:pt idx="8">
                  <c:v>42</c:v>
                </c:pt>
                <c:pt idx="9">
                  <c:v>44</c:v>
                </c:pt>
                <c:pt idx="10">
                  <c:v>47</c:v>
                </c:pt>
                <c:pt idx="11">
                  <c:v>35</c:v>
                </c:pt>
                <c:pt idx="12">
                  <c:v>39</c:v>
                </c:pt>
                <c:pt idx="13">
                  <c:v>31</c:v>
                </c:pt>
                <c:pt idx="14">
                  <c:v>20</c:v>
                </c:pt>
                <c:pt idx="15">
                  <c:v>16</c:v>
                </c:pt>
                <c:pt idx="16">
                  <c:v>4</c:v>
                </c:pt>
                <c:pt idx="17">
                  <c:v>12</c:v>
                </c:pt>
                <c:pt idx="18">
                  <c:v>35</c:v>
                </c:pt>
                <c:pt idx="19">
                  <c:v>25</c:v>
                </c:pt>
                <c:pt idx="20">
                  <c:v>36</c:v>
                </c:pt>
                <c:pt idx="21">
                  <c:v>17</c:v>
                </c:pt>
                <c:pt idx="22">
                  <c:v>41</c:v>
                </c:pt>
                <c:pt idx="23">
                  <c:v>24</c:v>
                </c:pt>
                <c:pt idx="24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 2021-2022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74298487252604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133737277054686E-2"/>
                  <c:y val="-2.5254293948050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611447730878906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8089158184703125E-2"/>
                  <c:y val="-2.8060326608945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2611447730878906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5074298487252604E-3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4118877579604167E-2"/>
                  <c:y val="5.6120653217889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3.0148596974504654E-3"/>
                  <c:y val="-5.61206532178907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2.4118877579604167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2.5626307428329314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1.2059438789801973E-2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2.4118877579604167E-2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4.5222895461757813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2.5626307428329425E-2"/>
                  <c:y val="8.4180979826833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4.4438319768838599E-3"/>
                  <c:y val="-1.6836195965366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Лист1!$A$2:$A$26</c:f>
              <c:strCache>
                <c:ptCount val="25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3в</c:v>
                </c:pt>
                <c:pt idx="5">
                  <c:v>4а</c:v>
                </c:pt>
                <c:pt idx="6">
                  <c:v>4б</c:v>
                </c:pt>
                <c:pt idx="7">
                  <c:v>4в</c:v>
                </c:pt>
                <c:pt idx="8">
                  <c:v>5а</c:v>
                </c:pt>
                <c:pt idx="9">
                  <c:v>5б</c:v>
                </c:pt>
                <c:pt idx="10">
                  <c:v>6а</c:v>
                </c:pt>
                <c:pt idx="11">
                  <c:v>6б</c:v>
                </c:pt>
                <c:pt idx="12">
                  <c:v>6в</c:v>
                </c:pt>
                <c:pt idx="13">
                  <c:v>7а</c:v>
                </c:pt>
                <c:pt idx="14">
                  <c:v>7б</c:v>
                </c:pt>
                <c:pt idx="15">
                  <c:v>7в</c:v>
                </c:pt>
                <c:pt idx="16">
                  <c:v>8а</c:v>
                </c:pt>
                <c:pt idx="17">
                  <c:v>8б</c:v>
                </c:pt>
                <c:pt idx="18">
                  <c:v>8в</c:v>
                </c:pt>
                <c:pt idx="19">
                  <c:v>9а</c:v>
                </c:pt>
                <c:pt idx="20">
                  <c:v>9б</c:v>
                </c:pt>
                <c:pt idx="21">
                  <c:v>9в</c:v>
                </c:pt>
                <c:pt idx="22">
                  <c:v>10а</c:v>
                </c:pt>
                <c:pt idx="23">
                  <c:v>10б</c:v>
                </c:pt>
                <c:pt idx="24">
                  <c:v>11</c:v>
                </c:pt>
              </c:strCache>
            </c:strRef>
          </c:cat>
          <c:val>
            <c:numRef>
              <c:f>Лист1!$C$2:$C$26</c:f>
              <c:numCache>
                <c:formatCode>General</c:formatCode>
                <c:ptCount val="25"/>
                <c:pt idx="0">
                  <c:v>56</c:v>
                </c:pt>
                <c:pt idx="1">
                  <c:v>53.8</c:v>
                </c:pt>
                <c:pt idx="2">
                  <c:v>72.7</c:v>
                </c:pt>
                <c:pt idx="3">
                  <c:v>34.799999999999997</c:v>
                </c:pt>
                <c:pt idx="4">
                  <c:v>73.099999999999994</c:v>
                </c:pt>
                <c:pt idx="5">
                  <c:v>60.9</c:v>
                </c:pt>
                <c:pt idx="6">
                  <c:v>50</c:v>
                </c:pt>
                <c:pt idx="7">
                  <c:v>70.8</c:v>
                </c:pt>
                <c:pt idx="8">
                  <c:v>48</c:v>
                </c:pt>
                <c:pt idx="9">
                  <c:v>48</c:v>
                </c:pt>
                <c:pt idx="10">
                  <c:v>44.4</c:v>
                </c:pt>
                <c:pt idx="11">
                  <c:v>34.799999999999997</c:v>
                </c:pt>
                <c:pt idx="12">
                  <c:v>41</c:v>
                </c:pt>
                <c:pt idx="13">
                  <c:v>30.8</c:v>
                </c:pt>
                <c:pt idx="14">
                  <c:v>24</c:v>
                </c:pt>
                <c:pt idx="15">
                  <c:v>24</c:v>
                </c:pt>
                <c:pt idx="16">
                  <c:v>32</c:v>
                </c:pt>
                <c:pt idx="17">
                  <c:v>20</c:v>
                </c:pt>
                <c:pt idx="18">
                  <c:v>30.8</c:v>
                </c:pt>
                <c:pt idx="19">
                  <c:v>40</c:v>
                </c:pt>
                <c:pt idx="20">
                  <c:v>36.4</c:v>
                </c:pt>
                <c:pt idx="21">
                  <c:v>20.8</c:v>
                </c:pt>
                <c:pt idx="22">
                  <c:v>41.2</c:v>
                </c:pt>
                <c:pt idx="23">
                  <c:v>29.4</c:v>
                </c:pt>
                <c:pt idx="24">
                  <c:v>66.7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660856"/>
        <c:axId val="407657720"/>
      </c:barChart>
      <c:catAx>
        <c:axId val="407660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07657720"/>
        <c:crosses val="autoZero"/>
        <c:auto val="1"/>
        <c:lblAlgn val="ctr"/>
        <c:lblOffset val="100"/>
        <c:noMultiLvlLbl val="0"/>
      </c:catAx>
      <c:valAx>
        <c:axId val="407657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660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6D180-4C51-4393-9A30-C0CF40108BA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44966-26F6-4DCC-A426-38524DC74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3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9BDA5-D090-4BD8-B269-F16D166336F2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23912-11BB-4CB6-8BD5-1B4D9CC3E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23912-11BB-4CB6-8BD5-1B4D9CC3EF1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81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23912-11BB-4CB6-8BD5-1B4D9CC3EF1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6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23912-11BB-4CB6-8BD5-1B4D9CC3EF1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01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23912-11BB-4CB6-8BD5-1B4D9CC3EF1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8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45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7816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925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84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888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223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9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9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8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5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12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47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1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94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416" y="1124744"/>
            <a:ext cx="6600451" cy="439248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 10»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отдела образования города Балхаш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управления образования Карагандинской области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итогов успеваемости и  качества знаний учащихся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четверть/ 1 полугодие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2021-2022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2416" y="5857944"/>
            <a:ext cx="660045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Качество знаний учащихся (%)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676250"/>
              </p:ext>
            </p:extLst>
          </p:nvPr>
        </p:nvGraphicFramePr>
        <p:xfrm>
          <a:off x="1259632" y="1556792"/>
          <a:ext cx="6912768" cy="434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800200"/>
                <a:gridCol w="2160240"/>
                <a:gridCol w="1872208"/>
              </a:tblGrid>
              <a:tr h="3681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четверть 2021-2022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четверть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2021-2022</a:t>
                      </a: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Динамика             с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четвертью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93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2-4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59,1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+2,4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78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33,2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+4,8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26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46,2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2-11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43,1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+3,6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Качество знаний за 2 четверть 2021-2022 учебного года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 параллелям классов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(в сравнении с 1 четвертью 2021-2022 учебного года)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965804"/>
              </p:ext>
            </p:extLst>
          </p:nvPr>
        </p:nvGraphicFramePr>
        <p:xfrm>
          <a:off x="755576" y="1916832"/>
          <a:ext cx="8064896" cy="399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2241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Сравнительный анализ качества знаний учащихся по классам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(1, 2 четверти 2021-2022 учебного года)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483068"/>
              </p:ext>
            </p:extLst>
          </p:nvPr>
        </p:nvGraphicFramePr>
        <p:xfrm>
          <a:off x="539552" y="1628800"/>
          <a:ext cx="84249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1339</TotalTime>
  <Words>94</Words>
  <Application>Microsoft Office PowerPoint</Application>
  <PresentationFormat>Экран (4:3)</PresentationFormat>
  <Paragraphs>77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   КГУ «Общеобразовательная школа № 10»  отдела образования города Балхаш управления образования Карагандинской области  Анализ  итогов успеваемости и  качества знаний учащихся  за 2 четверть/ 1 полугодие  2021-2022 учебного года </vt:lpstr>
      <vt:lpstr>Качество знаний учащихся (%)</vt:lpstr>
      <vt:lpstr> Качество знаний за 2 четверть 2021-2022 учебного года по параллелям классов (в сравнении с 1 четвертью 2021-2022 учебного года) </vt:lpstr>
      <vt:lpstr>Сравнительный анализ качества знаний учащихся по классам (1, 2 четверти 2021-2022 учебного года)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знаний </dc:title>
  <cp:lastModifiedBy>User</cp:lastModifiedBy>
  <cp:revision>222</cp:revision>
  <cp:lastPrinted>2022-01-05T10:35:59Z</cp:lastPrinted>
  <dcterms:modified xsi:type="dcterms:W3CDTF">2022-02-18T06:55:58Z</dcterms:modified>
</cp:coreProperties>
</file>