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Составление уравнений химических реакций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53105" y="3717032"/>
            <a:ext cx="3128392" cy="57606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Химия 8 класс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427984" y="5426287"/>
            <a:ext cx="3920480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800" dirty="0" smtClean="0">
                <a:solidFill>
                  <a:srgbClr val="0000CC"/>
                </a:solidFill>
              </a:rPr>
              <a:t>Учитель химии Гурова Л.П.</a:t>
            </a:r>
          </a:p>
          <a:p>
            <a:r>
              <a:rPr lang="ru-RU" sz="3800" dirty="0">
                <a:solidFill>
                  <a:srgbClr val="0000CC"/>
                </a:solidFill>
              </a:rPr>
              <a:t>г</a:t>
            </a:r>
            <a:r>
              <a:rPr lang="ru-RU" sz="3800" dirty="0" smtClean="0">
                <a:solidFill>
                  <a:srgbClr val="0000CC"/>
                </a:solidFill>
              </a:rPr>
              <a:t>. Балхаш </a:t>
            </a:r>
          </a:p>
          <a:p>
            <a:r>
              <a:rPr lang="ru-RU" sz="3800" dirty="0" smtClean="0">
                <a:solidFill>
                  <a:srgbClr val="0000CC"/>
                </a:solidFill>
              </a:rPr>
              <a:t>КГУ «ОШ №10»</a:t>
            </a:r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876255" y="116632"/>
            <a:ext cx="222745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A50021"/>
                </a:solidFill>
              </a:rPr>
              <a:t>Летняя школа</a:t>
            </a:r>
            <a:endParaRPr lang="ru-RU" sz="2000" dirty="0">
              <a:solidFill>
                <a:srgbClr val="A50021"/>
              </a:solidFill>
            </a:endParaRPr>
          </a:p>
        </p:txBody>
      </p:sp>
      <p:pic>
        <p:nvPicPr>
          <p:cNvPr id="1026" name="Picture 2" descr="C:\Users\Elite\Desktop\молекула-воды-кислород-и-водород-химическая-реакция-атомов-красных-1598328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34003" r="5681" b="13789"/>
          <a:stretch/>
        </p:blipFill>
        <p:spPr bwMode="auto">
          <a:xfrm>
            <a:off x="409924" y="2996952"/>
            <a:ext cx="4176465" cy="22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2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6652"/>
            <a:ext cx="6120680" cy="1116124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C00000"/>
                </a:solidFill>
              </a:rPr>
              <a:t>Цель урока</a:t>
            </a:r>
            <a:r>
              <a:rPr lang="ru-RU" sz="2800" dirty="0" smtClean="0"/>
              <a:t>: </a:t>
            </a:r>
            <a:r>
              <a:rPr lang="ru-RU" sz="2800" dirty="0" smtClean="0">
                <a:solidFill>
                  <a:srgbClr val="0000CC"/>
                </a:solidFill>
              </a:rPr>
              <a:t>Повторить и закрепить основные правила составления химических уравнений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76255" y="116632"/>
            <a:ext cx="222745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A50021"/>
                </a:solidFill>
              </a:rPr>
              <a:t>Летняя школа</a:t>
            </a:r>
            <a:endParaRPr lang="ru-RU" sz="2000" dirty="0">
              <a:solidFill>
                <a:srgbClr val="A5002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5013176"/>
            <a:ext cx="7776864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rgbClr val="A50021"/>
                </a:solidFill>
              </a:rPr>
              <a:t>Ожидаемый результат</a:t>
            </a:r>
            <a:r>
              <a:rPr lang="ru-RU" sz="2800" dirty="0" smtClean="0">
                <a:solidFill>
                  <a:srgbClr val="0000CC"/>
                </a:solidFill>
              </a:rPr>
              <a:t>: вы сможете составлять уравнения химических реакций по определенному алгоритму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2050" name="Picture 2" descr="C:\Users\Elite\Desktop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6" y="2132856"/>
            <a:ext cx="4763823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8353"/>
            <a:ext cx="6635080" cy="2057935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</a:rPr>
              <a:t>Химическим уравнением (уравнением химической реакции)</a:t>
            </a:r>
            <a:r>
              <a:rPr lang="ru-RU" sz="2400" dirty="0">
                <a:solidFill>
                  <a:srgbClr val="0000CC"/>
                </a:solidFill>
              </a:rPr>
              <a:t> называют условную запись химической реакции с помощью химических формул, числовых коэффициентов и математических символов.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76255" y="116632"/>
            <a:ext cx="222745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A50021"/>
                </a:solidFill>
              </a:rPr>
              <a:t>Летняя школа</a:t>
            </a:r>
            <a:endParaRPr lang="ru-RU" sz="2000" dirty="0">
              <a:solidFill>
                <a:srgbClr val="A50021"/>
              </a:solidFill>
            </a:endParaRPr>
          </a:p>
        </p:txBody>
      </p:sp>
      <p:pic>
        <p:nvPicPr>
          <p:cNvPr id="3074" name="Picture 2" descr="C:\Users\Elite\Desktop\1349463048554d2a6df3f035.6031777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5832648" cy="19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ite\Desktop\slide-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2" b="8700"/>
          <a:stretch/>
        </p:blipFill>
        <p:spPr bwMode="auto">
          <a:xfrm>
            <a:off x="3317858" y="4221088"/>
            <a:ext cx="5785321" cy="25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096788" y="1916832"/>
            <a:ext cx="2227459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Важно знать!!!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6876255" y="116632"/>
            <a:ext cx="222745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A50021"/>
                </a:solidFill>
              </a:rPr>
              <a:t>Летняя школа</a:t>
            </a:r>
            <a:endParaRPr lang="ru-RU" sz="2000" dirty="0">
              <a:solidFill>
                <a:srgbClr val="A50021"/>
              </a:solidFill>
            </a:endParaRPr>
          </a:p>
        </p:txBody>
      </p:sp>
      <p:pic>
        <p:nvPicPr>
          <p:cNvPr id="4098" name="Picture 2" descr="C:\Users\Elite\Desktop\unnamed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6332" r="5435" b="19040"/>
          <a:stretch/>
        </p:blipFill>
        <p:spPr bwMode="auto">
          <a:xfrm>
            <a:off x="107504" y="692696"/>
            <a:ext cx="886373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63408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Д</a:t>
            </a:r>
            <a:r>
              <a:rPr lang="ru-RU" sz="3200" dirty="0" smtClean="0">
                <a:solidFill>
                  <a:srgbClr val="C00000"/>
                </a:solidFill>
              </a:rPr>
              <a:t>елаем вместе)))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369" y="908720"/>
            <a:ext cx="8064896" cy="108012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Записываем реагенты  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   Н</a:t>
            </a:r>
            <a:r>
              <a:rPr lang="ru-RU" sz="1800" dirty="0" smtClean="0">
                <a:solidFill>
                  <a:srgbClr val="002060"/>
                </a:solidFill>
              </a:rPr>
              <a:t>2</a:t>
            </a:r>
            <a:r>
              <a:rPr lang="ru-RU" sz="2400" dirty="0" smtClean="0">
                <a:solidFill>
                  <a:srgbClr val="002060"/>
                </a:solidFill>
              </a:rPr>
              <a:t> + О</a:t>
            </a:r>
            <a:r>
              <a:rPr lang="ru-RU" sz="1800" dirty="0" smtClean="0">
                <a:solidFill>
                  <a:srgbClr val="002060"/>
                </a:solidFill>
              </a:rPr>
              <a:t>2</a:t>
            </a:r>
            <a:r>
              <a:rPr lang="ru-RU" sz="2400" dirty="0" smtClean="0">
                <a:solidFill>
                  <a:srgbClr val="002060"/>
                </a:solidFill>
              </a:rPr>
              <a:t> =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76255" y="116632"/>
            <a:ext cx="222745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A50021"/>
                </a:solidFill>
              </a:rPr>
              <a:t>Летняя школа</a:t>
            </a:r>
            <a:endParaRPr lang="ru-RU" sz="2000" dirty="0">
              <a:solidFill>
                <a:srgbClr val="A5002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69462" y="1700808"/>
            <a:ext cx="806489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2. </a:t>
            </a:r>
            <a:r>
              <a:rPr lang="ru-RU" sz="2400" dirty="0" smtClean="0">
                <a:solidFill>
                  <a:srgbClr val="0000CC"/>
                </a:solidFill>
              </a:rPr>
              <a:t>Записываем  продукты реакции   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solidFill>
                  <a:srgbClr val="0000CC"/>
                </a:solidFill>
              </a:rPr>
              <a:t>         Н</a:t>
            </a:r>
            <a:r>
              <a:rPr lang="ru-RU" sz="1800" dirty="0" smtClean="0">
                <a:solidFill>
                  <a:srgbClr val="0000CC"/>
                </a:solidFill>
              </a:rPr>
              <a:t>2</a:t>
            </a:r>
            <a:r>
              <a:rPr lang="ru-RU" sz="2400" dirty="0" smtClean="0">
                <a:solidFill>
                  <a:srgbClr val="0000CC"/>
                </a:solidFill>
              </a:rPr>
              <a:t> + О</a:t>
            </a:r>
            <a:r>
              <a:rPr lang="ru-RU" sz="1800" dirty="0" smtClean="0">
                <a:solidFill>
                  <a:srgbClr val="0000CC"/>
                </a:solidFill>
              </a:rPr>
              <a:t>2</a:t>
            </a:r>
            <a:r>
              <a:rPr lang="ru-RU" sz="2400" dirty="0" smtClean="0">
                <a:solidFill>
                  <a:srgbClr val="0000CC"/>
                </a:solidFill>
              </a:rPr>
              <a:t> = Н</a:t>
            </a:r>
            <a:r>
              <a:rPr lang="ru-RU" sz="1800" dirty="0" smtClean="0">
                <a:solidFill>
                  <a:srgbClr val="0000CC"/>
                </a:solidFill>
              </a:rPr>
              <a:t>2</a:t>
            </a:r>
            <a:r>
              <a:rPr lang="ru-RU" sz="2400" dirty="0" smtClean="0">
                <a:solidFill>
                  <a:srgbClr val="0000CC"/>
                </a:solidFill>
              </a:rPr>
              <a:t>О</a:t>
            </a:r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3000" y="2564904"/>
            <a:ext cx="8421488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 smtClean="0">
                <a:solidFill>
                  <a:srgbClr val="7030A0"/>
                </a:solidFill>
              </a:rPr>
              <a:t>Проверяем количество атомов кислорода у исходных и получившихся веществ и расставляем коэффициенты  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rgbClr val="7030A0"/>
                </a:solidFill>
              </a:rPr>
              <a:t>         Н</a:t>
            </a:r>
            <a:r>
              <a:rPr lang="ru-RU" sz="2300" dirty="0" smtClean="0">
                <a:solidFill>
                  <a:srgbClr val="7030A0"/>
                </a:solidFill>
              </a:rPr>
              <a:t>2</a:t>
            </a:r>
            <a:r>
              <a:rPr lang="ru-RU" dirty="0" smtClean="0">
                <a:solidFill>
                  <a:srgbClr val="7030A0"/>
                </a:solidFill>
              </a:rPr>
              <a:t> + О</a:t>
            </a:r>
            <a:r>
              <a:rPr lang="ru-RU" sz="2300" dirty="0" smtClean="0">
                <a:solidFill>
                  <a:srgbClr val="7030A0"/>
                </a:solidFill>
              </a:rPr>
              <a:t>2</a:t>
            </a:r>
            <a:r>
              <a:rPr lang="ru-RU" dirty="0" smtClean="0">
                <a:solidFill>
                  <a:srgbClr val="7030A0"/>
                </a:solidFill>
              </a:rPr>
              <a:t> = </a:t>
            </a:r>
            <a:r>
              <a:rPr lang="ru-RU" b="1" dirty="0" smtClean="0">
                <a:solidFill>
                  <a:srgbClr val="FF0000"/>
                </a:solidFill>
              </a:rPr>
              <a:t>2</a:t>
            </a:r>
            <a:r>
              <a:rPr lang="ru-RU" dirty="0" smtClean="0">
                <a:solidFill>
                  <a:srgbClr val="7030A0"/>
                </a:solidFill>
              </a:rPr>
              <a:t>Н</a:t>
            </a:r>
            <a:r>
              <a:rPr lang="ru-RU" sz="2300" dirty="0" smtClean="0">
                <a:solidFill>
                  <a:srgbClr val="7030A0"/>
                </a:solidFill>
              </a:rPr>
              <a:t>2</a:t>
            </a:r>
            <a:r>
              <a:rPr lang="ru-RU" dirty="0" smtClean="0">
                <a:solidFill>
                  <a:srgbClr val="7030A0"/>
                </a:solidFill>
              </a:rPr>
              <a:t>О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rgbClr val="7030A0"/>
                </a:solidFill>
              </a:rPr>
              <a:t>Атомов кислорода в левой и правой частях уравнения получилось по 2 (кислород уравняли)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43000" y="4221088"/>
            <a:ext cx="8064896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rgbClr val="0000CC"/>
                </a:solidFill>
              </a:rPr>
              <a:t>4. Проверяем количество атомов водорода у исходных и получившихся веществ и расставляем коэффициенты  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rgbClr val="0000CC"/>
                </a:solidFill>
              </a:rPr>
              <a:t>Атомов  водорода в правой части уравнения получилось 4, следовательно в левой части перед Н2 ставим коэффициент 2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dirty="0">
                <a:solidFill>
                  <a:srgbClr val="0000CC"/>
                </a:solidFill>
              </a:rPr>
              <a:t>Н</a:t>
            </a:r>
            <a:r>
              <a:rPr lang="ru-RU" sz="2300" dirty="0">
                <a:solidFill>
                  <a:srgbClr val="0000CC"/>
                </a:solidFill>
              </a:rPr>
              <a:t>2</a:t>
            </a:r>
            <a:r>
              <a:rPr lang="ru-RU" dirty="0">
                <a:solidFill>
                  <a:srgbClr val="0000CC"/>
                </a:solidFill>
              </a:rPr>
              <a:t> + </a:t>
            </a:r>
            <a:r>
              <a:rPr lang="ru-RU" dirty="0" smtClean="0">
                <a:solidFill>
                  <a:srgbClr val="0000CC"/>
                </a:solidFill>
              </a:rPr>
              <a:t>О</a:t>
            </a:r>
            <a:r>
              <a:rPr lang="ru-RU" sz="2300" dirty="0" smtClean="0">
                <a:solidFill>
                  <a:srgbClr val="0000CC"/>
                </a:solidFill>
              </a:rPr>
              <a:t>2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= 2Н</a:t>
            </a:r>
            <a:r>
              <a:rPr lang="ru-RU" sz="2300" dirty="0">
                <a:solidFill>
                  <a:srgbClr val="0000CC"/>
                </a:solidFill>
              </a:rPr>
              <a:t>2</a:t>
            </a:r>
            <a:r>
              <a:rPr lang="ru-RU" dirty="0">
                <a:solidFill>
                  <a:srgbClr val="0000CC"/>
                </a:solidFill>
              </a:rPr>
              <a:t>О</a:t>
            </a:r>
            <a:r>
              <a:rPr lang="ru-RU" dirty="0" smtClean="0">
                <a:solidFill>
                  <a:srgbClr val="0000CC"/>
                </a:solidFill>
              </a:rPr>
              <a:t> (водород  тоже уравняли</a:t>
            </a:r>
            <a:r>
              <a:rPr lang="ru-RU" dirty="0" smtClean="0"/>
              <a:t>)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30571" y="5777880"/>
            <a:ext cx="806489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5. Итоговое уравнение    </a:t>
            </a:r>
          </a:p>
          <a:p>
            <a:pPr marL="0" indent="0">
              <a:buNone/>
            </a:pPr>
            <a:r>
              <a:rPr lang="ru-RU" sz="2400" dirty="0" smtClean="0"/>
              <a:t>         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2Н</a:t>
            </a:r>
            <a:r>
              <a:rPr lang="ru-RU" sz="1800" b="1" dirty="0">
                <a:solidFill>
                  <a:srgbClr val="FF0000"/>
                </a:solidFill>
              </a:rPr>
              <a:t>2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>
                <a:solidFill>
                  <a:srgbClr val="FF0000"/>
                </a:solidFill>
              </a:rPr>
              <a:t>+ </a:t>
            </a:r>
            <a:r>
              <a:rPr lang="ru-RU" sz="2400" b="1" smtClean="0">
                <a:solidFill>
                  <a:srgbClr val="FF0000"/>
                </a:solidFill>
              </a:rPr>
              <a:t>О</a:t>
            </a:r>
            <a:r>
              <a:rPr lang="ru-RU" sz="1800" b="1" smtClean="0">
                <a:solidFill>
                  <a:srgbClr val="FF0000"/>
                </a:solidFill>
              </a:rPr>
              <a:t>2</a:t>
            </a:r>
            <a:r>
              <a:rPr lang="ru-RU" sz="2400" b="1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= 2Н</a:t>
            </a:r>
            <a:r>
              <a:rPr lang="ru-RU" sz="1800" b="1" dirty="0">
                <a:solidFill>
                  <a:srgbClr val="FF0000"/>
                </a:solidFill>
              </a:rPr>
              <a:t>2</a:t>
            </a:r>
            <a:r>
              <a:rPr lang="ru-RU" sz="2400" b="1" dirty="0">
                <a:solidFill>
                  <a:srgbClr val="FF0000"/>
                </a:solidFill>
              </a:rPr>
              <a:t>О </a:t>
            </a:r>
          </a:p>
        </p:txBody>
      </p:sp>
      <p:pic>
        <p:nvPicPr>
          <p:cNvPr id="5122" name="Picture 2" descr="C:\Users\Elite\Desktop\1200px-Hydrogen_and_oxygen_react_to_form_wa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59">
            <a:off x="5288062" y="666396"/>
            <a:ext cx="3312368" cy="14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4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6340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Продолжим)))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369" y="908720"/>
            <a:ext cx="8064896" cy="108012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Записываем реагенты  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   </a:t>
            </a:r>
            <a:r>
              <a:rPr lang="en-US" sz="2400" dirty="0" smtClean="0">
                <a:solidFill>
                  <a:srgbClr val="002060"/>
                </a:solidFill>
              </a:rPr>
              <a:t>Al</a:t>
            </a:r>
            <a:r>
              <a:rPr lang="ru-RU" sz="2400" dirty="0" smtClean="0">
                <a:solidFill>
                  <a:srgbClr val="002060"/>
                </a:solidFill>
              </a:rPr>
              <a:t> + О</a:t>
            </a:r>
            <a:r>
              <a:rPr lang="ru-RU" sz="1800" dirty="0" smtClean="0">
                <a:solidFill>
                  <a:srgbClr val="002060"/>
                </a:solidFill>
              </a:rPr>
              <a:t>2</a:t>
            </a:r>
            <a:r>
              <a:rPr lang="ru-RU" sz="2400" dirty="0" smtClean="0">
                <a:solidFill>
                  <a:srgbClr val="002060"/>
                </a:solidFill>
              </a:rPr>
              <a:t> =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76255" y="116632"/>
            <a:ext cx="222745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A50021"/>
                </a:solidFill>
              </a:rPr>
              <a:t>Летняя школа</a:t>
            </a:r>
            <a:endParaRPr lang="ru-RU" sz="2000" dirty="0">
              <a:solidFill>
                <a:srgbClr val="A5002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69462" y="1700808"/>
            <a:ext cx="806489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2. </a:t>
            </a:r>
            <a:r>
              <a:rPr lang="ru-RU" sz="2400" dirty="0" smtClean="0">
                <a:solidFill>
                  <a:srgbClr val="0000CC"/>
                </a:solidFill>
              </a:rPr>
              <a:t>Записываем  продукты реакции  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CC"/>
                </a:solidFill>
              </a:rPr>
              <a:t>         </a:t>
            </a:r>
            <a:r>
              <a:rPr lang="en-US" sz="2400" dirty="0" smtClean="0">
                <a:solidFill>
                  <a:srgbClr val="0000CC"/>
                </a:solidFill>
              </a:rPr>
              <a:t>Al</a:t>
            </a:r>
            <a:r>
              <a:rPr lang="ru-RU" sz="2400" dirty="0" smtClean="0">
                <a:solidFill>
                  <a:srgbClr val="0000CC"/>
                </a:solidFill>
              </a:rPr>
              <a:t> + О</a:t>
            </a:r>
            <a:r>
              <a:rPr lang="ru-RU" sz="1800" dirty="0" smtClean="0">
                <a:solidFill>
                  <a:srgbClr val="0000CC"/>
                </a:solidFill>
              </a:rPr>
              <a:t>2</a:t>
            </a:r>
            <a:r>
              <a:rPr lang="ru-RU" sz="2400" dirty="0" smtClean="0">
                <a:solidFill>
                  <a:srgbClr val="0000CC"/>
                </a:solidFill>
              </a:rPr>
              <a:t> = </a:t>
            </a:r>
            <a:r>
              <a:rPr lang="en-US" sz="2400" dirty="0" smtClean="0">
                <a:solidFill>
                  <a:srgbClr val="0000CC"/>
                </a:solidFill>
              </a:rPr>
              <a:t>Al</a:t>
            </a:r>
            <a:r>
              <a:rPr lang="ru-RU" sz="1800" dirty="0" smtClean="0">
                <a:solidFill>
                  <a:srgbClr val="0000CC"/>
                </a:solidFill>
              </a:rPr>
              <a:t>2</a:t>
            </a:r>
            <a:r>
              <a:rPr lang="ru-RU" sz="2400" dirty="0" smtClean="0">
                <a:solidFill>
                  <a:srgbClr val="0000CC"/>
                </a:solidFill>
              </a:rPr>
              <a:t>О</a:t>
            </a:r>
            <a:r>
              <a:rPr lang="en-US" sz="1800" dirty="0" smtClean="0">
                <a:solidFill>
                  <a:srgbClr val="0000CC"/>
                </a:solidFill>
              </a:rPr>
              <a:t>3  </a:t>
            </a:r>
            <a:r>
              <a:rPr lang="en-US" sz="2400" dirty="0" smtClean="0">
                <a:solidFill>
                  <a:srgbClr val="0000CC"/>
                </a:solidFill>
              </a:rPr>
              <a:t>(Al – (III), O (II),</a:t>
            </a:r>
            <a:r>
              <a:rPr lang="ru-RU" sz="2400" dirty="0" smtClean="0">
                <a:solidFill>
                  <a:srgbClr val="0000CC"/>
                </a:solidFill>
              </a:rPr>
              <a:t> поэтому формула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ru-RU" sz="2400" dirty="0" smtClean="0">
                <a:solidFill>
                  <a:srgbClr val="0000CC"/>
                </a:solidFill>
              </a:rPr>
              <a:t>  </a:t>
            </a:r>
            <a:r>
              <a:rPr lang="en-US" sz="2400" dirty="0" smtClean="0">
                <a:solidFill>
                  <a:srgbClr val="0000CC"/>
                </a:solidFill>
              </a:rPr>
              <a:t>Al</a:t>
            </a:r>
            <a:r>
              <a:rPr lang="ru-RU" sz="1800" dirty="0">
                <a:solidFill>
                  <a:srgbClr val="0000CC"/>
                </a:solidFill>
              </a:rPr>
              <a:t>2</a:t>
            </a:r>
            <a:r>
              <a:rPr lang="ru-RU" sz="2400" dirty="0">
                <a:solidFill>
                  <a:srgbClr val="0000CC"/>
                </a:solidFill>
              </a:rPr>
              <a:t>О</a:t>
            </a:r>
            <a:r>
              <a:rPr lang="en-US" sz="1800" dirty="0">
                <a:solidFill>
                  <a:srgbClr val="0000CC"/>
                </a:solidFill>
              </a:rPr>
              <a:t>3</a:t>
            </a:r>
            <a:r>
              <a:rPr lang="ru-RU" sz="2400" dirty="0" smtClean="0">
                <a:solidFill>
                  <a:srgbClr val="0000CC"/>
                </a:solidFill>
              </a:rPr>
              <a:t> </a:t>
            </a:r>
            <a:endParaRPr lang="en-US" sz="2400" dirty="0" smtClean="0">
              <a:solidFill>
                <a:srgbClr val="0000CC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1800" dirty="0">
              <a:solidFill>
                <a:srgbClr val="0000CC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6626" y="2708920"/>
            <a:ext cx="8421488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 smtClean="0">
                <a:solidFill>
                  <a:srgbClr val="7030A0"/>
                </a:solidFill>
              </a:rPr>
              <a:t>Проверяем количество атомов кислорода у исходных и получившихся веществ и расставляем коэффициенты 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         </a:t>
            </a:r>
            <a:r>
              <a:rPr lang="en-US" dirty="0">
                <a:solidFill>
                  <a:srgbClr val="7030A0"/>
                </a:solidFill>
              </a:rPr>
              <a:t>Al + </a:t>
            </a:r>
            <a:r>
              <a:rPr lang="ru-RU" b="1" dirty="0" smtClean="0">
                <a:solidFill>
                  <a:srgbClr val="FF0000"/>
                </a:solidFill>
              </a:rPr>
              <a:t>3</a:t>
            </a:r>
            <a:r>
              <a:rPr lang="ru-RU" dirty="0" smtClean="0">
                <a:solidFill>
                  <a:srgbClr val="7030A0"/>
                </a:solidFill>
              </a:rPr>
              <a:t>О2 </a:t>
            </a:r>
            <a:r>
              <a:rPr lang="ru-RU" dirty="0">
                <a:solidFill>
                  <a:srgbClr val="7030A0"/>
                </a:solidFill>
              </a:rPr>
              <a:t>= </a:t>
            </a:r>
            <a:r>
              <a:rPr lang="ru-RU" b="1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7030A0"/>
                </a:solidFill>
              </a:rPr>
              <a:t>Al</a:t>
            </a:r>
            <a:r>
              <a:rPr lang="en-US" sz="2300" dirty="0" smtClean="0">
                <a:solidFill>
                  <a:srgbClr val="7030A0"/>
                </a:solidFill>
              </a:rPr>
              <a:t>2</a:t>
            </a:r>
            <a:r>
              <a:rPr lang="ru-RU" dirty="0">
                <a:solidFill>
                  <a:srgbClr val="7030A0"/>
                </a:solidFill>
              </a:rPr>
              <a:t>О</a:t>
            </a:r>
            <a:r>
              <a:rPr lang="ru-RU" sz="2300" dirty="0">
                <a:solidFill>
                  <a:srgbClr val="7030A0"/>
                </a:solidFill>
              </a:rPr>
              <a:t>3</a:t>
            </a:r>
            <a:r>
              <a:rPr lang="ru-RU" dirty="0">
                <a:solidFill>
                  <a:srgbClr val="7030A0"/>
                </a:solidFill>
              </a:rPr>
              <a:t> </a:t>
            </a:r>
            <a:endParaRPr lang="ru-RU" dirty="0" smtClean="0">
              <a:solidFill>
                <a:srgbClr val="7030A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rgbClr val="7030A0"/>
                </a:solidFill>
              </a:rPr>
              <a:t>Атомов кислорода получилось по 6 (кислород уравняли)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95536" y="4221088"/>
            <a:ext cx="8238822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rgbClr val="0000CC"/>
                </a:solidFill>
              </a:rPr>
              <a:t>4. Тогда перед </a:t>
            </a:r>
            <a:r>
              <a:rPr lang="en-US" dirty="0">
                <a:solidFill>
                  <a:srgbClr val="0000CC"/>
                </a:solidFill>
              </a:rPr>
              <a:t>Al</a:t>
            </a:r>
            <a:r>
              <a:rPr lang="ru-RU" dirty="0" smtClean="0">
                <a:solidFill>
                  <a:srgbClr val="0000CC"/>
                </a:solidFill>
              </a:rPr>
              <a:t> ставим коэффициент 4, потому что в продуктах реакции получилось 4 атома алюминия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4</a:t>
            </a:r>
            <a:r>
              <a:rPr lang="en-US" b="1" dirty="0" smtClean="0">
                <a:solidFill>
                  <a:srgbClr val="0000CC"/>
                </a:solidFill>
              </a:rPr>
              <a:t>Al </a:t>
            </a:r>
            <a:r>
              <a:rPr lang="en-US" b="1" dirty="0">
                <a:solidFill>
                  <a:srgbClr val="0000CC"/>
                </a:solidFill>
              </a:rPr>
              <a:t>+ 3</a:t>
            </a:r>
            <a:r>
              <a:rPr lang="ru-RU" b="1" dirty="0">
                <a:solidFill>
                  <a:srgbClr val="0000CC"/>
                </a:solidFill>
              </a:rPr>
              <a:t>О</a:t>
            </a:r>
            <a:r>
              <a:rPr lang="ru-RU" sz="2100" b="1" dirty="0">
                <a:solidFill>
                  <a:srgbClr val="0000CC"/>
                </a:solidFill>
              </a:rPr>
              <a:t>2</a:t>
            </a:r>
            <a:r>
              <a:rPr lang="ru-RU" b="1" dirty="0">
                <a:solidFill>
                  <a:srgbClr val="0000CC"/>
                </a:solidFill>
              </a:rPr>
              <a:t> = 2</a:t>
            </a:r>
            <a:r>
              <a:rPr lang="en-US" b="1" dirty="0">
                <a:solidFill>
                  <a:srgbClr val="0000CC"/>
                </a:solidFill>
              </a:rPr>
              <a:t>Al</a:t>
            </a:r>
            <a:r>
              <a:rPr lang="en-US" sz="2100" b="1" dirty="0">
                <a:solidFill>
                  <a:srgbClr val="0000CC"/>
                </a:solidFill>
              </a:rPr>
              <a:t>2</a:t>
            </a:r>
            <a:r>
              <a:rPr lang="ru-RU" b="1" dirty="0" smtClean="0">
                <a:solidFill>
                  <a:srgbClr val="0000CC"/>
                </a:solidFill>
              </a:rPr>
              <a:t>О</a:t>
            </a:r>
            <a:r>
              <a:rPr lang="ru-RU" sz="2100" b="1" dirty="0" smtClean="0">
                <a:solidFill>
                  <a:srgbClr val="0000CC"/>
                </a:solidFill>
              </a:rPr>
              <a:t>3</a:t>
            </a:r>
            <a:endParaRPr lang="ru-RU" sz="2100" dirty="0">
              <a:solidFill>
                <a:srgbClr val="0000CC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82499" y="5459613"/>
            <a:ext cx="806489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5. Итоговое уравнение    </a:t>
            </a:r>
          </a:p>
          <a:p>
            <a:pPr marL="0" indent="0">
              <a:buNone/>
            </a:pPr>
            <a:r>
              <a:rPr lang="ru-RU" sz="2800" dirty="0" smtClean="0"/>
              <a:t>         </a:t>
            </a:r>
            <a:r>
              <a:rPr lang="ru-RU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4Al + 3</a:t>
            </a:r>
            <a:r>
              <a:rPr lang="ru-RU" sz="2800" b="1" dirty="0">
                <a:solidFill>
                  <a:srgbClr val="FF0000"/>
                </a:solidFill>
              </a:rPr>
              <a:t>О</a:t>
            </a:r>
            <a:r>
              <a:rPr lang="ru-RU" sz="2000" b="1" dirty="0">
                <a:solidFill>
                  <a:srgbClr val="FF0000"/>
                </a:solidFill>
              </a:rPr>
              <a:t>2</a:t>
            </a:r>
            <a:r>
              <a:rPr lang="ru-RU" sz="2800" b="1" dirty="0">
                <a:solidFill>
                  <a:srgbClr val="FF0000"/>
                </a:solidFill>
              </a:rPr>
              <a:t> = 2</a:t>
            </a:r>
            <a:r>
              <a:rPr lang="en-US" sz="2800" b="1" dirty="0">
                <a:solidFill>
                  <a:srgbClr val="FF0000"/>
                </a:solidFill>
              </a:rPr>
              <a:t>Al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ru-RU" sz="2800" b="1" dirty="0">
                <a:solidFill>
                  <a:srgbClr val="FF0000"/>
                </a:solidFill>
              </a:rPr>
              <a:t>О</a:t>
            </a:r>
            <a:r>
              <a:rPr lang="ru-RU" sz="2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7170" name="Picture 2" descr="C:\Users\Elite\Desktop\hfRVAedjbZynH4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3" t="4222" r="3821" b="58810"/>
          <a:stretch/>
        </p:blipFill>
        <p:spPr bwMode="auto">
          <a:xfrm>
            <a:off x="7406533" y="5057297"/>
            <a:ext cx="1620982" cy="148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69" y="917649"/>
            <a:ext cx="4330824" cy="1828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Mg +O</a:t>
            </a:r>
            <a:r>
              <a:rPr lang="en-US" sz="2000" dirty="0" smtClean="0">
                <a:solidFill>
                  <a:srgbClr val="0000CC"/>
                </a:solidFill>
              </a:rPr>
              <a:t>2</a:t>
            </a:r>
            <a:r>
              <a:rPr lang="en-US" sz="2800" dirty="0" smtClean="0">
                <a:solidFill>
                  <a:srgbClr val="0000CC"/>
                </a:solidFill>
              </a:rPr>
              <a:t> = </a:t>
            </a:r>
            <a:r>
              <a:rPr lang="en-US" sz="2800" dirty="0" err="1" smtClean="0">
                <a:solidFill>
                  <a:srgbClr val="0000CC"/>
                </a:solidFill>
              </a:rPr>
              <a:t>MgO</a:t>
            </a:r>
            <a:endParaRPr lang="en-US" sz="28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N</a:t>
            </a:r>
            <a:r>
              <a:rPr lang="ru-RU" sz="2800" dirty="0" smtClean="0">
                <a:solidFill>
                  <a:srgbClr val="0000CC"/>
                </a:solidFill>
              </a:rPr>
              <a:t>а</a:t>
            </a:r>
            <a:r>
              <a:rPr lang="ru-RU" sz="2000" dirty="0" smtClean="0">
                <a:solidFill>
                  <a:srgbClr val="0000CC"/>
                </a:solidFill>
              </a:rPr>
              <a:t>2</a:t>
            </a:r>
            <a:r>
              <a:rPr lang="ru-RU" sz="2800" dirty="0" smtClean="0">
                <a:solidFill>
                  <a:srgbClr val="0000CC"/>
                </a:solidFill>
              </a:rPr>
              <a:t>О + Н</a:t>
            </a:r>
            <a:r>
              <a:rPr lang="ru-RU" sz="2000" dirty="0" smtClean="0">
                <a:solidFill>
                  <a:srgbClr val="0000CC"/>
                </a:solidFill>
              </a:rPr>
              <a:t>2</a:t>
            </a:r>
            <a:r>
              <a:rPr lang="ru-RU" sz="2800" dirty="0" smtClean="0">
                <a:solidFill>
                  <a:srgbClr val="0000CC"/>
                </a:solidFill>
              </a:rPr>
              <a:t>О → </a:t>
            </a:r>
            <a:r>
              <a:rPr lang="en-US" sz="2800" dirty="0" smtClean="0">
                <a:solidFill>
                  <a:srgbClr val="0000CC"/>
                </a:solidFill>
              </a:rPr>
              <a:t>N</a:t>
            </a:r>
            <a:r>
              <a:rPr lang="ru-RU" sz="2800" dirty="0" err="1" smtClean="0">
                <a:solidFill>
                  <a:srgbClr val="0000CC"/>
                </a:solidFill>
              </a:rPr>
              <a:t>аОН</a:t>
            </a:r>
            <a:endParaRPr lang="ru-RU" sz="28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Mg + N</a:t>
            </a:r>
            <a:r>
              <a:rPr lang="en-US" sz="2000" dirty="0" smtClean="0">
                <a:solidFill>
                  <a:srgbClr val="0000CC"/>
                </a:solidFill>
              </a:rPr>
              <a:t>2</a:t>
            </a:r>
            <a:r>
              <a:rPr lang="en-US" sz="2800" dirty="0" smtClean="0">
                <a:solidFill>
                  <a:srgbClr val="0000CC"/>
                </a:solidFill>
              </a:rPr>
              <a:t> = Mg</a:t>
            </a:r>
            <a:r>
              <a:rPr lang="en-US" sz="2000" dirty="0" smtClean="0">
                <a:solidFill>
                  <a:srgbClr val="0000CC"/>
                </a:solidFill>
              </a:rPr>
              <a:t>3</a:t>
            </a:r>
            <a:r>
              <a:rPr lang="en-US" sz="2800" dirty="0" smtClean="0">
                <a:solidFill>
                  <a:srgbClr val="0000CC"/>
                </a:solidFill>
              </a:rPr>
              <a:t>N</a:t>
            </a:r>
            <a:r>
              <a:rPr lang="en-US" sz="2000" dirty="0" smtClean="0">
                <a:solidFill>
                  <a:srgbClr val="0000CC"/>
                </a:solidFill>
              </a:rPr>
              <a:t>2</a:t>
            </a:r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76255" y="116632"/>
            <a:ext cx="222745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A50021"/>
                </a:solidFill>
              </a:rPr>
              <a:t>Летняя школа</a:t>
            </a:r>
            <a:endParaRPr lang="ru-RU" sz="2000" dirty="0">
              <a:solidFill>
                <a:srgbClr val="A5002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3826768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C00000"/>
                </a:solidFill>
              </a:rPr>
              <a:t>Самостоятельно…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692696"/>
            <a:ext cx="38884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006600"/>
                </a:solidFill>
              </a:rPr>
              <a:t>Mg </a:t>
            </a:r>
            <a:r>
              <a:rPr lang="en-US" sz="2400" b="1" dirty="0">
                <a:solidFill>
                  <a:srgbClr val="006600"/>
                </a:solidFill>
              </a:rPr>
              <a:t>+O</a:t>
            </a:r>
            <a:r>
              <a:rPr lang="en-US" sz="2400" b="1" baseline="-25000" dirty="0">
                <a:solidFill>
                  <a:srgbClr val="006600"/>
                </a:solidFill>
              </a:rPr>
              <a:t>2</a:t>
            </a:r>
            <a:r>
              <a:rPr lang="en-US" sz="2400" b="1" dirty="0">
                <a:solidFill>
                  <a:srgbClr val="006600"/>
                </a:solidFill>
              </a:rPr>
              <a:t> =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 err="1" smtClean="0">
                <a:solidFill>
                  <a:srgbClr val="006600"/>
                </a:solidFill>
              </a:rPr>
              <a:t>MgO</a:t>
            </a:r>
            <a:endParaRPr lang="ru-RU" sz="2400" dirty="0">
              <a:solidFill>
                <a:srgbClr val="006600"/>
              </a:solidFill>
            </a:endParaRPr>
          </a:p>
          <a:p>
            <a:r>
              <a:rPr lang="ru-RU" sz="2400" b="1" dirty="0">
                <a:solidFill>
                  <a:srgbClr val="006600"/>
                </a:solidFill>
              </a:rPr>
              <a:t>Nа</a:t>
            </a:r>
            <a:r>
              <a:rPr lang="ru-RU" sz="2400" b="1" baseline="-25000" dirty="0">
                <a:solidFill>
                  <a:srgbClr val="006600"/>
                </a:solidFill>
              </a:rPr>
              <a:t>2</a:t>
            </a:r>
            <a:r>
              <a:rPr lang="ru-RU" sz="2400" b="1" dirty="0">
                <a:solidFill>
                  <a:srgbClr val="006600"/>
                </a:solidFill>
              </a:rPr>
              <a:t>О + Н</a:t>
            </a:r>
            <a:r>
              <a:rPr lang="ru-RU" sz="2400" b="1" baseline="-25000" dirty="0">
                <a:solidFill>
                  <a:srgbClr val="006600"/>
                </a:solidFill>
              </a:rPr>
              <a:t>2</a:t>
            </a:r>
            <a:r>
              <a:rPr lang="ru-RU" sz="2400" b="1" dirty="0">
                <a:solidFill>
                  <a:srgbClr val="006600"/>
                </a:solidFill>
              </a:rPr>
              <a:t>О →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006600"/>
                </a:solidFill>
              </a:rPr>
              <a:t>NаОН</a:t>
            </a:r>
            <a:endParaRPr lang="ru-RU" sz="2400" dirty="0">
              <a:solidFill>
                <a:srgbClr val="0066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r>
              <a:rPr lang="en-US" sz="2400" b="1" dirty="0" smtClean="0">
                <a:solidFill>
                  <a:srgbClr val="006600"/>
                </a:solidFill>
              </a:rPr>
              <a:t>Mg</a:t>
            </a:r>
            <a:r>
              <a:rPr lang="ru-RU" sz="2400" b="1" dirty="0" smtClean="0">
                <a:solidFill>
                  <a:srgbClr val="006600"/>
                </a:solidFill>
              </a:rPr>
              <a:t> </a:t>
            </a:r>
            <a:r>
              <a:rPr lang="ru-RU" sz="2400" b="1" dirty="0">
                <a:solidFill>
                  <a:srgbClr val="006600"/>
                </a:solidFill>
              </a:rPr>
              <a:t>+ </a:t>
            </a:r>
            <a:r>
              <a:rPr lang="en-US" sz="2400" b="1" dirty="0">
                <a:solidFill>
                  <a:srgbClr val="006600"/>
                </a:solidFill>
              </a:rPr>
              <a:t>N</a:t>
            </a:r>
            <a:r>
              <a:rPr lang="ru-RU" sz="2400" b="1" baseline="-25000" dirty="0">
                <a:solidFill>
                  <a:srgbClr val="006600"/>
                </a:solidFill>
              </a:rPr>
              <a:t>2</a:t>
            </a:r>
            <a:r>
              <a:rPr lang="en-US" sz="2400" b="1" dirty="0">
                <a:solidFill>
                  <a:srgbClr val="006600"/>
                </a:solidFill>
              </a:rPr>
              <a:t> </a:t>
            </a:r>
            <a:r>
              <a:rPr lang="ru-RU" sz="2400" b="1" dirty="0">
                <a:solidFill>
                  <a:srgbClr val="006600"/>
                </a:solidFill>
              </a:rPr>
              <a:t>= </a:t>
            </a:r>
            <a:r>
              <a:rPr lang="en-US" sz="2400" b="1" dirty="0">
                <a:solidFill>
                  <a:srgbClr val="006600"/>
                </a:solidFill>
              </a:rPr>
              <a:t>Mg</a:t>
            </a:r>
            <a:r>
              <a:rPr lang="ru-RU" sz="2400" b="1" baseline="-25000" dirty="0">
                <a:solidFill>
                  <a:srgbClr val="006600"/>
                </a:solidFill>
              </a:rPr>
              <a:t>3</a:t>
            </a:r>
            <a:r>
              <a:rPr lang="en-US" sz="2400" b="1" dirty="0">
                <a:solidFill>
                  <a:srgbClr val="006600"/>
                </a:solidFill>
              </a:rPr>
              <a:t>N</a:t>
            </a:r>
            <a:r>
              <a:rPr lang="ru-RU" sz="2400" b="1" baseline="-25000" dirty="0">
                <a:solidFill>
                  <a:srgbClr val="006600"/>
                </a:solidFill>
              </a:rPr>
              <a:t>2</a:t>
            </a:r>
            <a:endParaRPr lang="ru-RU" sz="2400" dirty="0">
              <a:solidFill>
                <a:srgbClr val="006600"/>
              </a:solidFill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6024" y="292494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Na + </a:t>
            </a:r>
            <a:r>
              <a:rPr lang="ru-RU" sz="2800" dirty="0">
                <a:solidFill>
                  <a:schemeClr val="tx2"/>
                </a:solidFill>
              </a:rPr>
              <a:t>Н</a:t>
            </a:r>
            <a:r>
              <a:rPr lang="ru-RU" sz="2000" dirty="0">
                <a:solidFill>
                  <a:schemeClr val="tx2"/>
                </a:solidFill>
              </a:rPr>
              <a:t>2</a:t>
            </a:r>
            <a:r>
              <a:rPr lang="ru-RU" sz="2800" dirty="0">
                <a:solidFill>
                  <a:schemeClr val="tx2"/>
                </a:solidFill>
              </a:rPr>
              <a:t>О → </a:t>
            </a:r>
            <a:r>
              <a:rPr lang="en-US" sz="2800" dirty="0">
                <a:solidFill>
                  <a:schemeClr val="tx2"/>
                </a:solidFill>
              </a:rPr>
              <a:t>N</a:t>
            </a:r>
            <a:r>
              <a:rPr lang="ru-RU" sz="2800" dirty="0" err="1">
                <a:solidFill>
                  <a:schemeClr val="tx2"/>
                </a:solidFill>
              </a:rPr>
              <a:t>аОН</a:t>
            </a:r>
            <a:r>
              <a:rPr lang="ru-RU" sz="2800" dirty="0">
                <a:solidFill>
                  <a:schemeClr val="tx2"/>
                </a:solidFill>
              </a:rPr>
              <a:t> + Н</a:t>
            </a:r>
            <a:r>
              <a:rPr lang="ru-RU" sz="2000" dirty="0">
                <a:solidFill>
                  <a:schemeClr val="tx2"/>
                </a:solidFill>
              </a:rPr>
              <a:t>2</a:t>
            </a:r>
            <a:r>
              <a:rPr lang="ru-RU" sz="2800" dirty="0">
                <a:solidFill>
                  <a:schemeClr val="tx2"/>
                </a:solidFill>
              </a:rPr>
              <a:t>   </a:t>
            </a:r>
          </a:p>
          <a:p>
            <a:r>
              <a:rPr lang="en-US" sz="2800" dirty="0">
                <a:solidFill>
                  <a:schemeClr val="tx2"/>
                </a:solidFill>
              </a:rPr>
              <a:t>Fe</a:t>
            </a:r>
            <a:r>
              <a:rPr lang="en-US" sz="2000" dirty="0">
                <a:solidFill>
                  <a:schemeClr val="tx2"/>
                </a:solidFill>
              </a:rPr>
              <a:t>2</a:t>
            </a:r>
            <a:r>
              <a:rPr lang="en-US" sz="2800" dirty="0">
                <a:solidFill>
                  <a:schemeClr val="tx2"/>
                </a:solidFill>
              </a:rPr>
              <a:t>O</a:t>
            </a:r>
            <a:r>
              <a:rPr lang="en-US" sz="2000" dirty="0">
                <a:solidFill>
                  <a:schemeClr val="tx2"/>
                </a:solidFill>
              </a:rPr>
              <a:t>3</a:t>
            </a:r>
            <a:r>
              <a:rPr lang="en-US" sz="2800" dirty="0">
                <a:solidFill>
                  <a:schemeClr val="tx2"/>
                </a:solidFill>
              </a:rPr>
              <a:t> + Al  = Al</a:t>
            </a:r>
            <a:r>
              <a:rPr lang="en-US" sz="2000" dirty="0">
                <a:solidFill>
                  <a:schemeClr val="tx2"/>
                </a:solidFill>
              </a:rPr>
              <a:t>2</a:t>
            </a:r>
            <a:r>
              <a:rPr lang="en-US" sz="2800" dirty="0">
                <a:solidFill>
                  <a:schemeClr val="tx2"/>
                </a:solidFill>
              </a:rPr>
              <a:t>O</a:t>
            </a:r>
            <a:r>
              <a:rPr lang="en-US" sz="2000" dirty="0">
                <a:solidFill>
                  <a:schemeClr val="tx2"/>
                </a:solidFill>
              </a:rPr>
              <a:t>3</a:t>
            </a:r>
            <a:r>
              <a:rPr lang="en-US" sz="2800" dirty="0">
                <a:solidFill>
                  <a:schemeClr val="tx2"/>
                </a:solidFill>
              </a:rPr>
              <a:t> + Fe</a:t>
            </a:r>
          </a:p>
          <a:p>
            <a:r>
              <a:rPr lang="en-US" sz="2800" dirty="0">
                <a:solidFill>
                  <a:schemeClr val="tx2"/>
                </a:solidFill>
              </a:rPr>
              <a:t> Al + H</a:t>
            </a:r>
            <a:r>
              <a:rPr lang="en-US" sz="2000" dirty="0">
                <a:solidFill>
                  <a:schemeClr val="tx2"/>
                </a:solidFill>
              </a:rPr>
              <a:t>2</a:t>
            </a:r>
            <a:r>
              <a:rPr lang="en-US" sz="2800" dirty="0">
                <a:solidFill>
                  <a:schemeClr val="tx2"/>
                </a:solidFill>
              </a:rPr>
              <a:t>SO</a:t>
            </a:r>
            <a:r>
              <a:rPr lang="en-US" sz="2000" dirty="0">
                <a:solidFill>
                  <a:schemeClr val="tx2"/>
                </a:solidFill>
              </a:rPr>
              <a:t>4</a:t>
            </a:r>
            <a:r>
              <a:rPr lang="en-US" sz="2800" dirty="0">
                <a:solidFill>
                  <a:schemeClr val="tx2"/>
                </a:solidFill>
              </a:rPr>
              <a:t> = Al</a:t>
            </a:r>
            <a:r>
              <a:rPr lang="en-US" sz="2000" dirty="0">
                <a:solidFill>
                  <a:schemeClr val="tx2"/>
                </a:solidFill>
              </a:rPr>
              <a:t>2</a:t>
            </a:r>
            <a:r>
              <a:rPr lang="en-US" sz="2800" dirty="0">
                <a:solidFill>
                  <a:schemeClr val="tx2"/>
                </a:solidFill>
              </a:rPr>
              <a:t>(SO</a:t>
            </a:r>
            <a:r>
              <a:rPr lang="en-US" sz="2000" dirty="0">
                <a:solidFill>
                  <a:schemeClr val="tx2"/>
                </a:solidFill>
              </a:rPr>
              <a:t>4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  <a:r>
              <a:rPr lang="en-US" sz="2000" dirty="0">
                <a:solidFill>
                  <a:schemeClr val="tx2"/>
                </a:solidFill>
              </a:rPr>
              <a:t>3</a:t>
            </a:r>
            <a:r>
              <a:rPr lang="en-US" sz="2800" dirty="0">
                <a:solidFill>
                  <a:schemeClr val="tx2"/>
                </a:solidFill>
              </a:rPr>
              <a:t> +H</a:t>
            </a:r>
            <a:r>
              <a:rPr lang="en-US" sz="2000" dirty="0">
                <a:solidFill>
                  <a:schemeClr val="tx2"/>
                </a:solidFill>
              </a:rPr>
              <a:t>2</a:t>
            </a:r>
            <a:r>
              <a:rPr lang="en-US" sz="2800" dirty="0"/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57417" y="2747211"/>
            <a:ext cx="4149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006600"/>
                </a:solidFill>
              </a:rPr>
              <a:t>Na </a:t>
            </a:r>
            <a:r>
              <a:rPr lang="ru-RU" sz="2400" b="1" dirty="0">
                <a:solidFill>
                  <a:srgbClr val="006600"/>
                </a:solidFill>
              </a:rPr>
              <a:t>+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006600"/>
                </a:solidFill>
              </a:rPr>
              <a:t>Н</a:t>
            </a:r>
            <a:r>
              <a:rPr lang="ru-RU" sz="2400" b="1" baseline="-25000" dirty="0" smtClean="0">
                <a:solidFill>
                  <a:srgbClr val="006600"/>
                </a:solidFill>
              </a:rPr>
              <a:t>2</a:t>
            </a:r>
            <a:r>
              <a:rPr lang="ru-RU" sz="2400" b="1" dirty="0" smtClean="0">
                <a:solidFill>
                  <a:srgbClr val="006600"/>
                </a:solidFill>
              </a:rPr>
              <a:t>О </a:t>
            </a:r>
            <a:r>
              <a:rPr lang="ru-RU" sz="2400" b="1" dirty="0">
                <a:solidFill>
                  <a:srgbClr val="006600"/>
                </a:solidFill>
              </a:rPr>
              <a:t>→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006600"/>
                </a:solidFill>
              </a:rPr>
              <a:t>NаОН </a:t>
            </a:r>
            <a:r>
              <a:rPr lang="ru-RU" sz="2400" b="1" dirty="0">
                <a:solidFill>
                  <a:srgbClr val="006600"/>
                </a:solidFill>
              </a:rPr>
              <a:t>+ Н</a:t>
            </a:r>
            <a:r>
              <a:rPr lang="ru-RU" sz="2400" b="1" baseline="-25000" dirty="0">
                <a:solidFill>
                  <a:srgbClr val="006600"/>
                </a:solidFill>
              </a:rPr>
              <a:t>2</a:t>
            </a:r>
            <a:r>
              <a:rPr lang="ru-RU" sz="2400" b="1" dirty="0">
                <a:solidFill>
                  <a:srgbClr val="006600"/>
                </a:solidFill>
              </a:rPr>
              <a:t>   </a:t>
            </a:r>
            <a:endParaRPr lang="ru-RU" sz="2400" dirty="0">
              <a:solidFill>
                <a:srgbClr val="006600"/>
              </a:solidFill>
            </a:endParaRPr>
          </a:p>
          <a:p>
            <a:r>
              <a:rPr lang="en-US" sz="2400" b="1" dirty="0">
                <a:solidFill>
                  <a:srgbClr val="006600"/>
                </a:solidFill>
              </a:rPr>
              <a:t>Fe</a:t>
            </a:r>
            <a:r>
              <a:rPr lang="en-US" sz="2400" b="1" baseline="-25000" dirty="0">
                <a:solidFill>
                  <a:srgbClr val="006600"/>
                </a:solidFill>
              </a:rPr>
              <a:t>2</a:t>
            </a:r>
            <a:r>
              <a:rPr lang="en-US" sz="2400" b="1" dirty="0">
                <a:solidFill>
                  <a:srgbClr val="006600"/>
                </a:solidFill>
              </a:rPr>
              <a:t>O</a:t>
            </a:r>
            <a:r>
              <a:rPr lang="en-US" sz="2400" b="1" baseline="-25000" dirty="0">
                <a:solidFill>
                  <a:srgbClr val="006600"/>
                </a:solidFill>
              </a:rPr>
              <a:t>3</a:t>
            </a:r>
            <a:r>
              <a:rPr lang="en-US" sz="2400" b="1" dirty="0">
                <a:solidFill>
                  <a:srgbClr val="006600"/>
                </a:solidFill>
              </a:rPr>
              <a:t> + </a:t>
            </a:r>
            <a:r>
              <a:rPr lang="ru-RU" sz="2400" b="1" dirty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006600"/>
                </a:solidFill>
              </a:rPr>
              <a:t>Al  </a:t>
            </a:r>
            <a:r>
              <a:rPr lang="en-US" sz="2400" b="1" dirty="0">
                <a:solidFill>
                  <a:srgbClr val="006600"/>
                </a:solidFill>
              </a:rPr>
              <a:t>= Al</a:t>
            </a:r>
            <a:r>
              <a:rPr lang="en-US" sz="2400" b="1" baseline="-25000" dirty="0">
                <a:solidFill>
                  <a:srgbClr val="006600"/>
                </a:solidFill>
              </a:rPr>
              <a:t>2</a:t>
            </a:r>
            <a:r>
              <a:rPr lang="en-US" sz="2400" b="1" dirty="0">
                <a:solidFill>
                  <a:srgbClr val="006600"/>
                </a:solidFill>
              </a:rPr>
              <a:t>O</a:t>
            </a:r>
            <a:r>
              <a:rPr lang="en-US" sz="2400" b="1" baseline="-25000" dirty="0">
                <a:solidFill>
                  <a:srgbClr val="006600"/>
                </a:solidFill>
              </a:rPr>
              <a:t>3</a:t>
            </a:r>
            <a:r>
              <a:rPr lang="en-US" sz="2400" b="1" dirty="0">
                <a:solidFill>
                  <a:srgbClr val="006600"/>
                </a:solidFill>
              </a:rPr>
              <a:t> +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006600"/>
                </a:solidFill>
              </a:rPr>
              <a:t>Fe</a:t>
            </a:r>
            <a:endParaRPr lang="ru-RU" sz="2400" dirty="0">
              <a:solidFill>
                <a:srgbClr val="006600"/>
              </a:solidFill>
            </a:endParaRPr>
          </a:p>
          <a:p>
            <a:r>
              <a:rPr lang="en-US" sz="2400" b="1" dirty="0">
                <a:solidFill>
                  <a:srgbClr val="006600"/>
                </a:solidFill>
              </a:rPr>
              <a:t> 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006600"/>
                </a:solidFill>
              </a:rPr>
              <a:t>Al </a:t>
            </a:r>
            <a:r>
              <a:rPr lang="en-US" sz="2400" b="1" dirty="0">
                <a:solidFill>
                  <a:srgbClr val="006600"/>
                </a:solidFill>
              </a:rPr>
              <a:t>+ </a:t>
            </a:r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r>
              <a:rPr lang="en-US" sz="2400" b="1" dirty="0" smtClean="0">
                <a:solidFill>
                  <a:srgbClr val="0066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b="1" dirty="0" smtClean="0">
                <a:solidFill>
                  <a:srgbClr val="006600"/>
                </a:solidFill>
              </a:rPr>
              <a:t>SO</a:t>
            </a:r>
            <a:r>
              <a:rPr lang="en-US" sz="2400" b="1" baseline="-25000" dirty="0" smtClean="0">
                <a:solidFill>
                  <a:srgbClr val="006600"/>
                </a:solidFill>
              </a:rPr>
              <a:t>4</a:t>
            </a:r>
            <a:r>
              <a:rPr lang="en-US" sz="2400" b="1" dirty="0">
                <a:solidFill>
                  <a:srgbClr val="006600"/>
                </a:solidFill>
              </a:rPr>
              <a:t> = Al</a:t>
            </a:r>
            <a:r>
              <a:rPr lang="en-US" sz="2400" b="1" baseline="-25000" dirty="0">
                <a:solidFill>
                  <a:srgbClr val="006600"/>
                </a:solidFill>
              </a:rPr>
              <a:t>2</a:t>
            </a:r>
            <a:r>
              <a:rPr lang="en-US" sz="2400" b="1" dirty="0">
                <a:solidFill>
                  <a:srgbClr val="006600"/>
                </a:solidFill>
              </a:rPr>
              <a:t>(SO</a:t>
            </a:r>
            <a:r>
              <a:rPr lang="en-US" sz="2400" b="1" baseline="-25000" dirty="0">
                <a:solidFill>
                  <a:srgbClr val="006600"/>
                </a:solidFill>
              </a:rPr>
              <a:t>4</a:t>
            </a:r>
            <a:r>
              <a:rPr lang="en-US" sz="2400" b="1" dirty="0">
                <a:solidFill>
                  <a:srgbClr val="006600"/>
                </a:solidFill>
              </a:rPr>
              <a:t>)</a:t>
            </a:r>
            <a:r>
              <a:rPr lang="en-US" sz="2400" b="1" baseline="-25000" dirty="0">
                <a:solidFill>
                  <a:srgbClr val="006600"/>
                </a:solidFill>
              </a:rPr>
              <a:t>3</a:t>
            </a:r>
            <a:r>
              <a:rPr lang="en-US" sz="2400" b="1" dirty="0">
                <a:solidFill>
                  <a:srgbClr val="006600"/>
                </a:solidFill>
              </a:rPr>
              <a:t> </a:t>
            </a:r>
            <a:r>
              <a:rPr lang="en-US" sz="2400" b="1" dirty="0" smtClean="0">
                <a:solidFill>
                  <a:srgbClr val="006600"/>
                </a:solidFill>
              </a:rPr>
              <a:t>+</a:t>
            </a:r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r>
              <a:rPr lang="en-US" sz="2400" b="1" dirty="0" smtClean="0">
                <a:solidFill>
                  <a:srgbClr val="006600"/>
                </a:solidFill>
              </a:rPr>
              <a:t>H</a:t>
            </a:r>
            <a:r>
              <a:rPr lang="ru-RU" sz="1600" b="1" dirty="0" smtClean="0">
                <a:solidFill>
                  <a:srgbClr val="006600"/>
                </a:solidFill>
              </a:rPr>
              <a:t>2</a:t>
            </a:r>
            <a:r>
              <a:rPr lang="en-US" sz="2400" b="1" dirty="0">
                <a:solidFill>
                  <a:srgbClr val="006600"/>
                </a:solidFill>
              </a:rPr>
              <a:t> </a:t>
            </a:r>
            <a:endParaRPr lang="ru-RU" sz="2400" b="1" dirty="0" smtClean="0">
              <a:solidFill>
                <a:srgbClr val="006600"/>
              </a:solidFill>
            </a:endParaRPr>
          </a:p>
          <a:p>
            <a:endParaRPr lang="ru-RU" sz="2400" b="1" dirty="0"/>
          </a:p>
          <a:p>
            <a:r>
              <a:rPr lang="en-US" sz="2400" b="1" dirty="0"/>
              <a:t>            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01910" y="5445224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</a:rPr>
              <a:t>СаС</a:t>
            </a:r>
            <a:r>
              <a:rPr lang="ru-RU" sz="2400" b="1" baseline="-25000" dirty="0" smtClean="0">
                <a:solidFill>
                  <a:srgbClr val="0000CC"/>
                </a:solidFill>
              </a:rPr>
              <a:t>2</a:t>
            </a:r>
            <a:r>
              <a:rPr lang="ru-RU" sz="2400" b="1" dirty="0">
                <a:solidFill>
                  <a:srgbClr val="0000CC"/>
                </a:solidFill>
              </a:rPr>
              <a:t> +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0000CC"/>
                </a:solidFill>
              </a:rPr>
              <a:t>Н</a:t>
            </a:r>
            <a:r>
              <a:rPr lang="ru-RU" sz="2400" b="1" baseline="-25000" dirty="0" smtClean="0">
                <a:solidFill>
                  <a:srgbClr val="0000CC"/>
                </a:solidFill>
              </a:rPr>
              <a:t>2</a:t>
            </a:r>
            <a:r>
              <a:rPr lang="ru-RU" sz="2400" b="1" dirty="0" smtClean="0">
                <a:solidFill>
                  <a:srgbClr val="0000CC"/>
                </a:solidFill>
              </a:rPr>
              <a:t>О </a:t>
            </a:r>
            <a:r>
              <a:rPr lang="ru-RU" sz="2400" b="1" dirty="0">
                <a:solidFill>
                  <a:srgbClr val="0000CC"/>
                </a:solidFill>
              </a:rPr>
              <a:t>→ С</a:t>
            </a:r>
            <a:r>
              <a:rPr lang="ru-RU" sz="2400" b="1" baseline="-25000" dirty="0">
                <a:solidFill>
                  <a:srgbClr val="0000CC"/>
                </a:solidFill>
              </a:rPr>
              <a:t>2</a:t>
            </a:r>
            <a:r>
              <a:rPr lang="ru-RU" sz="2400" b="1" dirty="0">
                <a:solidFill>
                  <a:srgbClr val="0000CC"/>
                </a:solidFill>
              </a:rPr>
              <a:t>Н</a:t>
            </a:r>
            <a:r>
              <a:rPr lang="ru-RU" sz="2400" b="1" baseline="-25000" dirty="0">
                <a:solidFill>
                  <a:srgbClr val="0000CC"/>
                </a:solidFill>
              </a:rPr>
              <a:t>2</a:t>
            </a:r>
            <a:r>
              <a:rPr lang="ru-RU" sz="2400" b="1" dirty="0">
                <a:solidFill>
                  <a:srgbClr val="0000CC"/>
                </a:solidFill>
              </a:rPr>
              <a:t> + </a:t>
            </a:r>
            <a:r>
              <a:rPr lang="ru-RU" sz="2400" b="1" dirty="0" err="1">
                <a:solidFill>
                  <a:srgbClr val="0000CC"/>
                </a:solidFill>
              </a:rPr>
              <a:t>Са</a:t>
            </a:r>
            <a:r>
              <a:rPr lang="ru-RU" sz="2400" b="1" dirty="0">
                <a:solidFill>
                  <a:srgbClr val="0000CC"/>
                </a:solidFill>
              </a:rPr>
              <a:t>(ОН)</a:t>
            </a:r>
            <a:r>
              <a:rPr lang="ru-RU" sz="2400" b="1" baseline="-25000" dirty="0">
                <a:solidFill>
                  <a:srgbClr val="0000CC"/>
                </a:solidFill>
              </a:rPr>
              <a:t>2</a:t>
            </a:r>
            <a:r>
              <a:rPr lang="ru-RU" sz="2400" b="1" dirty="0">
                <a:solidFill>
                  <a:srgbClr val="0000CC"/>
                </a:solidFill>
              </a:rPr>
              <a:t>           </a:t>
            </a:r>
            <a:endParaRPr lang="ru-RU" sz="2400" dirty="0">
              <a:solidFill>
                <a:srgbClr val="0000CC"/>
              </a:solidFill>
            </a:endParaRPr>
          </a:p>
          <a:p>
            <a:r>
              <a:rPr lang="en-US" sz="2400" b="1" dirty="0">
                <a:solidFill>
                  <a:srgbClr val="0000CC"/>
                </a:solidFill>
              </a:rPr>
              <a:t>H</a:t>
            </a:r>
            <a:r>
              <a:rPr lang="en-US" sz="2400" b="1" baseline="-25000" dirty="0">
                <a:solidFill>
                  <a:srgbClr val="0000CC"/>
                </a:solidFill>
              </a:rPr>
              <a:t>2</a:t>
            </a:r>
            <a:r>
              <a:rPr lang="en-US" sz="2400" b="1" dirty="0">
                <a:solidFill>
                  <a:srgbClr val="0000CC"/>
                </a:solidFill>
              </a:rPr>
              <a:t>SO</a:t>
            </a:r>
            <a:r>
              <a:rPr lang="en-US" sz="2400" b="1" baseline="-25000" dirty="0">
                <a:solidFill>
                  <a:srgbClr val="0000CC"/>
                </a:solidFill>
              </a:rPr>
              <a:t>4</a:t>
            </a:r>
            <a:r>
              <a:rPr lang="en-US" sz="2400" b="1" dirty="0">
                <a:solidFill>
                  <a:srgbClr val="0000CC"/>
                </a:solidFill>
              </a:rPr>
              <a:t> +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 err="1" smtClean="0">
                <a:solidFill>
                  <a:srgbClr val="0000CC"/>
                </a:solidFill>
              </a:rPr>
              <a:t>NaOH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>
                <a:solidFill>
                  <a:srgbClr val="0000CC"/>
                </a:solidFill>
              </a:rPr>
              <a:t>→ Na</a:t>
            </a:r>
            <a:r>
              <a:rPr lang="en-US" sz="2400" b="1" baseline="-25000" dirty="0">
                <a:solidFill>
                  <a:srgbClr val="0000CC"/>
                </a:solidFill>
              </a:rPr>
              <a:t>2</a:t>
            </a:r>
            <a:r>
              <a:rPr lang="en-US" sz="2400" b="1" dirty="0">
                <a:solidFill>
                  <a:srgbClr val="0000CC"/>
                </a:solidFill>
              </a:rPr>
              <a:t>S</a:t>
            </a:r>
            <a:r>
              <a:rPr lang="ru-RU" sz="2400" b="1" dirty="0">
                <a:solidFill>
                  <a:srgbClr val="0000CC"/>
                </a:solidFill>
              </a:rPr>
              <a:t>О</a:t>
            </a:r>
            <a:r>
              <a:rPr lang="en-US" sz="2400" b="1" baseline="-25000" dirty="0">
                <a:solidFill>
                  <a:srgbClr val="0000CC"/>
                </a:solidFill>
              </a:rPr>
              <a:t>4</a:t>
            </a:r>
            <a:r>
              <a:rPr lang="en-US" sz="2400" b="1" dirty="0">
                <a:solidFill>
                  <a:srgbClr val="0000CC"/>
                </a:solidFill>
              </a:rPr>
              <a:t> +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0000CC"/>
                </a:solidFill>
              </a:rPr>
              <a:t>Н</a:t>
            </a:r>
            <a:r>
              <a:rPr lang="en-US" sz="2400" b="1" baseline="-25000" dirty="0">
                <a:solidFill>
                  <a:srgbClr val="0000CC"/>
                </a:solidFill>
              </a:rPr>
              <a:t>2</a:t>
            </a:r>
            <a:r>
              <a:rPr lang="en-US" sz="2400" b="1" dirty="0">
                <a:solidFill>
                  <a:srgbClr val="0000CC"/>
                </a:solidFill>
              </a:rPr>
              <a:t>O</a:t>
            </a:r>
            <a:endParaRPr lang="ru-RU" sz="2400" dirty="0">
              <a:solidFill>
                <a:srgbClr val="0000CC"/>
              </a:solidFill>
            </a:endParaRPr>
          </a:p>
          <a:p>
            <a:r>
              <a:rPr lang="en-US" sz="2400" b="1" dirty="0">
                <a:solidFill>
                  <a:srgbClr val="0000CC"/>
                </a:solidFill>
              </a:rPr>
              <a:t>AlCl</a:t>
            </a:r>
            <a:r>
              <a:rPr lang="en-US" sz="2400" b="1" baseline="-25000" dirty="0">
                <a:solidFill>
                  <a:srgbClr val="0000CC"/>
                </a:solidFill>
              </a:rPr>
              <a:t>3</a:t>
            </a:r>
            <a:r>
              <a:rPr lang="en-US" sz="2400" b="1" dirty="0">
                <a:solidFill>
                  <a:srgbClr val="0000CC"/>
                </a:solidFill>
              </a:rPr>
              <a:t> + </a:t>
            </a:r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r>
              <a:rPr lang="en-US" sz="2400" b="1" dirty="0" smtClean="0">
                <a:solidFill>
                  <a:srgbClr val="0000CC"/>
                </a:solidFill>
              </a:rPr>
              <a:t>KOH=Al(OH)</a:t>
            </a:r>
            <a:r>
              <a:rPr lang="en-US" sz="2400" b="1" baseline="-25000" dirty="0" smtClean="0">
                <a:solidFill>
                  <a:srgbClr val="0000CC"/>
                </a:solidFill>
              </a:rPr>
              <a:t>3</a:t>
            </a:r>
            <a:r>
              <a:rPr lang="en-US" sz="2400" b="1" dirty="0">
                <a:solidFill>
                  <a:srgbClr val="0000CC"/>
                </a:solidFill>
              </a:rPr>
              <a:t> + </a:t>
            </a:r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r>
              <a:rPr lang="en-US" sz="2400" b="1" dirty="0" err="1" smtClean="0">
                <a:solidFill>
                  <a:srgbClr val="0000CC"/>
                </a:solidFill>
              </a:rPr>
              <a:t>KCl</a:t>
            </a:r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6024" y="4509120"/>
            <a:ext cx="57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*</a:t>
            </a:r>
            <a:r>
              <a:rPr lang="ru-RU" sz="2800" dirty="0" smtClean="0">
                <a:solidFill>
                  <a:srgbClr val="7030A0"/>
                </a:solidFill>
              </a:rPr>
              <a:t>СаС</a:t>
            </a:r>
            <a:r>
              <a:rPr lang="ru-RU" sz="2000" dirty="0" smtClean="0">
                <a:solidFill>
                  <a:srgbClr val="7030A0"/>
                </a:solidFill>
              </a:rPr>
              <a:t>2</a:t>
            </a:r>
            <a:r>
              <a:rPr lang="ru-RU" sz="2800" dirty="0">
                <a:solidFill>
                  <a:srgbClr val="7030A0"/>
                </a:solidFill>
              </a:rPr>
              <a:t> + Н</a:t>
            </a:r>
            <a:r>
              <a:rPr lang="ru-RU" sz="2000" dirty="0">
                <a:solidFill>
                  <a:srgbClr val="7030A0"/>
                </a:solidFill>
              </a:rPr>
              <a:t>2</a:t>
            </a:r>
            <a:r>
              <a:rPr lang="ru-RU" sz="2800" dirty="0">
                <a:solidFill>
                  <a:srgbClr val="7030A0"/>
                </a:solidFill>
              </a:rPr>
              <a:t>О → С</a:t>
            </a:r>
            <a:r>
              <a:rPr lang="ru-RU" sz="2000" dirty="0">
                <a:solidFill>
                  <a:srgbClr val="7030A0"/>
                </a:solidFill>
              </a:rPr>
              <a:t>2</a:t>
            </a:r>
            <a:r>
              <a:rPr lang="ru-RU" sz="2800" dirty="0">
                <a:solidFill>
                  <a:srgbClr val="7030A0"/>
                </a:solidFill>
              </a:rPr>
              <a:t>Н</a:t>
            </a:r>
            <a:r>
              <a:rPr lang="ru-RU" sz="2000" dirty="0">
                <a:solidFill>
                  <a:srgbClr val="7030A0"/>
                </a:solidFill>
              </a:rPr>
              <a:t>2 </a:t>
            </a:r>
            <a:r>
              <a:rPr lang="ru-RU" sz="2800" dirty="0">
                <a:solidFill>
                  <a:srgbClr val="7030A0"/>
                </a:solidFill>
              </a:rPr>
              <a:t>+ </a:t>
            </a:r>
            <a:r>
              <a:rPr lang="ru-RU" sz="2800" dirty="0" err="1">
                <a:solidFill>
                  <a:srgbClr val="7030A0"/>
                </a:solidFill>
              </a:rPr>
              <a:t>Са</a:t>
            </a:r>
            <a:r>
              <a:rPr lang="ru-RU" sz="2800" dirty="0">
                <a:solidFill>
                  <a:srgbClr val="7030A0"/>
                </a:solidFill>
              </a:rPr>
              <a:t>(ОН)</a:t>
            </a:r>
            <a:r>
              <a:rPr lang="ru-RU" sz="2000" dirty="0">
                <a:solidFill>
                  <a:srgbClr val="7030A0"/>
                </a:solidFill>
              </a:rPr>
              <a:t>2</a:t>
            </a:r>
            <a:r>
              <a:rPr lang="ru-RU" sz="2800" dirty="0">
                <a:solidFill>
                  <a:srgbClr val="7030A0"/>
                </a:solidFill>
              </a:rPr>
              <a:t>           </a:t>
            </a:r>
          </a:p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r>
              <a:rPr lang="en-US" sz="2000" dirty="0">
                <a:solidFill>
                  <a:srgbClr val="7030A0"/>
                </a:solidFill>
              </a:rPr>
              <a:t>2</a:t>
            </a:r>
            <a:r>
              <a:rPr lang="en-US" sz="2800" dirty="0">
                <a:solidFill>
                  <a:srgbClr val="7030A0"/>
                </a:solidFill>
              </a:rPr>
              <a:t>SO</a:t>
            </a:r>
            <a:r>
              <a:rPr lang="en-US" sz="2000" dirty="0">
                <a:solidFill>
                  <a:srgbClr val="7030A0"/>
                </a:solidFill>
              </a:rPr>
              <a:t>4</a:t>
            </a:r>
            <a:r>
              <a:rPr lang="en-US" sz="2800" dirty="0">
                <a:solidFill>
                  <a:srgbClr val="7030A0"/>
                </a:solidFill>
              </a:rPr>
              <a:t> + </a:t>
            </a:r>
            <a:r>
              <a:rPr lang="en-US" sz="2800" dirty="0" err="1">
                <a:solidFill>
                  <a:srgbClr val="7030A0"/>
                </a:solidFill>
              </a:rPr>
              <a:t>NaOH</a:t>
            </a:r>
            <a:r>
              <a:rPr lang="en-US" sz="2800" dirty="0">
                <a:solidFill>
                  <a:srgbClr val="7030A0"/>
                </a:solidFill>
              </a:rPr>
              <a:t> → Na</a:t>
            </a:r>
            <a:r>
              <a:rPr lang="en-US" sz="2000" dirty="0">
                <a:solidFill>
                  <a:srgbClr val="7030A0"/>
                </a:solidFill>
              </a:rPr>
              <a:t>2</a:t>
            </a:r>
            <a:r>
              <a:rPr lang="en-US" sz="2800" dirty="0">
                <a:solidFill>
                  <a:srgbClr val="7030A0"/>
                </a:solidFill>
              </a:rPr>
              <a:t>S</a:t>
            </a:r>
            <a:r>
              <a:rPr lang="ru-RU" sz="2800" dirty="0">
                <a:solidFill>
                  <a:srgbClr val="7030A0"/>
                </a:solidFill>
              </a:rPr>
              <a:t>О</a:t>
            </a:r>
            <a:r>
              <a:rPr lang="ru-RU" sz="2000" dirty="0">
                <a:solidFill>
                  <a:srgbClr val="7030A0"/>
                </a:solidFill>
              </a:rPr>
              <a:t>4</a:t>
            </a:r>
            <a:r>
              <a:rPr lang="ru-RU" sz="2800" dirty="0">
                <a:solidFill>
                  <a:srgbClr val="7030A0"/>
                </a:solidFill>
              </a:rPr>
              <a:t> + Н</a:t>
            </a:r>
            <a:r>
              <a:rPr lang="ru-RU" sz="2000" dirty="0">
                <a:solidFill>
                  <a:srgbClr val="7030A0"/>
                </a:solidFill>
              </a:rPr>
              <a:t>2</a:t>
            </a:r>
            <a:r>
              <a:rPr lang="en-US" sz="2800" dirty="0">
                <a:solidFill>
                  <a:srgbClr val="7030A0"/>
                </a:solidFill>
              </a:rPr>
              <a:t>O</a:t>
            </a:r>
          </a:p>
          <a:p>
            <a:r>
              <a:rPr lang="en-US" sz="2800" dirty="0">
                <a:solidFill>
                  <a:srgbClr val="7030A0"/>
                </a:solidFill>
              </a:rPr>
              <a:t>AlCl</a:t>
            </a:r>
            <a:r>
              <a:rPr lang="en-US" sz="2000" dirty="0">
                <a:solidFill>
                  <a:srgbClr val="7030A0"/>
                </a:solidFill>
              </a:rPr>
              <a:t>3</a:t>
            </a:r>
            <a:r>
              <a:rPr lang="en-US" sz="2800" dirty="0">
                <a:solidFill>
                  <a:srgbClr val="7030A0"/>
                </a:solidFill>
              </a:rPr>
              <a:t> + KOH=Al(OH)</a:t>
            </a:r>
            <a:r>
              <a:rPr lang="en-US" sz="2000" dirty="0">
                <a:solidFill>
                  <a:srgbClr val="7030A0"/>
                </a:solidFill>
              </a:rPr>
              <a:t>3</a:t>
            </a:r>
            <a:r>
              <a:rPr lang="en-US" sz="2800" dirty="0">
                <a:solidFill>
                  <a:srgbClr val="7030A0"/>
                </a:solidFill>
              </a:rPr>
              <a:t> + </a:t>
            </a:r>
            <a:r>
              <a:rPr lang="en-US" sz="2800" dirty="0" err="1">
                <a:solidFill>
                  <a:srgbClr val="7030A0"/>
                </a:solidFill>
              </a:rPr>
              <a:t>KCl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13" name="Picture 2" descr="C:\Users\Elite\Desktop\img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6" t="55720" r="21150" b="26321"/>
          <a:stretch/>
        </p:blipFill>
        <p:spPr bwMode="auto">
          <a:xfrm rot="851704">
            <a:off x="6144412" y="4279804"/>
            <a:ext cx="1175657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Elite\Desktop\img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8" t="77440" r="44470" b="6205"/>
          <a:stretch/>
        </p:blipFill>
        <p:spPr bwMode="auto">
          <a:xfrm>
            <a:off x="1043608" y="6117772"/>
            <a:ext cx="1117600" cy="7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CC"/>
                </a:solidFill>
              </a:rPr>
              <a:t>Спасибо за урок!!!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6146" name="Picture 2" descr="C:\Users\Elite\Desktop\img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6" t="55720" r="21150" b="26321"/>
          <a:stretch/>
        </p:blipFill>
        <p:spPr bwMode="auto">
          <a:xfrm rot="20670190">
            <a:off x="698773" y="1771084"/>
            <a:ext cx="1175657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lite\Desktop\img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8" t="77440" r="44470" b="6205"/>
          <a:stretch/>
        </p:blipFill>
        <p:spPr bwMode="auto">
          <a:xfrm rot="1940034">
            <a:off x="5979693" y="5445224"/>
            <a:ext cx="1117600" cy="7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lite\Desktop\img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69432" r="70397" b="13120"/>
          <a:stretch/>
        </p:blipFill>
        <p:spPr bwMode="auto">
          <a:xfrm>
            <a:off x="4427984" y="3505200"/>
            <a:ext cx="1551709" cy="78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lite\Desktop\unna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04" y="2780928"/>
            <a:ext cx="48768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358</Words>
  <Application>Microsoft Office PowerPoint</Application>
  <PresentationFormat>Экран (4:3)</PresentationFormat>
  <Paragraphs>64</Paragraphs>
  <Slides>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Составление уравнений химических реакций</vt:lpstr>
      <vt:lpstr>Цель урока: Повторить и закрепить основные правила составления химических уравнений</vt:lpstr>
      <vt:lpstr>Химическим уравнением (уравнением химической реакции) называют условную запись химической реакции с помощью химических формул, числовых коэффициентов и математических символов.</vt:lpstr>
      <vt:lpstr>Презентация PowerPoint</vt:lpstr>
      <vt:lpstr>Делаем вместе)))</vt:lpstr>
      <vt:lpstr>Продолжим)))</vt:lpstr>
      <vt:lpstr>Презентация PowerPoint</vt:lpstr>
      <vt:lpstr>Спасибо за урок!!!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Составление уравнений химических реакций</dc:title>
  <dc:creator>Elite</dc:creator>
  <cp:lastModifiedBy>Elite</cp:lastModifiedBy>
  <cp:revision>15</cp:revision>
  <dcterms:created xsi:type="dcterms:W3CDTF">2021-06-16T11:52:32Z</dcterms:created>
  <dcterms:modified xsi:type="dcterms:W3CDTF">2021-06-16T14:51:25Z</dcterms:modified>
</cp:coreProperties>
</file>