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6" r:id="rId8"/>
    <p:sldId id="262" r:id="rId9"/>
    <p:sldId id="263" r:id="rId10"/>
    <p:sldId id="264" r:id="rId11"/>
    <p:sldId id="265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28.10.2020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28.10.2020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28.10.2020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28.10.2020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FF0000"/>
                </a:solidFill>
              </a:rPr>
              <a:t>Атомы и молекулы. Простые и сложные вещества.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652120" y="5805264"/>
            <a:ext cx="3272408" cy="769640"/>
          </a:xfrm>
        </p:spPr>
        <p:txBody>
          <a:bodyPr>
            <a:normAutofit fontScale="70000" lnSpcReduction="20000"/>
          </a:bodyPr>
          <a:lstStyle/>
          <a:p>
            <a:r>
              <a:rPr lang="ru-RU" dirty="0" smtClean="0">
                <a:solidFill>
                  <a:srgbClr val="0070C0"/>
                </a:solidFill>
              </a:rPr>
              <a:t>Химия 7 класс</a:t>
            </a:r>
          </a:p>
          <a:p>
            <a:r>
              <a:rPr lang="ru-RU" dirty="0" smtClean="0">
                <a:solidFill>
                  <a:srgbClr val="0070C0"/>
                </a:solidFill>
              </a:rPr>
              <a:t>Учитель Гурова Л.П.</a:t>
            </a:r>
            <a:endParaRPr lang="ru-RU" dirty="0">
              <a:solidFill>
                <a:srgbClr val="0070C0"/>
              </a:solidFill>
            </a:endParaRPr>
          </a:p>
        </p:txBody>
      </p:sp>
      <p:pic>
        <p:nvPicPr>
          <p:cNvPr id="1026" name="Picture 2" descr="C:\Users\Elite\Desktop\80130.00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692696"/>
            <a:ext cx="1724038" cy="12241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Users\Elite\Desktop\80130.006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627" y="4509120"/>
            <a:ext cx="2088232" cy="17788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C:\Users\Elite\Desktop\80130.007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8184" y="116632"/>
            <a:ext cx="2160240" cy="22528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206969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400" dirty="0" smtClean="0">
                <a:solidFill>
                  <a:srgbClr val="002060"/>
                </a:solidFill>
              </a:rPr>
              <a:t>Задание </a:t>
            </a:r>
            <a:r>
              <a:rPr lang="ru-RU" sz="2400" dirty="0" smtClean="0">
                <a:solidFill>
                  <a:srgbClr val="002060"/>
                </a:solidFill>
              </a:rPr>
              <a:t>4 </a:t>
            </a:r>
            <a:r>
              <a:rPr lang="ru-RU" sz="2400" dirty="0" smtClean="0">
                <a:solidFill>
                  <a:srgbClr val="002060"/>
                </a:solidFill>
              </a:rPr>
              <a:t/>
            </a:r>
            <a:br>
              <a:rPr lang="ru-RU" sz="2400" dirty="0" smtClean="0">
                <a:solidFill>
                  <a:srgbClr val="002060"/>
                </a:solidFill>
              </a:rPr>
            </a:br>
            <a:r>
              <a:rPr lang="ru-RU" sz="2400" dirty="0" smtClean="0">
                <a:solidFill>
                  <a:srgbClr val="002060"/>
                </a:solidFill>
              </a:rPr>
              <a:t>Вставьте пропущенные слова «атом» или «молекула</a:t>
            </a:r>
            <a:r>
              <a:rPr lang="ru-RU" sz="2400" dirty="0" smtClean="0"/>
              <a:t>»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484784"/>
            <a:ext cx="6707088" cy="4569371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dirty="0" smtClean="0"/>
              <a:t>1.Воздух – смесь газов, в состав которой входят ________ кислорода.</a:t>
            </a:r>
          </a:p>
          <a:p>
            <a:pPr marL="0" indent="0">
              <a:buNone/>
            </a:pPr>
            <a:r>
              <a:rPr lang="ru-RU" dirty="0" smtClean="0"/>
              <a:t>2.________ воды состоят из _______водорода и кислорода</a:t>
            </a:r>
          </a:p>
          <a:p>
            <a:pPr marL="0" indent="0">
              <a:buNone/>
            </a:pPr>
            <a:r>
              <a:rPr lang="ru-RU" dirty="0" smtClean="0"/>
              <a:t>3.Сладкий вкус варенья обусловлен содержанием в нем _________ сахара</a:t>
            </a:r>
          </a:p>
          <a:p>
            <a:pPr marL="0" indent="0">
              <a:buNone/>
            </a:pPr>
            <a:r>
              <a:rPr lang="ru-RU" dirty="0" smtClean="0"/>
              <a:t>4. Запах йодной настойки вызван испарением из нее _________ йода.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6804248" y="2492896"/>
            <a:ext cx="2339752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 smtClean="0">
                <a:solidFill>
                  <a:srgbClr val="FF0000"/>
                </a:solidFill>
              </a:rPr>
              <a:t>1. Молекулы</a:t>
            </a:r>
            <a:endParaRPr lang="ru-RU" sz="2800" b="1" dirty="0">
              <a:solidFill>
                <a:srgbClr val="FF0000"/>
              </a:solidFill>
            </a:endParaRPr>
          </a:p>
          <a:p>
            <a:r>
              <a:rPr lang="ru-RU" sz="2800" b="1" dirty="0" smtClean="0">
                <a:solidFill>
                  <a:srgbClr val="FF0000"/>
                </a:solidFill>
              </a:rPr>
              <a:t>2.Молекулы, </a:t>
            </a:r>
          </a:p>
          <a:p>
            <a:r>
              <a:rPr lang="ru-RU" sz="2800" b="1" dirty="0">
                <a:solidFill>
                  <a:srgbClr val="FF0000"/>
                </a:solidFill>
              </a:rPr>
              <a:t> </a:t>
            </a:r>
            <a:r>
              <a:rPr lang="ru-RU" sz="2800" b="1" dirty="0" smtClean="0">
                <a:solidFill>
                  <a:srgbClr val="FF0000"/>
                </a:solidFill>
              </a:rPr>
              <a:t>   из атомов</a:t>
            </a:r>
          </a:p>
          <a:p>
            <a:r>
              <a:rPr lang="ru-RU" sz="2800" b="1" dirty="0" smtClean="0">
                <a:solidFill>
                  <a:srgbClr val="FF0000"/>
                </a:solidFill>
              </a:rPr>
              <a:t>3. Молекул </a:t>
            </a:r>
          </a:p>
          <a:p>
            <a:r>
              <a:rPr lang="ru-RU" sz="2800" b="1" dirty="0" smtClean="0">
                <a:solidFill>
                  <a:srgbClr val="FF0000"/>
                </a:solidFill>
              </a:rPr>
              <a:t>4. Молекул </a:t>
            </a:r>
            <a:endParaRPr lang="ru-RU" sz="28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70355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dirty="0" smtClean="0">
                <a:solidFill>
                  <a:srgbClr val="002060"/>
                </a:solidFill>
              </a:rPr>
              <a:t>Задание </a:t>
            </a:r>
            <a:r>
              <a:rPr lang="ru-RU" sz="2800" dirty="0" smtClean="0">
                <a:solidFill>
                  <a:srgbClr val="002060"/>
                </a:solidFill>
              </a:rPr>
              <a:t>5</a:t>
            </a:r>
            <a:r>
              <a:rPr lang="ru-RU" sz="2800" dirty="0" smtClean="0">
                <a:solidFill>
                  <a:srgbClr val="002060"/>
                </a:solidFill>
              </a:rPr>
              <a:t/>
            </a:r>
            <a:br>
              <a:rPr lang="ru-RU" sz="2800" dirty="0" smtClean="0">
                <a:solidFill>
                  <a:srgbClr val="002060"/>
                </a:solidFill>
              </a:rPr>
            </a:br>
            <a:r>
              <a:rPr lang="ru-RU" sz="2800" dirty="0" smtClean="0">
                <a:solidFill>
                  <a:srgbClr val="002060"/>
                </a:solidFill>
              </a:rPr>
              <a:t>Что верно? </a:t>
            </a:r>
            <a:endParaRPr lang="ru-RU" sz="2800" dirty="0">
              <a:solidFill>
                <a:srgbClr val="00206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ru-RU" dirty="0" smtClean="0"/>
              <a:t>1. молекула молока</a:t>
            </a:r>
          </a:p>
          <a:p>
            <a:pPr marL="0" indent="0">
              <a:buNone/>
            </a:pPr>
            <a:r>
              <a:rPr lang="ru-RU" dirty="0" smtClean="0"/>
              <a:t>2. атом железа</a:t>
            </a:r>
          </a:p>
          <a:p>
            <a:pPr marL="0" indent="0">
              <a:buNone/>
            </a:pPr>
            <a:r>
              <a:rPr lang="ru-RU" dirty="0" smtClean="0"/>
              <a:t>3. молекула воды</a:t>
            </a:r>
          </a:p>
          <a:p>
            <a:pPr marL="0" indent="0">
              <a:buNone/>
            </a:pPr>
            <a:r>
              <a:rPr lang="ru-RU" dirty="0" smtClean="0"/>
              <a:t>4. Молекула белка распадается на атомы аминокислот</a:t>
            </a:r>
          </a:p>
          <a:p>
            <a:pPr marL="0" indent="0">
              <a:buNone/>
            </a:pPr>
            <a:r>
              <a:rPr lang="ru-RU" dirty="0" smtClean="0"/>
              <a:t>5. Молекула углекислого газа – простое вещество</a:t>
            </a:r>
          </a:p>
          <a:p>
            <a:pPr marL="0" indent="0">
              <a:buNone/>
            </a:pPr>
            <a:r>
              <a:rPr lang="ru-RU" dirty="0" smtClean="0"/>
              <a:t>6. молекула кислорода – сложное вещество</a:t>
            </a:r>
          </a:p>
          <a:p>
            <a:pPr marL="0" indent="0">
              <a:buNone/>
            </a:pPr>
            <a:r>
              <a:rPr lang="ru-RU" dirty="0" smtClean="0"/>
              <a:t>7. Молекула водорода – простое вещество</a:t>
            </a:r>
          </a:p>
          <a:p>
            <a:endParaRPr lang="ru-RU" dirty="0" smtClean="0"/>
          </a:p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5364088" y="1772816"/>
            <a:ext cx="320384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 smtClean="0">
                <a:solidFill>
                  <a:srgbClr val="FF0000"/>
                </a:solidFill>
              </a:rPr>
              <a:t>Верно    2,3,6,7</a:t>
            </a:r>
            <a:endParaRPr lang="ru-RU" sz="28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14524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C:\Users\Elite\Desktop\Без названия (3)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3759"/>
            <a:ext cx="5782568" cy="43313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1" name="Picture 3" descr="C:\Users\Elite\Desktop\Без названия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1920" y="3135241"/>
            <a:ext cx="4968552" cy="37216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890704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050" name="Picture 2" descr="C:\Users\Elite\Desktop\Без названия (2)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7140"/>
            <a:ext cx="5131815" cy="38439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4" name="Picture 2" descr="C:\Users\Elite\Desktop\images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92080" y="4320356"/>
            <a:ext cx="2466975" cy="1847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 descr="C:\Users\Elite\Desktop\images (1).jpg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668" t="23820" r="5449" b="12633"/>
          <a:stretch/>
        </p:blipFill>
        <p:spPr bwMode="auto">
          <a:xfrm>
            <a:off x="3563888" y="3622160"/>
            <a:ext cx="5562058" cy="3047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659820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C:\Users\Elite\Desktop\Без названия (1)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332656"/>
            <a:ext cx="8097437" cy="60652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329637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188640"/>
            <a:ext cx="8301608" cy="1296144"/>
          </a:xfrm>
        </p:spPr>
        <p:txBody>
          <a:bodyPr>
            <a:normAutofit/>
          </a:bodyPr>
          <a:lstStyle/>
          <a:p>
            <a:r>
              <a:rPr lang="ru-RU" sz="2400" dirty="0" smtClean="0">
                <a:solidFill>
                  <a:srgbClr val="002060"/>
                </a:solidFill>
                <a:latin typeface="Times New Roman"/>
              </a:rPr>
              <a:t>Задание 1 .</a:t>
            </a:r>
            <a:br>
              <a:rPr lang="ru-RU" sz="2400" dirty="0" smtClean="0">
                <a:solidFill>
                  <a:srgbClr val="002060"/>
                </a:solidFill>
                <a:latin typeface="Times New Roman"/>
              </a:rPr>
            </a:br>
            <a:r>
              <a:rPr lang="ru-RU" sz="2400" dirty="0" smtClean="0">
                <a:solidFill>
                  <a:srgbClr val="002060"/>
                </a:solidFill>
                <a:latin typeface="Times New Roman"/>
              </a:rPr>
              <a:t>Рассмотрите  </a:t>
            </a:r>
            <a:r>
              <a:rPr lang="ru-RU" sz="2400" dirty="0">
                <a:solidFill>
                  <a:srgbClr val="002060"/>
                </a:solidFill>
                <a:latin typeface="Times New Roman"/>
              </a:rPr>
              <a:t>картинку. </a:t>
            </a:r>
            <a:r>
              <a:rPr lang="ru-RU" sz="2400" dirty="0" smtClean="0">
                <a:solidFill>
                  <a:srgbClr val="002060"/>
                </a:solidFill>
                <a:latin typeface="Times New Roman"/>
              </a:rPr>
              <a:t>Распределите </a:t>
            </a:r>
            <a:r>
              <a:rPr lang="ru-RU" sz="2400" dirty="0">
                <a:solidFill>
                  <a:srgbClr val="002060"/>
                </a:solidFill>
                <a:latin typeface="Times New Roman"/>
              </a:rPr>
              <a:t>номера картинок в соответствии с понятиями атом и </a:t>
            </a:r>
            <a:r>
              <a:rPr lang="ru-RU" sz="2400" dirty="0" smtClean="0">
                <a:solidFill>
                  <a:srgbClr val="002060"/>
                </a:solidFill>
                <a:latin typeface="Times New Roman"/>
              </a:rPr>
              <a:t>молекула</a:t>
            </a:r>
            <a:endParaRPr lang="ru-RU" sz="2400" dirty="0">
              <a:solidFill>
                <a:srgbClr val="002060"/>
              </a:solidFill>
            </a:endParaRPr>
          </a:p>
        </p:txBody>
      </p:sp>
      <p:pic>
        <p:nvPicPr>
          <p:cNvPr id="4098" name="Picture 2" descr="C:\Users\Elite\Desktop\80130.002.pn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1628800"/>
            <a:ext cx="7620767" cy="4457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467544" y="5947539"/>
            <a:ext cx="54006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Атом - ______________________________________</a:t>
            </a:r>
          </a:p>
          <a:p>
            <a:r>
              <a:rPr lang="ru-RU" dirty="0"/>
              <a:t>Молекула -__________________________________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5652120" y="6093296"/>
            <a:ext cx="331236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solidFill>
                  <a:srgbClr val="002060"/>
                </a:solidFill>
              </a:rPr>
              <a:t>Атом - </a:t>
            </a:r>
            <a:r>
              <a:rPr lang="ru-RU" b="1" dirty="0" smtClean="0">
                <a:solidFill>
                  <a:srgbClr val="002060"/>
                </a:solidFill>
              </a:rPr>
              <a:t>__3__________________</a:t>
            </a:r>
            <a:endParaRPr lang="ru-RU" b="1" dirty="0">
              <a:solidFill>
                <a:srgbClr val="002060"/>
              </a:solidFill>
            </a:endParaRPr>
          </a:p>
          <a:p>
            <a:r>
              <a:rPr lang="ru-RU" b="1" dirty="0">
                <a:solidFill>
                  <a:srgbClr val="002060"/>
                </a:solidFill>
              </a:rPr>
              <a:t>Молекула </a:t>
            </a:r>
            <a:r>
              <a:rPr lang="ru-RU" b="1" dirty="0" smtClean="0">
                <a:solidFill>
                  <a:srgbClr val="002060"/>
                </a:solidFill>
              </a:rPr>
              <a:t>-__1,2,4,5,6,7______</a:t>
            </a:r>
            <a:endParaRPr lang="ru-RU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371135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19" y="116632"/>
            <a:ext cx="5643713" cy="1143000"/>
          </a:xfrm>
        </p:spPr>
        <p:txBody>
          <a:bodyPr>
            <a:normAutofit/>
          </a:bodyPr>
          <a:lstStyle/>
          <a:p>
            <a:pPr algn="l"/>
            <a:r>
              <a:rPr lang="ru-RU" sz="2400" dirty="0" smtClean="0"/>
              <a:t>Задание 2 </a:t>
            </a:r>
            <a:br>
              <a:rPr lang="ru-RU" sz="2400" dirty="0" smtClean="0"/>
            </a:br>
            <a:r>
              <a:rPr lang="ru-RU" sz="2400" dirty="0" smtClean="0"/>
              <a:t>Распределите по данным таблицы</a:t>
            </a:r>
            <a:endParaRPr lang="ru-RU" sz="2400" dirty="0"/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14451698"/>
              </p:ext>
            </p:extLst>
          </p:nvPr>
        </p:nvGraphicFramePr>
        <p:xfrm>
          <a:off x="827584" y="1412776"/>
          <a:ext cx="7200800" cy="104902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00200"/>
                <a:gridCol w="1800200"/>
                <a:gridCol w="1800200"/>
                <a:gridCol w="1800200"/>
              </a:tblGrid>
              <a:tr h="683269">
                <a:tc>
                  <a:txBody>
                    <a:bodyPr/>
                    <a:lstStyle/>
                    <a:p>
                      <a:r>
                        <a:rPr lang="ru-RU" dirty="0" smtClean="0"/>
                        <a:t>атом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молекула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Простое вещество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 сложное вещество</a:t>
                      </a:r>
                      <a:endParaRPr lang="ru-RU" dirty="0"/>
                    </a:p>
                  </a:txBody>
                  <a:tcPr/>
                </a:tc>
              </a:tr>
              <a:tr h="239867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5136" name="Picture 16" descr="C:\Users\Elite\Desktop\him8gabrielanuch-2.pn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9183"/>
          <a:stretch/>
        </p:blipFill>
        <p:spPr bwMode="auto">
          <a:xfrm>
            <a:off x="18613" y="2552863"/>
            <a:ext cx="6713628" cy="30826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37" name="Picture 17" descr="C:\Users\Elite\Desktop\him8gabrielanuch-2.pn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82" t="62763" b="7185"/>
          <a:stretch/>
        </p:blipFill>
        <p:spPr bwMode="auto">
          <a:xfrm>
            <a:off x="5652120" y="5492646"/>
            <a:ext cx="3771260" cy="13407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173678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19" y="116632"/>
            <a:ext cx="5643713" cy="1143000"/>
          </a:xfrm>
        </p:spPr>
        <p:txBody>
          <a:bodyPr>
            <a:normAutofit/>
          </a:bodyPr>
          <a:lstStyle/>
          <a:p>
            <a:pPr algn="l"/>
            <a:r>
              <a:rPr lang="ru-RU" sz="2400" dirty="0" smtClean="0"/>
              <a:t>Задание </a:t>
            </a:r>
            <a:r>
              <a:rPr lang="ru-RU" sz="2400" dirty="0"/>
              <a:t>2</a:t>
            </a:r>
            <a:r>
              <a:rPr lang="ru-RU" sz="2400" dirty="0" smtClean="0"/>
              <a:t> </a:t>
            </a: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>Распределите по данным таблицы</a:t>
            </a:r>
            <a:endParaRPr lang="ru-RU" sz="2400" dirty="0"/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52477731"/>
              </p:ext>
            </p:extLst>
          </p:nvPr>
        </p:nvGraphicFramePr>
        <p:xfrm>
          <a:off x="827584" y="1340768"/>
          <a:ext cx="7200800" cy="21111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00200"/>
                <a:gridCol w="1800200"/>
                <a:gridCol w="1800200"/>
                <a:gridCol w="1800200"/>
              </a:tblGrid>
              <a:tr h="648072">
                <a:tc>
                  <a:txBody>
                    <a:bodyPr/>
                    <a:lstStyle/>
                    <a:p>
                      <a:r>
                        <a:rPr lang="ru-RU" dirty="0" smtClean="0"/>
                        <a:t>атом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молекула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Простое вещество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 сложное вещество</a:t>
                      </a:r>
                      <a:endParaRPr lang="ru-RU" dirty="0"/>
                    </a:p>
                  </a:txBody>
                  <a:tcPr/>
                </a:tc>
              </a:tr>
              <a:tr h="239867">
                <a:tc>
                  <a:txBody>
                    <a:bodyPr/>
                    <a:lstStyle/>
                    <a:p>
                      <a:r>
                        <a:rPr lang="ru-RU" dirty="0" smtClean="0"/>
                        <a:t>сера</a:t>
                      </a:r>
                    </a:p>
                    <a:p>
                      <a:r>
                        <a:rPr lang="ru-RU" dirty="0" smtClean="0"/>
                        <a:t>Гелий</a:t>
                      </a:r>
                    </a:p>
                    <a:p>
                      <a:r>
                        <a:rPr lang="ru-RU" dirty="0" smtClean="0"/>
                        <a:t>углерод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Кислород</a:t>
                      </a:r>
                    </a:p>
                    <a:p>
                      <a:r>
                        <a:rPr lang="ru-RU" dirty="0" smtClean="0"/>
                        <a:t>Этиловый спирт</a:t>
                      </a:r>
                    </a:p>
                    <a:p>
                      <a:r>
                        <a:rPr lang="ru-RU" dirty="0" smtClean="0"/>
                        <a:t>Метан</a:t>
                      </a:r>
                    </a:p>
                    <a:p>
                      <a:r>
                        <a:rPr lang="ru-RU" dirty="0" smtClean="0"/>
                        <a:t>Озон</a:t>
                      </a:r>
                    </a:p>
                    <a:p>
                      <a:r>
                        <a:rPr lang="ru-RU" dirty="0" smtClean="0"/>
                        <a:t>Угарный газ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Кислород</a:t>
                      </a:r>
                    </a:p>
                    <a:p>
                      <a:r>
                        <a:rPr lang="ru-RU" dirty="0" smtClean="0"/>
                        <a:t>Сера</a:t>
                      </a:r>
                    </a:p>
                    <a:p>
                      <a:r>
                        <a:rPr lang="ru-RU" dirty="0" smtClean="0"/>
                        <a:t>Озон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Этиловый спирт</a:t>
                      </a:r>
                    </a:p>
                    <a:p>
                      <a:r>
                        <a:rPr lang="ru-RU" dirty="0" smtClean="0"/>
                        <a:t>Метан</a:t>
                      </a:r>
                    </a:p>
                    <a:p>
                      <a:r>
                        <a:rPr lang="ru-RU" dirty="0" smtClean="0"/>
                        <a:t>Угарный газ 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5136" name="Picture 16" descr="C:\Users\Elite\Desktop\him8gabrielanuch-2.pn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9183"/>
          <a:stretch/>
        </p:blipFill>
        <p:spPr bwMode="auto">
          <a:xfrm>
            <a:off x="705479" y="3422282"/>
            <a:ext cx="5189754" cy="23829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37" name="Picture 17" descr="C:\Users\Elite\Desktop\him8gabrielanuch-2.pn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82" t="62763" b="7185"/>
          <a:stretch/>
        </p:blipFill>
        <p:spPr bwMode="auto">
          <a:xfrm>
            <a:off x="5895233" y="5301209"/>
            <a:ext cx="3248767" cy="11550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81120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260648"/>
            <a:ext cx="8229600" cy="1143000"/>
          </a:xfrm>
        </p:spPr>
        <p:txBody>
          <a:bodyPr>
            <a:noAutofit/>
          </a:bodyPr>
          <a:lstStyle/>
          <a:p>
            <a:r>
              <a:rPr lang="ru-RU" sz="2400" dirty="0" smtClean="0">
                <a:solidFill>
                  <a:srgbClr val="002060"/>
                </a:solidFill>
              </a:rPr>
              <a:t>Задание </a:t>
            </a:r>
            <a:r>
              <a:rPr lang="ru-RU" sz="2400" dirty="0" smtClean="0">
                <a:solidFill>
                  <a:srgbClr val="002060"/>
                </a:solidFill>
              </a:rPr>
              <a:t>3 </a:t>
            </a:r>
            <a:r>
              <a:rPr lang="ru-RU" sz="2400" dirty="0" smtClean="0">
                <a:solidFill>
                  <a:srgbClr val="002060"/>
                </a:solidFill>
              </a:rPr>
              <a:t/>
            </a:r>
            <a:br>
              <a:rPr lang="ru-RU" sz="2400" dirty="0" smtClean="0">
                <a:solidFill>
                  <a:srgbClr val="002060"/>
                </a:solidFill>
              </a:rPr>
            </a:br>
            <a:r>
              <a:rPr lang="ru-RU" sz="2400" dirty="0" smtClean="0">
                <a:solidFill>
                  <a:srgbClr val="002060"/>
                </a:solidFill>
              </a:rPr>
              <a:t>Отметьте верное  утверждение (+)</a:t>
            </a:r>
            <a:endParaRPr lang="ru-RU" sz="2400" dirty="0">
              <a:solidFill>
                <a:srgbClr val="002060"/>
              </a:solidFill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97873954"/>
              </p:ext>
            </p:extLst>
          </p:nvPr>
        </p:nvGraphicFramePr>
        <p:xfrm>
          <a:off x="251520" y="1556792"/>
          <a:ext cx="8712969" cy="478112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07974"/>
                <a:gridCol w="1296036"/>
                <a:gridCol w="1372274"/>
                <a:gridCol w="1677223"/>
                <a:gridCol w="1459462"/>
              </a:tblGrid>
              <a:tr h="725810">
                <a:tc>
                  <a:txBody>
                    <a:bodyPr/>
                    <a:lstStyle/>
                    <a:p>
                      <a:r>
                        <a:rPr lang="ru-RU" dirty="0" smtClean="0"/>
                        <a:t>утверждение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атом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молекула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Простое вещество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Сложное вещество</a:t>
                      </a:r>
                      <a:endParaRPr lang="ru-RU" dirty="0"/>
                    </a:p>
                  </a:txBody>
                  <a:tcPr/>
                </a:tc>
              </a:tr>
              <a:tr h="1036871">
                <a:tc>
                  <a:txBody>
                    <a:bodyPr/>
                    <a:lstStyle/>
                    <a:p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Не обладает составом и свойствами тех веществ, в состав которых входит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20509">
                <a:tc>
                  <a:txBody>
                    <a:bodyPr/>
                    <a:lstStyle/>
                    <a:p>
                      <a:r>
                        <a:rPr lang="ru-RU" dirty="0" smtClean="0"/>
                        <a:t>Химически делим(а)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20509">
                <a:tc>
                  <a:txBody>
                    <a:bodyPr/>
                    <a:lstStyle/>
                    <a:p>
                      <a:r>
                        <a:rPr lang="ru-RU" dirty="0" smtClean="0"/>
                        <a:t>Химически неделим(а)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725810">
                <a:tc>
                  <a:txBody>
                    <a:bodyPr/>
                    <a:lstStyle/>
                    <a:p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Не обязательно входит в состав молекулы.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725810">
                <a:tc>
                  <a:txBody>
                    <a:bodyPr/>
                    <a:lstStyle/>
                    <a:p>
                      <a:r>
                        <a:rPr lang="ru-RU" dirty="0" smtClean="0"/>
                        <a:t>Состоит из атомов разного вида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725810">
                <a:tc>
                  <a:txBody>
                    <a:bodyPr/>
                    <a:lstStyle/>
                    <a:p>
                      <a:r>
                        <a:rPr lang="ru-RU" dirty="0" smtClean="0"/>
                        <a:t>Состоит из атомов одного вида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891143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260648"/>
            <a:ext cx="8229600" cy="1143000"/>
          </a:xfrm>
        </p:spPr>
        <p:txBody>
          <a:bodyPr>
            <a:noAutofit/>
          </a:bodyPr>
          <a:lstStyle/>
          <a:p>
            <a:r>
              <a:rPr lang="ru-RU" sz="2400" dirty="0">
                <a:solidFill>
                  <a:srgbClr val="002060"/>
                </a:solidFill>
              </a:rPr>
              <a:t>Задание </a:t>
            </a:r>
            <a:r>
              <a:rPr lang="ru-RU" sz="2400" dirty="0" smtClean="0">
                <a:solidFill>
                  <a:srgbClr val="002060"/>
                </a:solidFill>
              </a:rPr>
              <a:t>3 </a:t>
            </a:r>
            <a:r>
              <a:rPr lang="ru-RU" sz="2400" dirty="0" smtClean="0">
                <a:solidFill>
                  <a:srgbClr val="002060"/>
                </a:solidFill>
              </a:rPr>
              <a:t/>
            </a:r>
            <a:br>
              <a:rPr lang="ru-RU" sz="2400" dirty="0" smtClean="0">
                <a:solidFill>
                  <a:srgbClr val="002060"/>
                </a:solidFill>
              </a:rPr>
            </a:br>
            <a:r>
              <a:rPr lang="ru-RU" sz="2400" dirty="0" smtClean="0">
                <a:solidFill>
                  <a:srgbClr val="002060"/>
                </a:solidFill>
              </a:rPr>
              <a:t>Отметьте верное  утверждение (+)</a:t>
            </a:r>
            <a:endParaRPr lang="ru-RU" sz="2400" dirty="0">
              <a:solidFill>
                <a:srgbClr val="002060"/>
              </a:solidFill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45317530"/>
              </p:ext>
            </p:extLst>
          </p:nvPr>
        </p:nvGraphicFramePr>
        <p:xfrm>
          <a:off x="283212" y="1268760"/>
          <a:ext cx="8892480" cy="489654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67886"/>
                <a:gridCol w="1322738"/>
                <a:gridCol w="1400546"/>
                <a:gridCol w="1711779"/>
                <a:gridCol w="1489531"/>
              </a:tblGrid>
              <a:tr h="743331">
                <a:tc>
                  <a:txBody>
                    <a:bodyPr/>
                    <a:lstStyle/>
                    <a:p>
                      <a:r>
                        <a:rPr lang="ru-RU" dirty="0" smtClean="0"/>
                        <a:t>утверждение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атом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молекула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Простое вещество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Сложное вещество</a:t>
                      </a:r>
                      <a:endParaRPr lang="ru-RU" dirty="0"/>
                    </a:p>
                  </a:txBody>
                  <a:tcPr/>
                </a:tc>
              </a:tr>
              <a:tr h="1061902">
                <a:tc>
                  <a:txBody>
                    <a:bodyPr/>
                    <a:lstStyle/>
                    <a:p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Не обладает составом и свойствами тех веществ, в состав которых входит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+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30660">
                <a:tc>
                  <a:txBody>
                    <a:bodyPr/>
                    <a:lstStyle/>
                    <a:p>
                      <a:r>
                        <a:rPr lang="ru-RU" dirty="0" smtClean="0"/>
                        <a:t>Химически делим(а)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+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30660">
                <a:tc>
                  <a:txBody>
                    <a:bodyPr/>
                    <a:lstStyle/>
                    <a:p>
                      <a:r>
                        <a:rPr lang="ru-RU" dirty="0" smtClean="0"/>
                        <a:t>Химически неделим(а)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+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743331">
                <a:tc>
                  <a:txBody>
                    <a:bodyPr/>
                    <a:lstStyle/>
                    <a:p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Не обязательно входит в состав молекулы.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+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743331">
                <a:tc>
                  <a:txBody>
                    <a:bodyPr/>
                    <a:lstStyle/>
                    <a:p>
                      <a:r>
                        <a:rPr lang="ru-RU" dirty="0" smtClean="0"/>
                        <a:t>Состоит из атомов разного вида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+</a:t>
                      </a:r>
                      <a:endParaRPr lang="ru-RU" dirty="0"/>
                    </a:p>
                  </a:txBody>
                  <a:tcPr/>
                </a:tc>
              </a:tr>
              <a:tr h="743331">
                <a:tc>
                  <a:txBody>
                    <a:bodyPr/>
                    <a:lstStyle/>
                    <a:p>
                      <a:r>
                        <a:rPr lang="ru-RU" dirty="0" smtClean="0"/>
                        <a:t>Состоит из атомов одного вида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+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960171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103</TotalTime>
  <Words>257</Words>
  <Application>Microsoft Office PowerPoint</Application>
  <PresentationFormat>Экран (4:3)</PresentationFormat>
  <Paragraphs>81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Тема Office</vt:lpstr>
      <vt:lpstr>Атомы и молекулы. Простые и сложные вещества.</vt:lpstr>
      <vt:lpstr>Презентация PowerPoint</vt:lpstr>
      <vt:lpstr>Презентация PowerPoint</vt:lpstr>
      <vt:lpstr>Презентация PowerPoint</vt:lpstr>
      <vt:lpstr>Задание 1 . Рассмотрите  картинку. Распределите номера картинок в соответствии с понятиями атом и молекула</vt:lpstr>
      <vt:lpstr>Задание 2  Распределите по данным таблицы</vt:lpstr>
      <vt:lpstr>Задание 2  Распределите по данным таблицы</vt:lpstr>
      <vt:lpstr>Задание 3  Отметьте верное  утверждение (+)</vt:lpstr>
      <vt:lpstr>Задание 3  Отметьте верное  утверждение (+)</vt:lpstr>
      <vt:lpstr>Задание 4  Вставьте пропущенные слова «атом» или «молекула»</vt:lpstr>
      <vt:lpstr>Задание 5 Что верно?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Elite</dc:creator>
  <cp:lastModifiedBy>Elite</cp:lastModifiedBy>
  <cp:revision>12</cp:revision>
  <dcterms:created xsi:type="dcterms:W3CDTF">2020-10-27T18:27:07Z</dcterms:created>
  <dcterms:modified xsi:type="dcterms:W3CDTF">2020-10-28T13:36:57Z</dcterms:modified>
</cp:coreProperties>
</file>