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9" r:id="rId3"/>
    <p:sldId id="288" r:id="rId4"/>
    <p:sldId id="264" r:id="rId5"/>
    <p:sldId id="266" r:id="rId6"/>
    <p:sldId id="272" r:id="rId7"/>
    <p:sldId id="294" r:id="rId8"/>
    <p:sldId id="295" r:id="rId9"/>
    <p:sldId id="296" r:id="rId10"/>
    <p:sldId id="301" r:id="rId11"/>
    <p:sldId id="304" r:id="rId12"/>
    <p:sldId id="305" r:id="rId13"/>
    <p:sldId id="306" r:id="rId14"/>
    <p:sldId id="307" r:id="rId15"/>
    <p:sldId id="297" r:id="rId16"/>
    <p:sldId id="298" r:id="rId17"/>
    <p:sldId id="300" r:id="rId18"/>
    <p:sldId id="302" r:id="rId19"/>
    <p:sldId id="299" r:id="rId20"/>
    <p:sldId id="303" r:id="rId21"/>
    <p:sldId id="308" r:id="rId22"/>
    <p:sldId id="309" r:id="rId23"/>
    <p:sldId id="271" r:id="rId24"/>
  </p:sldIdLst>
  <p:sldSz cx="118808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6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9771" autoAdjust="0"/>
  </p:normalViewPr>
  <p:slideViewPr>
    <p:cSldViewPr>
      <p:cViewPr>
        <p:scale>
          <a:sx n="50" d="100"/>
          <a:sy n="50" d="100"/>
        </p:scale>
        <p:origin x="-72" y="-438"/>
      </p:cViewPr>
      <p:guideLst>
        <p:guide orient="horz" pos="2155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191925" y="273939"/>
            <a:ext cx="3473499" cy="58207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1430" y="273939"/>
            <a:ext cx="10222481" cy="58207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1430" y="1591376"/>
            <a:ext cx="6847990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17434" y="1591376"/>
            <a:ext cx="6847990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DDDC-2545-4A69-B8FE-07459234C1B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F625-E5D5-4C25-BE4E-B6844EC7F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109" y="0"/>
            <a:ext cx="1188996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7174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991377"/>
            <a:ext cx="10692765" cy="557216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Специальность 6В01301 – Педагогика и методика начального обучения</a:t>
            </a:r>
            <a:endParaRPr lang="ru-RU" dirty="0" smtClean="0"/>
          </a:p>
          <a:p>
            <a:r>
              <a:rPr lang="ru-RU" b="1" dirty="0" smtClean="0"/>
              <a:t>Специальность 6В01302 – Педагог </a:t>
            </a:r>
            <a:r>
              <a:rPr lang="ru-RU" b="1" dirty="0" err="1" smtClean="0"/>
              <a:t>предшкольной</a:t>
            </a:r>
            <a:r>
              <a:rPr lang="ru-RU" b="1" dirty="0" smtClean="0"/>
              <a:t> подготовки и начального образования</a:t>
            </a:r>
            <a:endParaRPr lang="ru-RU" dirty="0" smtClean="0"/>
          </a:p>
          <a:p>
            <a:r>
              <a:rPr lang="ru-MO" dirty="0" smtClean="0"/>
              <a:t>Специалист в области подготовки учителей без предметной специализации всегда востребован на рынке труда. В процессе профессиональной подготовки выпускник образовательной программы готов к осуществлению таких профессиональных функций, как о</a:t>
            </a:r>
            <a:r>
              <a:rPr lang="ru-RU" dirty="0" smtClean="0"/>
              <a:t>обучающая: транслирует учебную информацию, учит самостоятельно добывать знания; воспитывающая: приобщает обучающихся к системе социальных ценностей; методическая: осуществляет методическое обеспечение образовательного процесса; исследовательская: изучает уровень усвоения обучающимися содержания образования, исследует образовательную сред; социально-коммуникативная: осуществляет взаимодействие с профессиональным сообществом и со всеми заинтересованными сторонами образования.</a:t>
            </a:r>
          </a:p>
          <a:p>
            <a:r>
              <a:rPr lang="ru-RU" i="1" dirty="0" smtClean="0"/>
              <a:t>Область образования</a:t>
            </a:r>
            <a:r>
              <a:rPr lang="ru-RU" dirty="0" smtClean="0"/>
              <a:t>: 6B01 Педагогические науки. </a:t>
            </a:r>
          </a:p>
          <a:p>
            <a:r>
              <a:rPr lang="ru-RU" i="1" dirty="0" smtClean="0"/>
              <a:t>Направление подготовки</a:t>
            </a:r>
            <a:r>
              <a:rPr lang="ru-RU" dirty="0" smtClean="0"/>
              <a:t>: 6В013 Подготовка учителей без предметной специализации. </a:t>
            </a:r>
          </a:p>
          <a:p>
            <a:r>
              <a:rPr lang="ru-MO" dirty="0" smtClean="0"/>
              <a:t>Подготовка кадров осуществляется по двум обязательным программам (ОП):</a:t>
            </a:r>
            <a:endParaRPr lang="ru-RU" dirty="0" smtClean="0"/>
          </a:p>
          <a:p>
            <a:r>
              <a:rPr lang="ru-MO" dirty="0" smtClean="0"/>
              <a:t>1) </a:t>
            </a:r>
            <a:r>
              <a:rPr lang="ru-RU" dirty="0" smtClean="0"/>
              <a:t>«6В01301 – Педагогика и методика начального обучения»,</a:t>
            </a:r>
          </a:p>
          <a:p>
            <a:r>
              <a:rPr lang="ru-RU" dirty="0" smtClean="0"/>
              <a:t>2) «6В01302 – Педагог </a:t>
            </a:r>
            <a:r>
              <a:rPr lang="ru-RU" dirty="0" err="1" smtClean="0"/>
              <a:t>предшкольной</a:t>
            </a:r>
            <a:r>
              <a:rPr lang="ru-RU" dirty="0" smtClean="0"/>
              <a:t> подготовки и начального образования».</a:t>
            </a:r>
          </a:p>
          <a:p>
            <a:r>
              <a:rPr lang="ru-RU" i="1" dirty="0" smtClean="0"/>
              <a:t>Сферой профессиональной деятельности </a:t>
            </a:r>
            <a:r>
              <a:rPr lang="ru-RU" dirty="0" smtClean="0"/>
              <a:t>бакалавра по образовательной программе «6В01301 – Педагогика и методика начального обучения» и «6В01302 – Педагог </a:t>
            </a:r>
            <a:r>
              <a:rPr lang="ru-RU" dirty="0" err="1" smtClean="0"/>
              <a:t>предшкольной</a:t>
            </a:r>
            <a:r>
              <a:rPr lang="ru-RU" dirty="0" smtClean="0"/>
              <a:t> подготовки и начального образования» являются организации образования</a:t>
            </a:r>
          </a:p>
          <a:p>
            <a:r>
              <a:rPr lang="ru-MO" b="1" dirty="0" smtClean="0"/>
              <a:t>Кем Вы сможете работать:</a:t>
            </a:r>
            <a:endParaRPr lang="ru-RU" dirty="0" smtClean="0"/>
          </a:p>
          <a:p>
            <a:r>
              <a:rPr lang="ru-MO" dirty="0" smtClean="0"/>
              <a:t>Выпускник специальности может работать: </a:t>
            </a:r>
            <a:r>
              <a:rPr lang="ru-RU" dirty="0" smtClean="0"/>
              <a:t>в средних общеобразовательных и специализированных школах, колледжах, гимназиях, малокомплектных школах; в средних профессиональных учебных заведениях (</a:t>
            </a:r>
            <a:r>
              <a:rPr lang="ru-MO" dirty="0" smtClean="0"/>
              <a:t>колледжах, училищах); в научно-исследовательских организациях (институтах); других организациях образования, в государственных и негосударственных учреждениях (институты повышения квалификации, департаменты)</a:t>
            </a:r>
            <a:endParaRPr lang="ru-RU" dirty="0" smtClean="0"/>
          </a:p>
          <a:p>
            <a:r>
              <a:rPr lang="ru-RU" dirty="0" smtClean="0"/>
              <a:t>Ряд профессий и должностей: учитель начальных классов учреждений образования, педагог-психолог начальных классов учреждений образования, учитель-методист начальных классов учреждений образования,</a:t>
            </a:r>
            <a:r>
              <a:rPr lang="ru-MO" dirty="0" smtClean="0"/>
              <a:t> педагог </a:t>
            </a:r>
            <a:r>
              <a:rPr lang="ru-MO" dirty="0" err="1" smtClean="0"/>
              <a:t>предшкольной</a:t>
            </a:r>
            <a:r>
              <a:rPr lang="ru-MO" dirty="0" smtClean="0"/>
              <a:t> подготовки, заместитель директора школы по учебно-воспитательной работе, заместитель директора школы по воспитательной работе, заместитель директора школы по научно-исследовательской работе, методист департамента образования по начальной школе.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574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134253"/>
            <a:ext cx="10692765" cy="535785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Специальность   6В01406-ВИЗУАЛЬНОЕ ИСКУССТВО, ХУДОЖЕСТВЕННЫЙ ТРУД, ГРАФИКА И ПРОЕКТИРОВАНИЕ</a:t>
            </a:r>
            <a:endParaRPr lang="ru-RU" dirty="0" smtClean="0"/>
          </a:p>
          <a:p>
            <a:r>
              <a:rPr lang="ru-MO" dirty="0" smtClean="0"/>
              <a:t>В процессе профессиональной подготовки выпускники специальности визуального искусства, художественного труда, графики и проектирования получат навыки и компетенции на педагогическом поприще в системе образования и сферы искусства, осуществляющих профессиональную деятельность в области обучения, производственно-художественной, художественно-творческой, проектно-дизайнерской деятельности и воспитания личностного развития обучающихся </a:t>
            </a:r>
            <a:r>
              <a:rPr lang="ru-RU" dirty="0" smtClean="0"/>
              <a:t>в формате высших, средних, профессиональных учебных заведений, государственной службе и научно-исследовательской работе</a:t>
            </a:r>
            <a:r>
              <a:rPr lang="ru-MO" dirty="0" smtClean="0"/>
              <a:t>.</a:t>
            </a:r>
            <a:endParaRPr lang="ru-RU" dirty="0" smtClean="0"/>
          </a:p>
          <a:p>
            <a:r>
              <a:rPr lang="ru-MO" b="1" dirty="0" smtClean="0"/>
              <a:t>Кем Вы сможете работать:</a:t>
            </a:r>
            <a:endParaRPr lang="ru-RU" dirty="0" smtClean="0"/>
          </a:p>
          <a:p>
            <a:r>
              <a:rPr lang="ru-MO" dirty="0" smtClean="0"/>
              <a:t>Выпускник может работать: учителем визуального искусства, </a:t>
            </a:r>
            <a:r>
              <a:rPr lang="ru-RU" dirty="0" smtClean="0"/>
              <a:t>художественного труда, графики и проектирования, дизайна</a:t>
            </a:r>
            <a:r>
              <a:rPr lang="ru-MO" dirty="0" smtClean="0"/>
              <a:t> в средних общеобразовательных школах и гимназиях, преподавателем и методистом по декоративно-прикладному, визуальному искусству, </a:t>
            </a:r>
            <a:r>
              <a:rPr lang="ru-RU" dirty="0" smtClean="0"/>
              <a:t>художественного труда, графики и проектирования, дизайна</a:t>
            </a:r>
            <a:r>
              <a:rPr lang="ru-MO" dirty="0" smtClean="0"/>
              <a:t> во внешкольных образовательных учреждениях; организатором и руководителем кружков художественного творчества, основ дизайна; визуального искусства, </a:t>
            </a:r>
            <a:r>
              <a:rPr lang="ru-RU" dirty="0" smtClean="0"/>
              <a:t>художественного труда, графики и проектирования</a:t>
            </a:r>
            <a:r>
              <a:rPr lang="ru-MO" dirty="0" smtClean="0"/>
              <a:t> (в детских изостудиях, юношеских объединениях, развивающих центрах и учреждениях дополнительного образования).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4316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991378"/>
            <a:ext cx="10692765" cy="58491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Специальность   6В02101-ДИЗАЙН</a:t>
            </a:r>
            <a:endParaRPr lang="ru-RU" dirty="0" smtClean="0"/>
          </a:p>
          <a:p>
            <a:r>
              <a:rPr lang="ru-RU" b="1" dirty="0" smtClean="0"/>
              <a:t>Специализация: «</a:t>
            </a:r>
            <a:r>
              <a:rPr lang="ru-RU" b="1" u="sng" dirty="0" smtClean="0"/>
              <a:t>Архитектурный дизайн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dirty="0" smtClean="0"/>
              <a:t>Сфера деятельности специалистов архитектурного дизайна предметно-пространственная среда обитания человека с ее компонентами (городские сельские, парковые ансамбли, малые архитектурные формы, элементы благоустройства и озеленение, визуальные коммуникации, экспозиционные пространства, оборудование и мебель в городской среде, внутренние пространства жилых и общественных зданий, подземные сооружения общественного назначения, убранство, оборудование и мебель в интерьере, выставочные и торговые экспозиции, элементы монументально-декоративного искусства в экстерьере и в интерьере, визуальные коммуникации в интерьере).</a:t>
            </a:r>
          </a:p>
          <a:p>
            <a:r>
              <a:rPr lang="ru-MO" b="1" dirty="0" smtClean="0"/>
              <a:t>Кем Вы сможете работать:</a:t>
            </a:r>
            <a:endParaRPr lang="ru-RU" dirty="0" smtClean="0"/>
          </a:p>
          <a:p>
            <a:r>
              <a:rPr lang="ru-RU" dirty="0" smtClean="0"/>
              <a:t>Выпускники специализации архитектурного дизайна</a:t>
            </a:r>
            <a:r>
              <a:rPr lang="ru-RU" b="1" dirty="0" smtClean="0"/>
              <a:t> </a:t>
            </a:r>
            <a:r>
              <a:rPr lang="ru-RU" dirty="0" smtClean="0"/>
              <a:t>могут работать специалистами по дизайну городских, сельских парковых ансамблей, экспозиционных пространств; по внутреннему пространству жилых и общественных зданий, подземных сооружений, оборудования и мебели, выставочных и торговых экспозиций, элементов монументально-декоративного и предметов декоративно-прикладного искусства в экстерьере и интерьере.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646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348568"/>
            <a:ext cx="10692765" cy="476199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Специальность   6В02101-ДИЗАЙН</a:t>
            </a:r>
            <a:endParaRPr lang="ru-RU" dirty="0" smtClean="0"/>
          </a:p>
          <a:p>
            <a:r>
              <a:rPr lang="ru-RU" b="1" dirty="0" smtClean="0"/>
              <a:t>Специализация: «</a:t>
            </a:r>
            <a:r>
              <a:rPr lang="ru-RU" b="1" u="sng" dirty="0" smtClean="0"/>
              <a:t>Графический дизайн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dirty="0" smtClean="0"/>
              <a:t>Содержание направления «Графический дизайн» предусматривает проектирование рекламы, печатной продукции (календарей, книг, афиш, буклетов, витрин, создание плакатов и баннеров, разработка фирменного стиля и логотипа), работа с web-продукцией. </a:t>
            </a:r>
          </a:p>
          <a:p>
            <a:r>
              <a:rPr lang="ru-MO" b="1" dirty="0" smtClean="0"/>
              <a:t>Кем Вы сможете работать:</a:t>
            </a:r>
            <a:endParaRPr lang="ru-RU" dirty="0" smtClean="0"/>
          </a:p>
          <a:p>
            <a:r>
              <a:rPr lang="ru-MO" dirty="0" smtClean="0"/>
              <a:t>Выпускники специализации могут работать в</a:t>
            </a:r>
            <a:r>
              <a:rPr lang="ru-RU" dirty="0" smtClean="0"/>
              <a:t> области графического дизайна: в рекламных фирмах и агентствах специалистами по товарной, социальной рекламе, для электронных и печатных средств массовой информации, наружной, транзитной рекламе, по оформлению книг и иллюстраций.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646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БАКАЛАВРИАТ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134254"/>
            <a:ext cx="10692765" cy="49763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Специальность   6В02101-ДИЗАЙН</a:t>
            </a:r>
            <a:endParaRPr lang="ru-RU" dirty="0" smtClean="0"/>
          </a:p>
          <a:p>
            <a:r>
              <a:rPr lang="ru-RU" b="1" dirty="0" smtClean="0"/>
              <a:t>Специализация: «</a:t>
            </a:r>
            <a:r>
              <a:rPr lang="ru-RU" b="1" u="sng" dirty="0" smtClean="0"/>
              <a:t>Дизайн моды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dirty="0" smtClean="0"/>
              <a:t>Подготовка выпускника по специализации дизайн моды основана на принципах соблюдения интересов общества и личности в области проектирования дизайна моды, способного к дальнейшему конкурентоспособному труду в области моделирования и дизайна одежды на предприятиях легкой промышленности, театра и индивидуального пошива, что является актуальной </a:t>
            </a:r>
            <a:r>
              <a:rPr lang="ru-RU" dirty="0" err="1" smtClean="0"/>
              <a:t>востребованностью</a:t>
            </a:r>
            <a:r>
              <a:rPr lang="ru-RU" dirty="0" smtClean="0"/>
              <a:t> на рынке труда.</a:t>
            </a:r>
          </a:p>
          <a:p>
            <a:r>
              <a:rPr lang="ru-MO" b="1" dirty="0" smtClean="0"/>
              <a:t>Кем Вы сможете работать:</a:t>
            </a:r>
            <a:endParaRPr lang="ru-RU" dirty="0" smtClean="0"/>
          </a:p>
          <a:p>
            <a:r>
              <a:rPr lang="ru-MO" dirty="0" smtClean="0"/>
              <a:t>Выпускники специализации могут работать </a:t>
            </a:r>
            <a:r>
              <a:rPr lang="ru-RU" dirty="0" smtClean="0"/>
              <a:t>в области дизайна </a:t>
            </a:r>
            <a:r>
              <a:rPr lang="kk-KZ" dirty="0" smtClean="0"/>
              <a:t>моды</a:t>
            </a:r>
            <a:r>
              <a:rPr lang="ru-RU" dirty="0" smtClean="0"/>
              <a:t>: специалистами и дизайнерами по спецодежде, ансамблем швейных изделий, аксессуаров, текстиля и театрального костюма.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17" y="276997"/>
            <a:ext cx="8775407" cy="7174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МАГИСТР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134254"/>
            <a:ext cx="10692765" cy="57062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Специальность 6М010100- «Дошкольное обучение и воспитание»</a:t>
            </a:r>
            <a:endParaRPr lang="ru-RU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r>
              <a:rPr lang="ru-RU" dirty="0" smtClean="0"/>
              <a:t>Специальность: 6М010100 – Дошкольное обучение и воспитание позволит Вам стать настоящим профессионалом, решать современные задачи, руководствоваться приобретенными знаниями и навыками в современной конкурентной среде, в педагогической и научно-исследовательской деятельности, высокопрофессионально решать на современном научно-практическом уровне социально значимые задачи в сфере педагогической деятельности; формировать основы для развития общенационального приоритета образовательной системы. </a:t>
            </a:r>
          </a:p>
          <a:p>
            <a:r>
              <a:rPr lang="kk-KZ" b="1" dirty="0" smtClean="0"/>
              <a:t> </a:t>
            </a:r>
            <a:r>
              <a:rPr lang="ru-RU" b="1" dirty="0" smtClean="0"/>
              <a:t>Кем Вы сможете работать:</a:t>
            </a:r>
            <a:endParaRPr lang="ru-RU" dirty="0" smtClean="0"/>
          </a:p>
          <a:p>
            <a:r>
              <a:rPr lang="ru-RU" dirty="0" smtClean="0"/>
              <a:t>Магистр педагогических наук, получивший образование по специальности «Дошкольное обучение и воспитание», может работать специалистом разного уровня в:организациях дошкольного образования всех типов и видов, высших учебных заведениях, научно-исследовательских институтах; институтах повышения квалификации и переподготовки работников образования; уполномоченных и местных исполнительных органах в области образования.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МАГИСТР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062815"/>
            <a:ext cx="10692765" cy="577772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Специальность:6М010300 – Педагогика и психология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Специальность:6М010300 – Педагогика и психология позволит Вам стать настоящим профессионалом, решать современные задачи, руководствоваться приобретенными знаниями и навыками в современной конкурентной среде, в управленческой и научно-исследовательской деятельности, востребованной системой образования.</a:t>
            </a:r>
          </a:p>
          <a:p>
            <a:r>
              <a:rPr lang="ru-RU" b="1" dirty="0" smtClean="0"/>
              <a:t>Кем Вы сможете работать:</a:t>
            </a:r>
            <a:endParaRPr lang="ru-RU" dirty="0" smtClean="0"/>
          </a:p>
          <a:p>
            <a:r>
              <a:rPr lang="ru-RU" dirty="0" smtClean="0"/>
              <a:t>Магистр педагогических наук, получивший образование по специальности «Педагогика и психология», может работать психологом в средних общеобразовательных школах, дошкольных организациях, интернатах, гимназиях, лицеях, внешкольных воспитательно-образовательных </a:t>
            </a:r>
            <a:r>
              <a:rPr lang="ru-RU" dirty="0" err="1" smtClean="0"/>
              <a:t>учреждениях,в</a:t>
            </a:r>
            <a:r>
              <a:rPr lang="ru-RU" dirty="0" smtClean="0"/>
              <a:t> центрах подготовки и переподготовки педагогических кадров, преподавателем в педагогических колледжах и в вузах; работником педагогических научных учреждений.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5031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МАГИСТР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919939"/>
            <a:ext cx="10692765" cy="614366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Специальность 6М010500 «Дефектология» - магистратура</a:t>
            </a:r>
            <a:endParaRPr lang="ru-RU" dirty="0" smtClean="0"/>
          </a:p>
          <a:p>
            <a:r>
              <a:rPr lang="ru-RU" i="1" dirty="0" smtClean="0"/>
              <a:t>Высокий профессионализм – </a:t>
            </a:r>
            <a:endParaRPr lang="ru-RU" dirty="0" smtClean="0"/>
          </a:p>
          <a:p>
            <a:r>
              <a:rPr lang="ru-RU" i="1" dirty="0" smtClean="0"/>
              <a:t>обращенное в профессию творчество</a:t>
            </a:r>
            <a:endParaRPr lang="ru-RU" dirty="0" smtClean="0"/>
          </a:p>
          <a:p>
            <a:r>
              <a:rPr lang="ru-RU" i="1" dirty="0" smtClean="0"/>
              <a:t>Гинзбург Л.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 целью углубления специализации по дефектологии, следующая ступень высшего профессионального образования  - магистратура, где обучение направлено на организацию  научно-исследовательской деятельности студентов в области специального и инклюзивного образования</a:t>
            </a:r>
            <a:r>
              <a:rPr lang="ru-RU" b="1" dirty="0" smtClean="0"/>
              <a:t>. Обучаясь в магистратуре, магистранты имеют возможность прослушать гостевые лекции ученых из дальнего и ближнего зарубежья, получить бесценный опыт стажируясь в России, Чехии, Румынии, а также принимают активное участие в </a:t>
            </a:r>
            <a:r>
              <a:rPr lang="ru-RU" b="1" dirty="0" err="1" smtClean="0"/>
              <a:t>грантовых</a:t>
            </a:r>
            <a:r>
              <a:rPr lang="ru-RU" b="1" dirty="0" smtClean="0"/>
              <a:t> проектах, </a:t>
            </a:r>
            <a:r>
              <a:rPr lang="ru-RU" b="1" dirty="0" err="1" smtClean="0"/>
              <a:t>стартапах</a:t>
            </a:r>
            <a:r>
              <a:rPr lang="ru-RU" b="1" dirty="0" smtClean="0"/>
              <a:t> и олимпиадах. </a:t>
            </a:r>
            <a:r>
              <a:rPr lang="ru-RU" dirty="0" smtClean="0"/>
              <a:t>Результаты научно-исследовательской работы магистрантов проходят апробацию и  внедряются в учебные, коррекционные дошкольные и школьные учреждения.</a:t>
            </a:r>
          </a:p>
          <a:p>
            <a:r>
              <a:rPr lang="ru-RU" b="1" dirty="0" smtClean="0"/>
              <a:t>Чему вы научитесь: </a:t>
            </a:r>
            <a:r>
              <a:rPr lang="ru-RU" dirty="0" smtClean="0"/>
              <a:t>Став магистрантом специальности «Дефектология», вы  овладеете экспериментальной деятельностью, направленной на получение современных знаний о закономерностях, своеобразии, этиологии, патогенезе детей с ООП.</a:t>
            </a:r>
          </a:p>
          <a:p>
            <a:r>
              <a:rPr lang="ru-RU" b="1" dirty="0" smtClean="0"/>
              <a:t>Кем Вы сможете работать: </a:t>
            </a:r>
            <a:r>
              <a:rPr lang="ru-RU" dirty="0" smtClean="0"/>
              <a:t>выпускники магистратуры могут работать руководителями, методистами в государственных и частных дошкольных и школьных учреждениях, специальных коррекционных школах, реабилитационных центрах, логопедических центрах, кабинетах психолого-педагогической коррекции; научными сотрудниками в НИИ, Высших учебных заведениях.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4316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МАГИСТР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705626"/>
            <a:ext cx="10692765" cy="5404940"/>
          </a:xfrm>
        </p:spPr>
        <p:txBody>
          <a:bodyPr>
            <a:normAutofit fontScale="55000" lnSpcReduction="20000"/>
          </a:bodyPr>
          <a:lstStyle/>
          <a:p>
            <a:r>
              <a:rPr lang="kk-KZ" b="1" dirty="0" smtClean="0"/>
              <a:t>Специальность -7М013</a:t>
            </a:r>
            <a:r>
              <a:rPr lang="ru-RU" b="1" dirty="0" smtClean="0"/>
              <a:t> – «</a:t>
            </a:r>
            <a:r>
              <a:rPr lang="kk-KZ" b="1" dirty="0" smtClean="0"/>
              <a:t>Педагогика и методика начального обучения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ru-RU" dirty="0" smtClean="0"/>
              <a:t>Лицам, освоившим образовательную программу </a:t>
            </a:r>
            <a:r>
              <a:rPr lang="kk-KZ" dirty="0" smtClean="0"/>
              <a:t>магистратуры</a:t>
            </a:r>
            <a:r>
              <a:rPr lang="ru-RU" dirty="0" smtClean="0"/>
              <a:t> (</a:t>
            </a:r>
            <a:r>
              <a:rPr lang="kk-KZ" dirty="0" smtClean="0"/>
              <a:t>2</a:t>
            </a:r>
            <a:r>
              <a:rPr lang="ru-RU" dirty="0" smtClean="0"/>
              <a:t> года) и защитившим </a:t>
            </a:r>
            <a:r>
              <a:rPr lang="kk-KZ" dirty="0" smtClean="0"/>
              <a:t>магиструскую</a:t>
            </a:r>
            <a:r>
              <a:rPr lang="ru-RU" dirty="0" smtClean="0"/>
              <a:t> диссертацию, присуждается степень </a:t>
            </a:r>
            <a:r>
              <a:rPr lang="kk-KZ" dirty="0" smtClean="0"/>
              <a:t>магистр педагогических наук по </a:t>
            </a:r>
            <a:r>
              <a:rPr lang="ru-RU" dirty="0" smtClean="0"/>
              <a:t>специальности</a:t>
            </a:r>
            <a:r>
              <a:rPr lang="kk-KZ" dirty="0" smtClean="0"/>
              <a:t> 7М</a:t>
            </a:r>
            <a:r>
              <a:rPr lang="ru-RU" dirty="0" smtClean="0"/>
              <a:t>013 </a:t>
            </a:r>
            <a:r>
              <a:rPr lang="kk-KZ" dirty="0" smtClean="0"/>
              <a:t>-</a:t>
            </a:r>
            <a:r>
              <a:rPr lang="ru-RU" dirty="0" smtClean="0"/>
              <a:t>Педагогика и методика начального обучения. </a:t>
            </a:r>
            <a:r>
              <a:rPr lang="kk-KZ" dirty="0" smtClean="0"/>
              <a:t>Магистарнты</a:t>
            </a:r>
            <a:r>
              <a:rPr lang="ru-RU" dirty="0" smtClean="0"/>
              <a:t>, выбравшие научное и педагогическое направления: совершенствуют свою теоретическую, практическую и индивидуальную подготовку; формируют научно-исследовательскую работу в педагогическом направлении и подготовку к профессиональной деятельности, сочетая теорию и практику; владеют профессиональными знаниями и практическими навыками в области педагогики и психологии; владеют навыками организации, планирования и реализации комплексного процесс научных исследований; владеет навыками критического анализа, оценки и обобщения новых и сложных идей.</a:t>
            </a:r>
          </a:p>
          <a:p>
            <a:r>
              <a:rPr lang="ru-RU" dirty="0" smtClean="0"/>
              <a:t>Будущие </a:t>
            </a:r>
            <a:r>
              <a:rPr lang="kk-KZ" dirty="0" smtClean="0"/>
              <a:t>магистранты</a:t>
            </a:r>
            <a:r>
              <a:rPr lang="ru-RU" dirty="0" smtClean="0"/>
              <a:t> изучают научную организацию труда, системные знания в исследовательском направлении, формируют умения организовывать, планировать и реализовывать процесс научных исследований; умения планировать и прогнозировать результаты исследования; умения вносить вклад собственными оригинальными исследованиями в расширение границ научной области, которые могут заслуживать публикации на национальном и международном уровне.</a:t>
            </a:r>
          </a:p>
          <a:p>
            <a:r>
              <a:rPr lang="ru-RU" b="1" dirty="0" smtClean="0"/>
              <a:t>Кем Вы сможете работать:</a:t>
            </a:r>
            <a:endParaRPr lang="ru-RU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r>
              <a:rPr lang="kk-KZ" dirty="0" smtClean="0"/>
              <a:t>Магистранты являются учителями начальных классов общеобразовательных школ всех типов; ведущим специалистом, методистом отделов образования; преподавателем педагогических дисциплин в педагогических колледжах; центрами повышения квалификации педагогических кадров; департаментами по контролю в сфере образования.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73939"/>
            <a:ext cx="10632794" cy="646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ДОКТОР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205692"/>
            <a:ext cx="10692765" cy="5634846"/>
          </a:xfrm>
        </p:spPr>
        <p:txBody>
          <a:bodyPr>
            <a:normAutofit fontScale="55000" lnSpcReduction="20000"/>
          </a:bodyPr>
          <a:lstStyle/>
          <a:p>
            <a:r>
              <a:rPr lang="kk-KZ" b="1" dirty="0" smtClean="0"/>
              <a:t>«</a:t>
            </a:r>
            <a:r>
              <a:rPr lang="ru-RU" b="1" dirty="0" smtClean="0"/>
              <a:t>Специальность: 6</a:t>
            </a:r>
            <a:r>
              <a:rPr lang="en-US" b="1" dirty="0" smtClean="0"/>
              <a:t>D</a:t>
            </a:r>
            <a:r>
              <a:rPr lang="kk-KZ" b="1" dirty="0" smtClean="0"/>
              <a:t>010300- </a:t>
            </a:r>
            <a:r>
              <a:rPr lang="ru-RU" b="1" dirty="0" smtClean="0"/>
              <a:t>Педагогика и психология</a:t>
            </a:r>
            <a:endParaRPr lang="ru-RU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r>
              <a:rPr lang="ru-RU" dirty="0" smtClean="0"/>
              <a:t>Лицам, освоившим образовательную программу докторантуры (3 года) и защитившим докторскую диссертацию, присуждается степень доктора философии (</a:t>
            </a:r>
            <a:r>
              <a:rPr lang="ru-RU" dirty="0" err="1" smtClean="0"/>
              <a:t>PhD</a:t>
            </a:r>
            <a:r>
              <a:rPr lang="ru-RU" dirty="0" smtClean="0"/>
              <a:t>) по специальности  «Педагогика  и  психология». Докторанты, выбравшие научное и педагогическое направления: совершенствуют свою теоретическую, практическую и индивидуальную подготовку; формируют научно-исследовательскую работу в педагогическом направлении и подготовку к профессиональной деятельности, сочетая теорию и практику; владеют профессиональными знаниями и практическими навыками в области педагогики и психологии; владеют навыками организации, планирования и реализации комплексного процесс научных исследований; владеет навыками критического анализа, оценки и обобщения новых и сложных идей.</a:t>
            </a:r>
          </a:p>
          <a:p>
            <a:r>
              <a:rPr lang="ru-RU" dirty="0" smtClean="0"/>
              <a:t>Будущие докторанты изучают научную организацию труда, системные знания в исследовательском направлении, формируют умения организовывать, планировать и реализовывать процесс научных исследований; умения планировать и прогнозировать результаты исследования; умения вносить вклад собственными оригинальными исследованиями в расширение границ научной области, которые могут заслуживать публикации на национальном и международном уровне.</a:t>
            </a:r>
          </a:p>
          <a:p>
            <a:r>
              <a:rPr lang="ru-RU" b="1" dirty="0" smtClean="0"/>
              <a:t>Кем Вы сможете работать: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PhD</a:t>
            </a:r>
            <a:r>
              <a:rPr lang="ru-RU" dirty="0" smtClean="0"/>
              <a:t>) доктор философии, получивший образование по специальности «Педагогика и</a:t>
            </a:r>
            <a:r>
              <a:rPr lang="ru-RU" b="1" dirty="0" smtClean="0"/>
              <a:t> </a:t>
            </a:r>
            <a:r>
              <a:rPr lang="ru-RU" dirty="0" smtClean="0"/>
              <a:t>психология», может работать специалистом разного уровня в </a:t>
            </a:r>
            <a:r>
              <a:rPr lang="ru-RU" dirty="0" err="1" smtClean="0"/>
              <a:t>следующихотраслях</a:t>
            </a:r>
            <a:r>
              <a:rPr lang="ru-RU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– научно-исследовательская деятельность (</a:t>
            </a:r>
            <a:r>
              <a:rPr lang="kk-KZ" dirty="0" smtClean="0"/>
              <a:t>научно-исследовательские институты, высшие учебные заведения, педагогические колледжи, департаменты управления образования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– образовательная деятельность (</a:t>
            </a:r>
            <a:r>
              <a:rPr lang="kk-KZ" dirty="0" smtClean="0"/>
              <a:t>институты  повышения квалификации и переподготовки кадров системы образования;высшие учебные заведения и т.д.).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9961" cy="68405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809" y="1332037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ПЕДАГОГИЧЕСКИЙ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ФАКУЛЬТЕТ – ЭТО: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диссертационный совет;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центр инклюзивного образования</a:t>
            </a:r>
            <a:r>
              <a:rPr lang="ru-RU" dirty="0" smtClean="0"/>
              <a:t>; </a:t>
            </a:r>
            <a:endParaRPr lang="ru-RU" dirty="0"/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современные компьютерные </a:t>
            </a:r>
            <a:r>
              <a:rPr lang="ru-RU" dirty="0" smtClean="0"/>
              <a:t>классы</a:t>
            </a:r>
            <a:r>
              <a:rPr lang="ru-RU" dirty="0"/>
              <a:t>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зал электронных ресурсов;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творческие мастерские по живописи, рисунку и скульптуре;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мастер-классы по инклюзивному образованию и </a:t>
            </a:r>
            <a:r>
              <a:rPr lang="ru-RU" dirty="0" err="1"/>
              <a:t>спецпредметам</a:t>
            </a:r>
            <a:r>
              <a:rPr lang="ru-RU" dirty="0"/>
              <a:t>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инклюзивный кружок совместно с </a:t>
            </a:r>
            <a:r>
              <a:rPr lang="ru-RU" dirty="0" smtClean="0"/>
              <a:t>психолого-педагогическим </a:t>
            </a:r>
            <a:r>
              <a:rPr lang="ru-RU" dirty="0"/>
              <a:t>коррекционным </a:t>
            </a:r>
            <a:r>
              <a:rPr lang="ru-RU" dirty="0" smtClean="0"/>
              <a:t> центром</a:t>
            </a:r>
            <a:r>
              <a:rPr lang="ru-RU" dirty="0"/>
              <a:t>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«психологический клуб»;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консультации по педагогике для абитуриентов педагогических специальностей;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подготовка к творческому экзамену для всех педагогических специальностей;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консультации для творческих специальностей по рисунку, живописи и черчению;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творческие выставки студентов и преподавателей в Музее первого Президента, Доме дружбы</a:t>
            </a:r>
            <a:r>
              <a:rPr lang="en-US" dirty="0"/>
              <a:t>,</a:t>
            </a:r>
            <a:r>
              <a:rPr lang="ru-RU" dirty="0"/>
              <a:t> Областном музее изобразительного искусства и др. организациях; </a:t>
            </a:r>
          </a:p>
          <a:p>
            <a:pPr lvl="0" indent="180000">
              <a:buFont typeface="Arial" panose="020B0604020202020204" pitchFamily="34" charset="0"/>
              <a:buChar char="•"/>
            </a:pPr>
            <a:r>
              <a:rPr lang="ru-RU" dirty="0"/>
              <a:t>тематические конкурсы плакатов, фотографий, рисунков, изделий декоративно-прикладного искусства, сувениров, </a:t>
            </a:r>
            <a:r>
              <a:rPr lang="ru-RU" dirty="0" smtClean="0"/>
              <a:t>проектов</a:t>
            </a:r>
            <a:r>
              <a:rPr lang="en-US" dirty="0" smtClean="0"/>
              <a:t>.</a:t>
            </a:r>
            <a:endParaRPr lang="ru-RU" dirty="0"/>
          </a:p>
          <a:p>
            <a:pPr indent="180000"/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833" y="251917"/>
            <a:ext cx="623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ПЕДАГОГИЧЕСКИЙ ФАКУЛЬТЕТ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55" y="1144985"/>
            <a:ext cx="2159645" cy="1618953"/>
          </a:xfrm>
          <a:prstGeom prst="rect">
            <a:avLst/>
          </a:prstGeom>
        </p:spPr>
      </p:pic>
      <p:pic>
        <p:nvPicPr>
          <p:cNvPr id="2050" name="Picture 2" descr="C:\Users\Admin\AppData\Local\Temp\Rar$DRa0.748\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48" y="4573567"/>
            <a:ext cx="2159645" cy="152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53" y="2763938"/>
            <a:ext cx="2137234" cy="180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4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3602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ДОКТОР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705625"/>
            <a:ext cx="10692765" cy="5404941"/>
          </a:xfrm>
        </p:spPr>
        <p:txBody>
          <a:bodyPr/>
          <a:lstStyle/>
          <a:p>
            <a:r>
              <a:rPr lang="ru-RU" sz="1600" b="1" dirty="0" smtClean="0"/>
              <a:t>8D013 Специальность – Педагогика и методика начального обучения</a:t>
            </a:r>
          </a:p>
          <a:p>
            <a:endParaRPr lang="ru-RU" sz="1600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1137" y="1205690"/>
          <a:ext cx="7920567" cy="5320958"/>
        </p:xfrm>
        <a:graphic>
          <a:graphicData uri="http://schemas.openxmlformats.org/drawingml/2006/table">
            <a:tbl>
              <a:tblPr/>
              <a:tblGrid>
                <a:gridCol w="2085076"/>
                <a:gridCol w="5835491"/>
              </a:tblGrid>
              <a:tr h="31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Код и классификация области образования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8D01 Педагогические науки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Код и классификация направлений подготовки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8D013 Подготовка учителей без предметной специализации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и шифр образовательной программы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8D013  Педагогика и методика начального обучения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Цель образовательной программы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Подготовка высококвалифицированного, конкурентоспособного педагога, обладающего фундаментальными и прикладными знаниями, исследовательскими навыками для осуществления научно-педагогической, практическо-ориентированной деятельности в условиях обновленного содержания среднего образования.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Сфера профессиональной деятельности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" algn="l"/>
                          <a:tab pos="25146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Являются учреждения образования (начальная ступень общеобразовательной школы, педагогические колледжи, институты повышения квалификации и переподготовки педагогических кадров, департаменты образования).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Объекты профессиональной деятельности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Общеобразовательные школы, гимназии, лицеи, колледжи независимо от форм их собственности и ведомственной подчиненности.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Предмет профессиональной деятельности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процесс организаций образования в условиях обновленного содержания образования.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Виды профессиональной деятельности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(педагогическая, воспитательная);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научно-исследовательская;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организационно-управленческая.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Особенности образовательных программ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«8D013 – Педагогика и методика начального обучения»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Владение навыками организации, планирования и управления педагогическим процессом организаций образования в условиях обновленного содержания образования.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Квалификационнаяхарактеристика должности педагогического работника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Педагог. Учитель начальных классов.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Преподаватель в вузе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школы по учебно-воспитательной работе.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школы по воспитательной работе.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школы по научно-исследовательской работе.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Методист департамента образования по начальной школе.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Присуждаемая степень по образовательным программам бакалавриата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Докторанту присуждается академическая степень «доктор философии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PhD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» по специальности 8D01301 – Педагогика и методика начального обучения.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23" marR="56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0"/>
            <a:ext cx="11889961" cy="6840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73939"/>
            <a:ext cx="10692765" cy="69805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ПРИЕМНАЯ КОМИССИЯ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86" y="1692077"/>
            <a:ext cx="10692765" cy="4514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связи с продлением чрезвычайной ситуации в стране прием заявлений на ЕНТ для следующих категорий будет осуществляться с 20 апреля по 10 мая:</a:t>
            </a:r>
          </a:p>
          <a:p>
            <a:pPr marL="0" indent="0">
              <a:buNone/>
            </a:pPr>
            <a:r>
              <a:rPr lang="ru-RU" sz="2000" dirty="0"/>
              <a:t>- от выпускников школ прошлых лет;</a:t>
            </a:r>
          </a:p>
          <a:p>
            <a:pPr marL="0" indent="0">
              <a:buNone/>
            </a:pPr>
            <a:r>
              <a:rPr lang="ru-RU" sz="2000" dirty="0"/>
              <a:t>- выпускников колледжей;</a:t>
            </a:r>
          </a:p>
          <a:p>
            <a:pPr marL="0" indent="0">
              <a:buNone/>
            </a:pPr>
            <a:r>
              <a:rPr lang="ru-RU" sz="2000" dirty="0"/>
              <a:t>- выпускников школ, получивших образование за рубежом по линии международного обмена;</a:t>
            </a:r>
          </a:p>
          <a:p>
            <a:pPr marL="0" indent="0">
              <a:buNone/>
            </a:pPr>
            <a:r>
              <a:rPr lang="ru-RU" sz="2000" dirty="0"/>
              <a:t>- лиц казахской национальности, не являющихся гражданами </a:t>
            </a:r>
            <a:r>
              <a:rPr lang="ru-RU" sz="2000" dirty="0" smtClean="0"/>
              <a:t>РК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вопросам приема в ВУЗ обращаться:</a:t>
            </a:r>
          </a:p>
          <a:p>
            <a:pPr marL="0" indent="0">
              <a:buNone/>
            </a:pPr>
            <a:r>
              <a:rPr lang="ru-RU" sz="2000" dirty="0"/>
              <a:t>- по телефонам 87022992411, 87012738948, 87027002154</a:t>
            </a:r>
          </a:p>
          <a:p>
            <a:pPr marL="0" indent="0">
              <a:buNone/>
            </a:pPr>
            <a:r>
              <a:rPr lang="ru-RU" sz="2000" dirty="0"/>
              <a:t>- priemka@ksu.kz, </a:t>
            </a:r>
            <a:r>
              <a:rPr lang="ru-RU" sz="2000" dirty="0" err="1"/>
              <a:t>инстаграмм</a:t>
            </a:r>
            <a:r>
              <a:rPr lang="ru-RU" sz="2000" dirty="0"/>
              <a:t> </a:t>
            </a:r>
            <a:r>
              <a:rPr lang="ru-RU" sz="2000" dirty="0" err="1"/>
              <a:t>priemka_kargu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dirty="0" err="1"/>
              <a:t>on-line</a:t>
            </a:r>
            <a:r>
              <a:rPr lang="ru-RU" sz="2000" dirty="0"/>
              <a:t> консультант (</a:t>
            </a:r>
            <a:r>
              <a:rPr lang="ru-RU" sz="2000" dirty="0" err="1"/>
              <a:t>Jivosite</a:t>
            </a:r>
            <a:r>
              <a:rPr lang="ru-RU" sz="2000" dirty="0"/>
              <a:t>) на странице приемной комиссии (www.ksu.kz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858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</a:rPr>
              <a:t>УСЛОВИЯ ПОСТУПЛЕНИЯ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C:\Users\PK\Downloads\ИНФО СТУПЕНЬК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69" y="1595438"/>
            <a:ext cx="6442711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0"/>
            <a:ext cx="11889961" cy="6840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86" y="179909"/>
            <a:ext cx="10692765" cy="1140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86" y="1476053"/>
            <a:ext cx="10692765" cy="451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Управление международного сотрудничества</a:t>
            </a:r>
          </a:p>
          <a:p>
            <a:pPr marL="0" indent="0">
              <a:buNone/>
            </a:pPr>
            <a:r>
              <a:rPr lang="en-US" sz="2000" dirty="0" smtClean="0"/>
              <a:t>E-mail icd.buketov.university@mail.com</a:t>
            </a:r>
          </a:p>
          <a:p>
            <a:pPr marL="0" indent="0">
              <a:buNone/>
            </a:pPr>
            <a:r>
              <a:rPr lang="ru-RU" sz="2000" dirty="0" smtClean="0"/>
              <a:t>Тел. +7(7212)35-60-35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Приемная комиссия</a:t>
            </a:r>
          </a:p>
          <a:p>
            <a:pPr marL="0" indent="0">
              <a:buNone/>
            </a:pPr>
            <a:r>
              <a:rPr lang="ru-RU" sz="2000" dirty="0" smtClean="0"/>
              <a:t>100024, </a:t>
            </a:r>
            <a:r>
              <a:rPr lang="ru-RU" sz="2000" dirty="0" err="1" smtClean="0"/>
              <a:t>ул.Университетская</a:t>
            </a:r>
            <a:r>
              <a:rPr lang="ru-RU" sz="2000" dirty="0" smtClean="0"/>
              <a:t>, 28, корпус №1, </a:t>
            </a:r>
            <a:r>
              <a:rPr lang="ru-RU" sz="2000" dirty="0" err="1" smtClean="0"/>
              <a:t>каб</a:t>
            </a:r>
            <a:r>
              <a:rPr lang="ru-RU" sz="2000" dirty="0" smtClean="0"/>
              <a:t>. 109.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primka</a:t>
            </a:r>
            <a:r>
              <a:rPr lang="en-US" sz="2000" dirty="0" smtClean="0"/>
              <a:t>.@</a:t>
            </a:r>
            <a:r>
              <a:rPr lang="en-US" sz="2000" dirty="0" err="1" smtClean="0"/>
              <a:t>ksu.kz,office@ksu.kz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Тел. +</a:t>
            </a:r>
            <a:r>
              <a:rPr lang="ru-RU" sz="2000" dirty="0" smtClean="0"/>
              <a:t>7(7212)35-64-05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Педагогический факультет</a:t>
            </a:r>
          </a:p>
          <a:p>
            <a:pPr marL="0" indent="0">
              <a:buNone/>
            </a:pPr>
            <a:r>
              <a:rPr lang="ru-RU" sz="2000" dirty="0" smtClean="0"/>
              <a:t>Ул. </a:t>
            </a:r>
            <a:r>
              <a:rPr lang="ru-RU" sz="2000" dirty="0" err="1" smtClean="0"/>
              <a:t>Карбышева</a:t>
            </a:r>
            <a:r>
              <a:rPr lang="ru-RU" sz="2000" dirty="0" smtClean="0"/>
              <a:t>, 7, корпус №11, </a:t>
            </a:r>
            <a:r>
              <a:rPr lang="ru-RU" sz="2000" dirty="0" err="1" smtClean="0"/>
              <a:t>каб</a:t>
            </a:r>
            <a:r>
              <a:rPr lang="ru-RU" sz="2000" dirty="0" smtClean="0"/>
              <a:t>. 209</a:t>
            </a:r>
          </a:p>
          <a:p>
            <a:pPr marL="0" indent="0">
              <a:buNone/>
            </a:pPr>
            <a:r>
              <a:rPr lang="en-US" sz="2000" dirty="0" smtClean="0"/>
              <a:t>pf_ksu@mail.ru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Тел. +</a:t>
            </a:r>
            <a:r>
              <a:rPr lang="ru-RU" sz="2000" dirty="0" smtClean="0"/>
              <a:t>7(7212)35-11-55</a:t>
            </a:r>
            <a:endParaRPr lang="ru-RU" sz="20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485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39" y="0"/>
            <a:ext cx="11952735" cy="687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65" y="107901"/>
            <a:ext cx="10692765" cy="114009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ОБРАЗОВАТЕЛЬНЫЕ ПРОГРАММЫ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41" y="1476053"/>
            <a:ext cx="11035015" cy="488308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5000" b="1" dirty="0" err="1" smtClean="0">
                <a:solidFill>
                  <a:schemeClr val="accent5">
                    <a:lumMod val="50000"/>
                  </a:schemeClr>
                </a:solidFill>
              </a:rPr>
              <a:t>Бакалавриат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ru-RU" sz="50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r>
              <a:rPr lang="kk-KZ" sz="4300" dirty="0" smtClean="0"/>
              <a:t>Д</a:t>
            </a:r>
            <a:r>
              <a:rPr lang="ru-RU" sz="4300" dirty="0" err="1"/>
              <a:t>ошкольно</a:t>
            </a:r>
            <a:r>
              <a:rPr lang="kk-KZ" sz="4300" dirty="0"/>
              <a:t>е обучение и </a:t>
            </a:r>
            <a:r>
              <a:rPr lang="kk-KZ" sz="4300" dirty="0" smtClean="0"/>
              <a:t>воспитание</a:t>
            </a:r>
            <a:endParaRPr lang="ru-RU" sz="4300" dirty="0" smtClean="0"/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Педагог дошкольного обучения</a:t>
            </a:r>
            <a:r>
              <a:rPr lang="kk-KZ" sz="4300" dirty="0" smtClean="0"/>
              <a:t> и воспитания и психолог в дошкольной организации</a:t>
            </a:r>
            <a:endParaRPr lang="ru-RU" sz="4300" dirty="0" smtClean="0"/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Педагогика </a:t>
            </a:r>
            <a:r>
              <a:rPr lang="ru-RU" sz="4300" dirty="0"/>
              <a:t>и психология</a:t>
            </a:r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Практический </a:t>
            </a:r>
            <a:r>
              <a:rPr lang="ru-RU" sz="4300" dirty="0"/>
              <a:t>психолог, преподаватель колледжа</a:t>
            </a:r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Дефектология </a:t>
            </a:r>
            <a:endParaRPr lang="ru-RU" sz="4300" dirty="0"/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Педагогика </a:t>
            </a:r>
            <a:r>
              <a:rPr lang="ru-RU" sz="4300" dirty="0"/>
              <a:t>и методика начального обучения</a:t>
            </a:r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Педагог </a:t>
            </a:r>
            <a:r>
              <a:rPr lang="ru-RU" sz="4300" dirty="0" err="1"/>
              <a:t>предшкольной</a:t>
            </a:r>
            <a:r>
              <a:rPr lang="ru-RU" sz="4300" dirty="0"/>
              <a:t> подготовки и начального образования</a:t>
            </a:r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Визуальное </a:t>
            </a:r>
            <a:r>
              <a:rPr lang="ru-RU" sz="4300" dirty="0"/>
              <a:t>искусство, художественный труд, графика и проектирование</a:t>
            </a:r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/>
              <a:t>Дизайн</a:t>
            </a:r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endParaRPr lang="ru-RU" sz="3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     Магистратура:</a:t>
            </a:r>
            <a:endParaRPr lang="ru-RU" sz="5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/>
              <a:t>Дошкольное обучение и воспитание</a:t>
            </a:r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/>
              <a:t>Педагогика и психология</a:t>
            </a:r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/>
              <a:t>Дефектология </a:t>
            </a:r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r>
              <a:rPr lang="kk-KZ" sz="4300" dirty="0"/>
              <a:t>Педагогика и методика начального </a:t>
            </a:r>
            <a:r>
              <a:rPr lang="kk-KZ" sz="4300" dirty="0" smtClean="0"/>
              <a:t>обучения</a:t>
            </a:r>
          </a:p>
          <a:p>
            <a:pPr marL="0" lvl="0" indent="288000">
              <a:lnSpc>
                <a:spcPct val="120000"/>
              </a:lnSpc>
              <a:spcBef>
                <a:spcPts val="0"/>
              </a:spcBef>
            </a:pPr>
            <a:endParaRPr lang="ru-RU" sz="3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      Докторантура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ru-RU" sz="5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/>
              <a:t>Педагогика и психология</a:t>
            </a:r>
          </a:p>
          <a:p>
            <a:pPr marL="0" indent="288000">
              <a:lnSpc>
                <a:spcPct val="120000"/>
              </a:lnSpc>
              <a:spcBef>
                <a:spcPts val="0"/>
              </a:spcBef>
            </a:pPr>
            <a:r>
              <a:rPr lang="ru-RU" sz="4300" dirty="0"/>
              <a:t>Педагогика и методика начального обучения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/>
              <a:t> </a:t>
            </a:r>
          </a:p>
          <a:p>
            <a:endParaRPr lang="ru-RU" dirty="0" smtClean="0"/>
          </a:p>
        </p:txBody>
      </p:sp>
      <p:pic>
        <p:nvPicPr>
          <p:cNvPr id="2050" name="Picture 2" descr="C:\Users\Admin\Desktop\ССА\DSC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81" y="3028899"/>
            <a:ext cx="2241155" cy="14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05" y="4619907"/>
            <a:ext cx="2247431" cy="140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Desktop\ССА\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71" y="1188021"/>
            <a:ext cx="2244165" cy="16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0"/>
            <a:ext cx="11889961" cy="6840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86" y="251917"/>
            <a:ext cx="10692765" cy="11400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ИНФОРМАЦИЯ О ПОСТУПЛЕНИИ ДЛЯ ИНОСТРАННЫХ ГРАЖДАН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486" y="1332037"/>
            <a:ext cx="10692765" cy="45144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Перечень необходимых документов</a:t>
            </a:r>
          </a:p>
          <a:p>
            <a:pPr marL="0" indent="0" algn="just">
              <a:buNone/>
            </a:pPr>
            <a:endParaRPr lang="ru-RU" sz="1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288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 smtClean="0"/>
              <a:t>документ  об образовании (нотариально заверенный перевод);</a:t>
            </a:r>
          </a:p>
          <a:p>
            <a:pPr marL="0" indent="288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 smtClean="0"/>
              <a:t>паспорт (</a:t>
            </a:r>
            <a:r>
              <a:rPr lang="ru-RU" sz="1500" b="1" dirty="0"/>
              <a:t>нотариально заверенный </a:t>
            </a:r>
            <a:r>
              <a:rPr lang="ru-RU" sz="1500" b="1" dirty="0" smtClean="0"/>
              <a:t>перевод на казахский или русский язык);</a:t>
            </a:r>
          </a:p>
          <a:p>
            <a:pPr marL="0" indent="288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 smtClean="0"/>
              <a:t>6 фотокарточек размером 3х4 сантиметров;</a:t>
            </a:r>
          </a:p>
          <a:p>
            <a:pPr marL="0" indent="288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 smtClean="0"/>
              <a:t>медицинская справка по форме 086-У;</a:t>
            </a:r>
          </a:p>
          <a:p>
            <a:pPr marL="0" indent="2880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 smtClean="0"/>
              <a:t>заявление на зачисление (пишется в приемной комиссии Университета).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500" b="1" dirty="0" smtClean="0"/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Наличие скидок и/или грантов для иностранных студентов</a:t>
            </a:r>
          </a:p>
          <a:p>
            <a:pPr marL="0" indent="0" algn="just">
              <a:buNone/>
            </a:pPr>
            <a:r>
              <a:rPr lang="ru-RU" sz="1500" b="1" dirty="0" smtClean="0"/>
              <a:t>В рамках межправительственных соглашений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Наличие подготовительных курсов (на казахском, русском и английском языках)</a:t>
            </a:r>
          </a:p>
          <a:p>
            <a:pPr marL="0" indent="0" algn="just">
              <a:buNone/>
            </a:pPr>
            <a:r>
              <a:rPr lang="ru-RU" sz="1500" b="1" dirty="0" smtClean="0"/>
              <a:t>На факультете дополнительного образования проводятся подготовительные курсы </a:t>
            </a:r>
          </a:p>
          <a:p>
            <a:pPr marL="0" indent="0" algn="just">
              <a:buNone/>
            </a:pPr>
            <a:r>
              <a:rPr lang="ru-RU" sz="1500" b="1" dirty="0" smtClean="0"/>
              <a:t>на английском, казахском, русском языках.</a:t>
            </a:r>
          </a:p>
          <a:p>
            <a:pPr marL="0" indent="0" algn="just">
              <a:buNone/>
            </a:pPr>
            <a:r>
              <a:rPr lang="ru-RU" sz="1500" b="1" dirty="0" smtClean="0"/>
              <a:t>Продолжительность; 9 месяцев.</a:t>
            </a:r>
          </a:p>
          <a:p>
            <a:pPr marL="0" indent="0" algn="just">
              <a:buNone/>
            </a:pPr>
            <a:r>
              <a:rPr lang="ru-RU" sz="1500" b="1" dirty="0" smtClean="0"/>
              <a:t>Стоимость за полный курс: 130 600 </a:t>
            </a:r>
            <a:r>
              <a:rPr lang="en-US" sz="1500" b="1" dirty="0" smtClean="0"/>
              <a:t>KZT.</a:t>
            </a:r>
            <a:endParaRPr lang="ru-RU" sz="1500" b="1" dirty="0" smtClean="0"/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Стоимость обучения в год</a:t>
            </a:r>
          </a:p>
          <a:p>
            <a:pPr marL="0" indent="0" algn="just">
              <a:buNone/>
            </a:pPr>
            <a:r>
              <a:rPr lang="ru-RU" sz="1500" b="1" dirty="0" smtClean="0"/>
              <a:t>От 350 000 до 120 000 </a:t>
            </a:r>
            <a:r>
              <a:rPr lang="en-US" sz="1500" b="1" dirty="0"/>
              <a:t>KZT</a:t>
            </a:r>
            <a:r>
              <a:rPr lang="en-US" sz="1500" b="1" dirty="0" smtClean="0"/>
              <a:t>.</a:t>
            </a:r>
            <a:endParaRPr lang="ru-RU" sz="1500" b="1" dirty="0" smtClean="0"/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Наличие и стоимость проживания в общежитии в год</a:t>
            </a:r>
          </a:p>
          <a:p>
            <a:pPr marL="0" indent="0" algn="just">
              <a:buNone/>
            </a:pPr>
            <a:r>
              <a:rPr lang="ru-RU" sz="1500" b="1" dirty="0" smtClean="0"/>
              <a:t>От 81 000 до 120 000 </a:t>
            </a:r>
            <a:r>
              <a:rPr lang="en-US" sz="1500" b="1" dirty="0"/>
              <a:t>KZT.</a:t>
            </a:r>
            <a:endParaRPr lang="ru-RU" sz="1500" b="1" dirty="0" smtClean="0"/>
          </a:p>
          <a:p>
            <a:pPr marL="514350" indent="-514350" algn="ctr">
              <a:buFont typeface="+mj-lt"/>
              <a:buAutoNum type="arabicParenR"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5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0"/>
            <a:ext cx="11889961" cy="6840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86" y="899989"/>
            <a:ext cx="10692765" cy="48203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СТУДЕНЧЕСКАЯ ЖИЗНЬ НА ФАКУЛЬТЕТЕ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9" y="1516738"/>
            <a:ext cx="2501664" cy="187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490" y="3571286"/>
            <a:ext cx="2683306" cy="2017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753" y="3636293"/>
            <a:ext cx="2709298" cy="1960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70849" y="1489122"/>
            <a:ext cx="1420473" cy="1892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92753" y="1516021"/>
            <a:ext cx="1054150" cy="18756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96" y="3708301"/>
            <a:ext cx="2715979" cy="18125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7844" y="1520575"/>
            <a:ext cx="2765985" cy="18404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21" y="1519015"/>
            <a:ext cx="2492896" cy="1869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20" y="3571286"/>
            <a:ext cx="3024141" cy="20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0" y="0"/>
            <a:ext cx="11889961" cy="6840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997" y="19050"/>
            <a:ext cx="8489165" cy="114009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</a:rPr>
              <a:t>СТУДЕНЧЕСКАЯ ЖИЗНЬ НА ФАКУЛЬТЕТЕ</a:t>
            </a:r>
            <a:endParaRPr lang="ru-RU" sz="3600" dirty="0"/>
          </a:p>
        </p:txBody>
      </p:sp>
      <p:pic>
        <p:nvPicPr>
          <p:cNvPr id="4" name="Picture 12" descr="image0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3" y="1447411"/>
            <a:ext cx="2736303" cy="18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s://info.ksu.kz/img/facultet/ped/2-defecto/work/5_work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785" y="3502153"/>
            <a:ext cx="2480641" cy="18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18" y="1414029"/>
            <a:ext cx="2425614" cy="19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3" y="3507496"/>
            <a:ext cx="2914236" cy="1928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987" y="1470562"/>
            <a:ext cx="2795901" cy="1859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194" y="3502153"/>
            <a:ext cx="2535064" cy="1898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3684" y="3502153"/>
            <a:ext cx="2869104" cy="1912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85162" y="1387696"/>
            <a:ext cx="2508548" cy="18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991376"/>
            <a:ext cx="10692765" cy="584916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Специальность 6В01901 «Дефектология» - </a:t>
            </a:r>
            <a:r>
              <a:rPr lang="ru-RU" b="1" dirty="0" err="1" smtClean="0"/>
              <a:t>бакалавриат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Будущее человека в социуме определяется</a:t>
            </a:r>
          </a:p>
          <a:p>
            <a:r>
              <a:rPr lang="ru-RU" dirty="0" smtClean="0"/>
              <a:t> правильным выбором профессии</a:t>
            </a:r>
          </a:p>
          <a:p>
            <a:r>
              <a:rPr lang="ru-RU" dirty="0" smtClean="0"/>
              <a:t>В настоящее время в Казахстане развивается инклюзивное образование, где обучаются дети с  особыми образовательными потребностями. Работу с этой категорией  детей  осуществляют специалисты в сфере специального образования – педагоги-дефектологи. </a:t>
            </a:r>
          </a:p>
          <a:p>
            <a:r>
              <a:rPr lang="ru-RU" dirty="0" smtClean="0"/>
              <a:t>Уникальность профессии дефектолога в большой социальной значимости этой профессии для  общества: дети, лишённые от природы возможности жить полноценной жизнью, в результате работы дефектолога приобщаются к окружающему миру, его достижениям и ценностям, становятся полноценными членами общества.</a:t>
            </a:r>
          </a:p>
          <a:p>
            <a:r>
              <a:rPr lang="ru-RU" b="1" dirty="0" smtClean="0"/>
              <a:t>Чему вы научитесь: </a:t>
            </a:r>
            <a:r>
              <a:rPr lang="ru-RU" dirty="0" smtClean="0"/>
              <a:t>Став студентом специальности «Дефектология», вы получите фундаментальные знания, практические навыки и умения по дисциплинам: Основы генетики и клинические нарушения у детей с ООП, Основы нейропсихологии с элементами </a:t>
            </a:r>
            <a:r>
              <a:rPr lang="ru-RU" dirty="0" err="1" smtClean="0"/>
              <a:t>нейродиагностики</a:t>
            </a:r>
            <a:r>
              <a:rPr lang="ru-RU" dirty="0" smtClean="0"/>
              <a:t>, Специальная психология, Психолого-педагогическая диагностика для детей с ООП, </a:t>
            </a:r>
            <a:r>
              <a:rPr lang="en-US" dirty="0" smtClean="0"/>
              <a:t>IT</a:t>
            </a:r>
            <a:r>
              <a:rPr lang="ru-RU" dirty="0" smtClean="0"/>
              <a:t>-технологии в образовании, Основы логопедии, Методологические  основы социальной инклюзии.</a:t>
            </a:r>
          </a:p>
          <a:p>
            <a:r>
              <a:rPr lang="ru-RU" b="1" dirty="0" smtClean="0"/>
              <a:t>Кем Вы сможете работать:</a:t>
            </a:r>
            <a:endParaRPr lang="ru-RU" dirty="0" smtClean="0"/>
          </a:p>
          <a:p>
            <a:r>
              <a:rPr lang="ru-RU" dirty="0" smtClean="0"/>
              <a:t>Выпускники  работают специалистами в государственных и частных дошкольных и школьных учреждениях, специальных коррекционных школах, реабилитационных центрах, логопедических центрах, кабинетах психолого-педагогической коррекции, в сфере инклюзивного образования.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8855" y="419873"/>
            <a:ext cx="185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205690"/>
            <a:ext cx="10692765" cy="4904875"/>
          </a:xfrm>
        </p:spPr>
        <p:txBody>
          <a:bodyPr>
            <a:normAutofit fontScale="70000" lnSpcReduction="20000"/>
          </a:bodyPr>
          <a:lstStyle/>
          <a:p>
            <a:r>
              <a:rPr lang="kk-KZ" b="1" dirty="0" smtClean="0"/>
              <a:t>Специальность -5В010100</a:t>
            </a:r>
            <a:r>
              <a:rPr lang="ru-RU" b="1" dirty="0" smtClean="0"/>
              <a:t> – «Дошкольное обучение и воспитание»</a:t>
            </a:r>
            <a:endParaRPr lang="ru-RU" dirty="0" smtClean="0"/>
          </a:p>
          <a:p>
            <a:r>
              <a:rPr lang="ru-RU" dirty="0" smtClean="0"/>
              <a:t>Выпускники, получившие теоретические знания по образовательной программе </a:t>
            </a:r>
            <a:r>
              <a:rPr lang="ru-RU" dirty="0" err="1" smtClean="0"/>
              <a:t>бакалавриата</a:t>
            </a:r>
            <a:r>
              <a:rPr lang="ru-RU" dirty="0" smtClean="0"/>
              <a:t>, приобретают знания о развитии, воспитании и обучении детей раннего, дошкольного и </a:t>
            </a:r>
            <a:r>
              <a:rPr lang="ru-RU" dirty="0" err="1" smtClean="0"/>
              <a:t>предшкольного</a:t>
            </a:r>
            <a:r>
              <a:rPr lang="ru-RU" dirty="0" smtClean="0"/>
              <a:t> возраста. Содержание профессиональной деятельности выпускника специальности включает организацию воспитательно-образовательного процесса в дошкольной организации на уровне требований педагогической науки и практики, подготовку детей к школе, реализует цели и задачи концепции развития образования.</a:t>
            </a:r>
          </a:p>
          <a:p>
            <a:r>
              <a:rPr lang="ru-RU" b="1" dirty="0" smtClean="0"/>
              <a:t>Кем Вы сможете работать:</a:t>
            </a:r>
            <a:endParaRPr lang="ru-RU" dirty="0" smtClean="0"/>
          </a:p>
          <a:p>
            <a:r>
              <a:rPr lang="ru-RU" dirty="0" smtClean="0"/>
              <a:t>Выпускники специальности работают воспитателями, методистами, заведующими в дошкольных учреждениях; </a:t>
            </a:r>
            <a:r>
              <a:rPr lang="ru-RU" dirty="0" err="1" smtClean="0"/>
              <a:t>учител</a:t>
            </a:r>
            <a:r>
              <a:rPr lang="kk-KZ" dirty="0" smtClean="0"/>
              <a:t>ями</a:t>
            </a:r>
            <a:r>
              <a:rPr lang="ru-RU" dirty="0" err="1" smtClean="0"/>
              <a:t>предшкольнойподготовки</a:t>
            </a:r>
            <a:r>
              <a:rPr lang="ru-RU" dirty="0" smtClean="0"/>
              <a:t> в общеобразовательных школах, гимназиях, лицеях; преподавателями психолого-педагогических дисциплин в педагогических колледжах; методистами, ведущими специалистами в отделах образования; специалистами по дошкольному воспитанию на курсах повышения квалификации педагогических кадров.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6045" y="562749"/>
            <a:ext cx="18539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348567"/>
            <a:ext cx="10692765" cy="5143535"/>
          </a:xfrm>
        </p:spPr>
        <p:txBody>
          <a:bodyPr>
            <a:normAutofit fontScale="62500" lnSpcReduction="20000"/>
          </a:bodyPr>
          <a:lstStyle/>
          <a:p>
            <a:r>
              <a:rPr lang="kk-KZ" b="1" dirty="0" smtClean="0"/>
              <a:t>Специальность 5В010300 – Педагогика и психология</a:t>
            </a:r>
            <a:endParaRPr lang="ru-RU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r>
              <a:rPr lang="ru-RU" dirty="0" smtClean="0"/>
              <a:t>Выпускники, получившие теоретические знания по программе </a:t>
            </a:r>
            <a:r>
              <a:rPr lang="ru-RU" dirty="0" err="1" smtClean="0"/>
              <a:t>бакалавриата</a:t>
            </a:r>
            <a:r>
              <a:rPr lang="ru-RU" dirty="0" smtClean="0"/>
              <a:t> по специальности, предоставляют психологические услуги в области образования. В образовательных учреждениях они создают положительный психологический климат для развития потенциала каждого ученика, воздействуют на самопознание и реабилитацию, саморазвитие, самообразование детей и взрослых. Проводят диагностическую и коррекционную работу по различным психологическим проблемам в педагогической среде, консультируют обучающихся, их родителей и педагогов. Ведут</a:t>
            </a:r>
            <a:r>
              <a:rPr lang="kk-KZ" dirty="0" smtClean="0"/>
              <a:t> психологическое просвещение и обеспечивают </a:t>
            </a:r>
            <a:r>
              <a:rPr lang="ru-RU" dirty="0" smtClean="0"/>
              <a:t>психологически благоприятные условия для повышения эффективности психолого-педагогического процесса субъектов</a:t>
            </a:r>
            <a:r>
              <a:rPr lang="kk-KZ" dirty="0" smtClean="0"/>
              <a:t> образования. Огранизуют целостный педагогический процесс в колледжах.</a:t>
            </a:r>
            <a:endParaRPr lang="ru-RU" dirty="0" smtClean="0"/>
          </a:p>
          <a:p>
            <a:r>
              <a:rPr lang="ru-RU" b="1" dirty="0" smtClean="0"/>
              <a:t>Кем Вы сможете работать:</a:t>
            </a:r>
            <a:endParaRPr lang="ru-RU" dirty="0" smtClean="0"/>
          </a:p>
          <a:p>
            <a:r>
              <a:rPr lang="ru-RU" dirty="0" smtClean="0"/>
              <a:t>Выпускники специальности работают психологами в организациях образования</a:t>
            </a:r>
            <a:r>
              <a:rPr lang="kk-KZ" dirty="0" smtClean="0"/>
              <a:t>, детских домах, специальных коррекционных организациях, санаторных и спортивных школах; </a:t>
            </a:r>
            <a:r>
              <a:rPr lang="ru-RU" dirty="0" smtClean="0"/>
              <a:t>практическими психологами; преподавателями психолого-педагогических дисциплин в педагогических колледжах, лицеях и гимназиях; методистами в образовательных учреждениях различного типа.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8921" y="705625"/>
            <a:ext cx="18539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5">
                    <a:lumMod val="50000"/>
                  </a:schemeClr>
                </a:solidFill>
              </a:rPr>
              <a:t>БАКАЛАВР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1857</Words>
  <Application>Microsoft Office PowerPoint</Application>
  <PresentationFormat>Произвольный</PresentationFormat>
  <Paragraphs>211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ОБРАЗОВАТЕЛЬНЫЕ ПРОГРАММЫ</vt:lpstr>
      <vt:lpstr>ИНФОРМАЦИЯ О ПОСТУПЛЕНИИ ДЛЯ ИНОСТРАННЫХ ГРАЖДАН </vt:lpstr>
      <vt:lpstr>СТУДЕНЧЕСКАЯ ЖИЗНЬ НА ФАКУЛЬТЕТЕ  </vt:lpstr>
      <vt:lpstr>СТУДЕНЧЕСКАЯ ЖИЗНЬ НА ФАКУЛЬТЕТЕ</vt:lpstr>
      <vt:lpstr>Презентация PowerPoint</vt:lpstr>
      <vt:lpstr>Презентация PowerPoint</vt:lpstr>
      <vt:lpstr>Презентация PowerPoint</vt:lpstr>
      <vt:lpstr>БАКАЛАВР</vt:lpstr>
      <vt:lpstr>БАКАЛАВР</vt:lpstr>
      <vt:lpstr>БАКАЛАВР</vt:lpstr>
      <vt:lpstr>БАКАЛАВР</vt:lpstr>
      <vt:lpstr>БАКАЛАВРИАТ</vt:lpstr>
      <vt:lpstr>МАГИСТР</vt:lpstr>
      <vt:lpstr>МАГИСТР</vt:lpstr>
      <vt:lpstr>МАГИСТР</vt:lpstr>
      <vt:lpstr>МАГИСТР</vt:lpstr>
      <vt:lpstr>ДОКТОР</vt:lpstr>
      <vt:lpstr>ДОКТОР</vt:lpstr>
      <vt:lpstr>ПРИЕМНАЯ КОМИССИЯ</vt:lpstr>
      <vt:lpstr>УСЛОВИЯ ПОСТУПЛЕНИЯ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PK</cp:lastModifiedBy>
  <cp:revision>202</cp:revision>
  <dcterms:created xsi:type="dcterms:W3CDTF">2020-02-05T10:28:35Z</dcterms:created>
  <dcterms:modified xsi:type="dcterms:W3CDTF">2020-05-29T07:29:33Z</dcterms:modified>
</cp:coreProperties>
</file>