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2" r:id="rId1"/>
  </p:sldMasterIdLst>
  <p:sldIdLst>
    <p:sldId id="256" r:id="rId2"/>
    <p:sldId id="267" r:id="rId3"/>
    <p:sldId id="268" r:id="rId4"/>
    <p:sldId id="269" r:id="rId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720071" y="455676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156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54056" y="455676"/>
            <a:ext cx="295275" cy="473709"/>
          </a:xfrm>
          <a:custGeom>
            <a:avLst/>
            <a:gdLst/>
            <a:ahLst/>
            <a:cxnLst/>
            <a:rect l="l" t="t" r="r" b="b"/>
            <a:pathLst>
              <a:path w="295275" h="473709">
                <a:moveTo>
                  <a:pt x="0" y="92963"/>
                </a:moveTo>
                <a:lnTo>
                  <a:pt x="295021" y="92963"/>
                </a:lnTo>
              </a:path>
              <a:path w="295275" h="473709">
                <a:moveTo>
                  <a:pt x="192024" y="473456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50068" y="461772"/>
            <a:ext cx="1519555" cy="6125210"/>
          </a:xfrm>
          <a:custGeom>
            <a:avLst/>
            <a:gdLst/>
            <a:ahLst/>
            <a:cxnLst/>
            <a:rect l="l" t="t" r="r" b="b"/>
            <a:pathLst>
              <a:path w="1519554" h="6125209">
                <a:moveTo>
                  <a:pt x="393191" y="5560898"/>
                </a:moveTo>
                <a:lnTo>
                  <a:pt x="395224" y="5512257"/>
                </a:lnTo>
                <a:lnTo>
                  <a:pt x="401320" y="5464771"/>
                </a:lnTo>
                <a:lnTo>
                  <a:pt x="411225" y="5418594"/>
                </a:lnTo>
                <a:lnTo>
                  <a:pt x="424941" y="5373916"/>
                </a:lnTo>
                <a:lnTo>
                  <a:pt x="442086" y="5330888"/>
                </a:lnTo>
                <a:lnTo>
                  <a:pt x="462533" y="5289689"/>
                </a:lnTo>
                <a:lnTo>
                  <a:pt x="486155" y="5250472"/>
                </a:lnTo>
                <a:lnTo>
                  <a:pt x="512825" y="5213438"/>
                </a:lnTo>
                <a:lnTo>
                  <a:pt x="542289" y="5178729"/>
                </a:lnTo>
                <a:lnTo>
                  <a:pt x="574421" y="5146522"/>
                </a:lnTo>
                <a:lnTo>
                  <a:pt x="609091" y="5116957"/>
                </a:lnTo>
                <a:lnTo>
                  <a:pt x="646176" y="5090287"/>
                </a:lnTo>
                <a:lnTo>
                  <a:pt x="685291" y="5066665"/>
                </a:lnTo>
                <a:lnTo>
                  <a:pt x="726439" y="5046091"/>
                </a:lnTo>
                <a:lnTo>
                  <a:pt x="769365" y="5028946"/>
                </a:lnTo>
                <a:lnTo>
                  <a:pt x="814070" y="5015357"/>
                </a:lnTo>
                <a:lnTo>
                  <a:pt x="860171" y="5005324"/>
                </a:lnTo>
                <a:lnTo>
                  <a:pt x="907541" y="4999228"/>
                </a:lnTo>
                <a:lnTo>
                  <a:pt x="956182" y="4997196"/>
                </a:lnTo>
                <a:lnTo>
                  <a:pt x="1004697" y="4999228"/>
                </a:lnTo>
                <a:lnTo>
                  <a:pt x="1052067" y="5005324"/>
                </a:lnTo>
                <a:lnTo>
                  <a:pt x="1098296" y="5015357"/>
                </a:lnTo>
                <a:lnTo>
                  <a:pt x="1142873" y="5028946"/>
                </a:lnTo>
                <a:lnTo>
                  <a:pt x="1185799" y="5046091"/>
                </a:lnTo>
                <a:lnTo>
                  <a:pt x="1226947" y="5066665"/>
                </a:lnTo>
                <a:lnTo>
                  <a:pt x="1266189" y="5090287"/>
                </a:lnTo>
                <a:lnTo>
                  <a:pt x="1303147" y="5116957"/>
                </a:lnTo>
                <a:lnTo>
                  <a:pt x="1337817" y="5146522"/>
                </a:lnTo>
                <a:lnTo>
                  <a:pt x="1369949" y="5178729"/>
                </a:lnTo>
                <a:lnTo>
                  <a:pt x="1399412" y="5213438"/>
                </a:lnTo>
                <a:lnTo>
                  <a:pt x="1426082" y="5250472"/>
                </a:lnTo>
                <a:lnTo>
                  <a:pt x="1449704" y="5289689"/>
                </a:lnTo>
                <a:lnTo>
                  <a:pt x="1470278" y="5330888"/>
                </a:lnTo>
                <a:lnTo>
                  <a:pt x="1487424" y="5373916"/>
                </a:lnTo>
                <a:lnTo>
                  <a:pt x="1501012" y="5418594"/>
                </a:lnTo>
                <a:lnTo>
                  <a:pt x="1510918" y="5464771"/>
                </a:lnTo>
                <a:lnTo>
                  <a:pt x="1517014" y="5512257"/>
                </a:lnTo>
                <a:lnTo>
                  <a:pt x="1519047" y="5560898"/>
                </a:lnTo>
                <a:lnTo>
                  <a:pt x="1517014" y="5609539"/>
                </a:lnTo>
                <a:lnTo>
                  <a:pt x="1510918" y="5657024"/>
                </a:lnTo>
                <a:lnTo>
                  <a:pt x="1501012" y="5703201"/>
                </a:lnTo>
                <a:lnTo>
                  <a:pt x="1487424" y="5747880"/>
                </a:lnTo>
                <a:lnTo>
                  <a:pt x="1470278" y="5790907"/>
                </a:lnTo>
                <a:lnTo>
                  <a:pt x="1449704" y="5832106"/>
                </a:lnTo>
                <a:lnTo>
                  <a:pt x="1426082" y="5871311"/>
                </a:lnTo>
                <a:lnTo>
                  <a:pt x="1399412" y="5908357"/>
                </a:lnTo>
                <a:lnTo>
                  <a:pt x="1369949" y="5943066"/>
                </a:lnTo>
                <a:lnTo>
                  <a:pt x="1337817" y="5975273"/>
                </a:lnTo>
                <a:lnTo>
                  <a:pt x="1303147" y="6004814"/>
                </a:lnTo>
                <a:lnTo>
                  <a:pt x="1266189" y="6031509"/>
                </a:lnTo>
                <a:lnTo>
                  <a:pt x="1226947" y="6055182"/>
                </a:lnTo>
                <a:lnTo>
                  <a:pt x="1185799" y="6075692"/>
                </a:lnTo>
                <a:lnTo>
                  <a:pt x="1142873" y="6092850"/>
                </a:lnTo>
                <a:lnTo>
                  <a:pt x="1098296" y="6106490"/>
                </a:lnTo>
                <a:lnTo>
                  <a:pt x="1052067" y="6116434"/>
                </a:lnTo>
                <a:lnTo>
                  <a:pt x="1004697" y="6122530"/>
                </a:lnTo>
                <a:lnTo>
                  <a:pt x="956182" y="6124600"/>
                </a:lnTo>
                <a:lnTo>
                  <a:pt x="907541" y="6122530"/>
                </a:lnTo>
                <a:lnTo>
                  <a:pt x="860171" y="6116434"/>
                </a:lnTo>
                <a:lnTo>
                  <a:pt x="814070" y="6106490"/>
                </a:lnTo>
                <a:lnTo>
                  <a:pt x="769365" y="6092850"/>
                </a:lnTo>
                <a:lnTo>
                  <a:pt x="726439" y="6075692"/>
                </a:lnTo>
                <a:lnTo>
                  <a:pt x="685291" y="6055182"/>
                </a:lnTo>
                <a:lnTo>
                  <a:pt x="646176" y="6031509"/>
                </a:lnTo>
                <a:lnTo>
                  <a:pt x="609091" y="6004814"/>
                </a:lnTo>
                <a:lnTo>
                  <a:pt x="574421" y="5975273"/>
                </a:lnTo>
                <a:lnTo>
                  <a:pt x="542289" y="5943066"/>
                </a:lnTo>
                <a:lnTo>
                  <a:pt x="512825" y="5908357"/>
                </a:lnTo>
                <a:lnTo>
                  <a:pt x="486155" y="5871311"/>
                </a:lnTo>
                <a:lnTo>
                  <a:pt x="462533" y="5832106"/>
                </a:lnTo>
                <a:lnTo>
                  <a:pt x="442086" y="5790907"/>
                </a:lnTo>
                <a:lnTo>
                  <a:pt x="424941" y="5747880"/>
                </a:lnTo>
                <a:lnTo>
                  <a:pt x="411225" y="5703201"/>
                </a:lnTo>
                <a:lnTo>
                  <a:pt x="401320" y="5657024"/>
                </a:lnTo>
                <a:lnTo>
                  <a:pt x="395224" y="5609539"/>
                </a:lnTo>
                <a:lnTo>
                  <a:pt x="393191" y="5560898"/>
                </a:lnTo>
                <a:close/>
              </a:path>
              <a:path w="1519554" h="6125209">
                <a:moveTo>
                  <a:pt x="790448" y="5219700"/>
                </a:moveTo>
                <a:lnTo>
                  <a:pt x="0" y="5219700"/>
                </a:lnTo>
              </a:path>
              <a:path w="1519554" h="6125209">
                <a:moveTo>
                  <a:pt x="92963" y="5263794"/>
                </a:moveTo>
                <a:lnTo>
                  <a:pt x="92963" y="5084064"/>
                </a:lnTo>
              </a:path>
              <a:path w="1519554" h="6125209">
                <a:moveTo>
                  <a:pt x="826007" y="5127726"/>
                </a:moveTo>
                <a:lnTo>
                  <a:pt x="1087602" y="5127726"/>
                </a:lnTo>
                <a:lnTo>
                  <a:pt x="1087602" y="4866132"/>
                </a:lnTo>
                <a:lnTo>
                  <a:pt x="826007" y="4866132"/>
                </a:lnTo>
                <a:lnTo>
                  <a:pt x="826007" y="5127726"/>
                </a:lnTo>
                <a:close/>
              </a:path>
              <a:path w="1519554" h="6125209">
                <a:moveTo>
                  <a:pt x="1010411" y="4920361"/>
                </a:moveTo>
                <a:lnTo>
                  <a:pt x="1010411" y="144779"/>
                </a:lnTo>
              </a:path>
              <a:path w="1519554" h="6125209">
                <a:moveTo>
                  <a:pt x="865631" y="144652"/>
                </a:moveTo>
                <a:lnTo>
                  <a:pt x="872998" y="98932"/>
                </a:lnTo>
                <a:lnTo>
                  <a:pt x="893699" y="59181"/>
                </a:lnTo>
                <a:lnTo>
                  <a:pt x="925195" y="27939"/>
                </a:lnTo>
                <a:lnTo>
                  <a:pt x="965073" y="7365"/>
                </a:lnTo>
                <a:lnTo>
                  <a:pt x="1011047" y="0"/>
                </a:lnTo>
                <a:lnTo>
                  <a:pt x="1057021" y="7365"/>
                </a:lnTo>
                <a:lnTo>
                  <a:pt x="1097026" y="27939"/>
                </a:lnTo>
                <a:lnTo>
                  <a:pt x="1128522" y="59181"/>
                </a:lnTo>
                <a:lnTo>
                  <a:pt x="1149096" y="98932"/>
                </a:lnTo>
                <a:lnTo>
                  <a:pt x="1156588" y="144652"/>
                </a:lnTo>
                <a:lnTo>
                  <a:pt x="1149096" y="190373"/>
                </a:lnTo>
                <a:lnTo>
                  <a:pt x="1128522" y="230124"/>
                </a:lnTo>
                <a:lnTo>
                  <a:pt x="1097026" y="261492"/>
                </a:lnTo>
                <a:lnTo>
                  <a:pt x="1057021" y="282066"/>
                </a:lnTo>
                <a:lnTo>
                  <a:pt x="1011047" y="289432"/>
                </a:lnTo>
                <a:lnTo>
                  <a:pt x="965073" y="282066"/>
                </a:lnTo>
                <a:lnTo>
                  <a:pt x="925195" y="261492"/>
                </a:lnTo>
                <a:lnTo>
                  <a:pt x="893699" y="230124"/>
                </a:lnTo>
                <a:lnTo>
                  <a:pt x="872998" y="190373"/>
                </a:lnTo>
                <a:lnTo>
                  <a:pt x="865631" y="14465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991" y="5544311"/>
            <a:ext cx="908050" cy="1167130"/>
          </a:xfrm>
          <a:custGeom>
            <a:avLst/>
            <a:gdLst/>
            <a:ahLst/>
            <a:cxnLst/>
            <a:rect l="l" t="t" r="r" b="b"/>
            <a:pathLst>
              <a:path w="908050" h="1167129">
                <a:moveTo>
                  <a:pt x="767803" y="624840"/>
                </a:moveTo>
                <a:lnTo>
                  <a:pt x="723582" y="632015"/>
                </a:lnTo>
                <a:lnTo>
                  <a:pt x="685165" y="651979"/>
                </a:lnTo>
                <a:lnTo>
                  <a:pt x="654888" y="682434"/>
                </a:lnTo>
                <a:lnTo>
                  <a:pt x="635025" y="721055"/>
                </a:lnTo>
                <a:lnTo>
                  <a:pt x="627888" y="765517"/>
                </a:lnTo>
                <a:lnTo>
                  <a:pt x="635025" y="809980"/>
                </a:lnTo>
                <a:lnTo>
                  <a:pt x="654888" y="848601"/>
                </a:lnTo>
                <a:lnTo>
                  <a:pt x="685165" y="879055"/>
                </a:lnTo>
                <a:lnTo>
                  <a:pt x="723582" y="899020"/>
                </a:lnTo>
                <a:lnTo>
                  <a:pt x="767803" y="906195"/>
                </a:lnTo>
                <a:lnTo>
                  <a:pt x="812025" y="899020"/>
                </a:lnTo>
                <a:lnTo>
                  <a:pt x="850442" y="879055"/>
                </a:lnTo>
                <a:lnTo>
                  <a:pt x="880719" y="848601"/>
                </a:lnTo>
                <a:lnTo>
                  <a:pt x="900582" y="809980"/>
                </a:lnTo>
                <a:lnTo>
                  <a:pt x="907719" y="765517"/>
                </a:lnTo>
                <a:lnTo>
                  <a:pt x="900582" y="721055"/>
                </a:lnTo>
                <a:lnTo>
                  <a:pt x="880719" y="682434"/>
                </a:lnTo>
                <a:lnTo>
                  <a:pt x="850442" y="651979"/>
                </a:lnTo>
                <a:lnTo>
                  <a:pt x="812025" y="632015"/>
                </a:lnTo>
                <a:lnTo>
                  <a:pt x="767803" y="624840"/>
                </a:lnTo>
                <a:close/>
              </a:path>
              <a:path w="908050" h="1167129">
                <a:moveTo>
                  <a:pt x="3047" y="765009"/>
                </a:moveTo>
                <a:lnTo>
                  <a:pt x="768057" y="765009"/>
                </a:lnTo>
                <a:lnTo>
                  <a:pt x="768057" y="0"/>
                </a:lnTo>
                <a:lnTo>
                  <a:pt x="3047" y="0"/>
                </a:lnTo>
                <a:lnTo>
                  <a:pt x="3047" y="765009"/>
                </a:lnTo>
                <a:close/>
              </a:path>
              <a:path w="908050" h="1167129">
                <a:moveTo>
                  <a:pt x="65532" y="579119"/>
                </a:moveTo>
                <a:lnTo>
                  <a:pt x="65532" y="1166939"/>
                </a:lnTo>
              </a:path>
              <a:path w="908050" h="1167129">
                <a:moveTo>
                  <a:pt x="263144" y="1104900"/>
                </a:moveTo>
                <a:lnTo>
                  <a:pt x="0" y="11049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0" y="550784"/>
            <a:ext cx="1104900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spcBef>
                <a:spcPts val="95"/>
              </a:spcBef>
            </a:pPr>
            <a: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/>
            </a:r>
            <a:b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О</a:t>
            </a:r>
            <a:r>
              <a:rPr lang="ru-RU" b="1" spc="-25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рта  </a:t>
            </a:r>
            <a:r>
              <a:rPr lang="ru-RU" b="1" spc="-25" dirty="0" err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білім</a:t>
            </a:r>
            <a: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беру </a:t>
            </a:r>
            <a:r>
              <a:rPr lang="ru-RU" b="1" spc="-25" dirty="0" err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ұйымдарында</a:t>
            </a:r>
            <a: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b="1" spc="-25" dirty="0" err="1">
                <a:solidFill>
                  <a:srgbClr val="002060"/>
                </a:solidFill>
                <a:latin typeface="Arial"/>
                <a:ea typeface="+mn-ea"/>
                <a:cs typeface="Arial"/>
              </a:rPr>
              <a:t>тамақтандыруды</a:t>
            </a:r>
            <a: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b="1" spc="-25" dirty="0" err="1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ұйымдастыру</a:t>
            </a:r>
            <a:r>
              <a:rPr lang="ru-RU" b="1" spc="-25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/>
            </a:r>
            <a:br>
              <a:rPr lang="ru-RU" b="1" spc="-25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/>
            </a:r>
            <a:b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r>
              <a:rPr lang="ru-RU" b="1" spc="-25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Организация  </a:t>
            </a:r>
            <a:r>
              <a:rPr lang="ru-RU" b="1" spc="-25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питания в организациях среднего </a:t>
            </a:r>
            <a:r>
              <a:rPr lang="ru-RU" b="1" spc="-25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образования</a:t>
            </a:r>
            <a:br>
              <a:rPr lang="ru-RU" b="1" spc="-25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</a:br>
            <a:endParaRPr lang="ru-RU" b="1" spc="-25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" name="Picture 16" descr="C:\Users\rrymbek\Desktop\Рауан 2017\ГЧП\оперативная ГЧП\логотип У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"/>
            <a:ext cx="17859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304800"/>
            <a:ext cx="416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kk-KZ" b="1" spc="-25" dirty="0" smtClean="0">
                <a:solidFill>
                  <a:srgbClr val="002060"/>
                </a:solidFill>
                <a:latin typeface="Arial"/>
                <a:cs typeface="Arial"/>
              </a:rPr>
              <a:t>НОРМАТИВТІК-ҚҰҚЫҚТЫҚ АКТІЛЕР</a:t>
            </a:r>
            <a:endParaRPr lang="ru-RU" b="1" spc="-25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9532" y="793990"/>
            <a:ext cx="1135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Қазақстан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Республикасы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Үкіметінің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2012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жылғы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12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наурыздағы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№ 320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Қаулысы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Әлеуметтік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көмек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көрсетілетін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азаматтарға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әлеуметтік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көмектің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мөлшерін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көздерін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түрлерін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оны беру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қағидаларын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бекіту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туралы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».</a:t>
            </a:r>
            <a:endParaRPr lang="ru-RU" sz="1600" b="1" spc="-2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Қазақстан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Республикасы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Денсаулық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сақтау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министрінің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2017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жылғы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16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тамыздағы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№ 611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бұйрығы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объектілеріне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қойылатын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санитариялық-эпидемиологиялық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талаптар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"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санитариялық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қағидаларын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бекіту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 smtClean="0">
                <a:solidFill>
                  <a:srgbClr val="002060"/>
                </a:solidFill>
                <a:latin typeface="Arial"/>
                <a:cs typeface="Arial"/>
              </a:rPr>
              <a:t>туралы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Қазақстан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Республикасы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ғылым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министрінің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2018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жылғы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31 </a:t>
            </a:r>
            <a:r>
              <a:rPr lang="ru-RU" sz="1600" b="1" spc="-25" dirty="0" err="1">
                <a:solidFill>
                  <a:srgbClr val="002060"/>
                </a:solidFill>
                <a:latin typeface="Arial"/>
                <a:cs typeface="Arial"/>
              </a:rPr>
              <a:t>қазандағы</a:t>
            </a: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 № 598 </a:t>
            </a:r>
            <a:r>
              <a:rPr lang="ru-RU" sz="1600" b="1" spc="-25" dirty="0" err="1" smtClean="0">
                <a:solidFill>
                  <a:srgbClr val="002060"/>
                </a:solidFill>
                <a:latin typeface="Arial"/>
                <a:cs typeface="Arial"/>
              </a:rPr>
              <a:t>бұйрығы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«Орта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ұйымдарында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алушыларды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тамақтандыруды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ұйымдастыру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сондай-ақ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мектепке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дейінгі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ұйымдарда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жетім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балалар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мен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ата-анасының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қамқорлығынсыз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қалған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балаларға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арналған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ұйымдарында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тәрбиеленетін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алатын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балаларды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тамақтандыруды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қамтамасыз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етумен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байланысты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тауарларды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сатып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алу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қағидаларын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бекіту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spc="-25" dirty="0" err="1">
                <a:solidFill>
                  <a:srgbClr val="002060"/>
                </a:solidFill>
                <a:latin typeface="Arial"/>
                <a:cs typeface="Arial"/>
              </a:rPr>
              <a:t>туралы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»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lang="ru-RU" sz="1600" b="1" spc="-25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92" y="3468394"/>
            <a:ext cx="4005419" cy="49381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5026" y="3883892"/>
            <a:ext cx="1135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Постановление Правительства Республики Казахстан от 12 марта 2012 года № 320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с изменениями от 20.11.2019 г. № 859) «Об утверждении размеров, источников, видов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и Правил 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предоставления социальной помощи гражданам, которым оказывается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социальная помощь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»;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Приказ Министра здравоохранения Республики Казахстан от 16 августа 2017 года № 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611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«Об утверждении Санитарных правил "Санитарно-эпидемиологические требования к объектам образования»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600" b="1" spc="-25" dirty="0">
                <a:solidFill>
                  <a:srgbClr val="002060"/>
                </a:solidFill>
                <a:latin typeface="Arial"/>
                <a:cs typeface="Arial"/>
              </a:rPr>
              <a:t>Приказ Министра образования и науки Республики Казахстан от 31 октября 2018 года № 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598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«Об </a:t>
            </a:r>
            <a:r>
              <a:rPr lang="ru-RU" sz="1600" spc="-25" dirty="0">
                <a:solidFill>
                  <a:srgbClr val="002060"/>
                </a:solidFill>
                <a:latin typeface="Arial"/>
                <a:cs typeface="Arial"/>
              </a:rPr>
              <a:t>утверждении Правил организации питания обучающихся в организациях среднего образования, а также приобретения товаров, связанных с обеспечением питания детей, воспитывающихся и обучающихся в дошкольных организациях, организациях образования для детей-сирот и детей, оставшихся без попечения </a:t>
            </a:r>
            <a:r>
              <a:rPr lang="ru-RU" sz="1600" spc="-25" dirty="0" smtClean="0">
                <a:solidFill>
                  <a:srgbClr val="002060"/>
                </a:solidFill>
                <a:latin typeface="Arial"/>
                <a:cs typeface="Arial"/>
              </a:rPr>
              <a:t>родителей»</a:t>
            </a:r>
            <a:r>
              <a:rPr lang="ru-RU" sz="1600" b="1" spc="-25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2362200" cy="350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64566"/>
            <a:ext cx="3429000" cy="4525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28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25" dirty="0" smtClean="0">
                <a:solidFill>
                  <a:srgbClr val="002060"/>
                </a:solidFill>
                <a:latin typeface="Arial"/>
                <a:cs typeface="Arial"/>
              </a:rPr>
              <a:t>ОРТА  БІЛІМ БЕРУ ҰЙЫМДАРЫНДА ТАМАҚТАНДЫРУДЫ ҰЙЫМДАСТЫРУ</a:t>
            </a:r>
            <a:endParaRPr lang="ru-RU" b="1" spc="-25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143000"/>
            <a:ext cx="3886200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8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8766808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07765"/>
            <a:ext cx="4191000" cy="5216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38800" y="12246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/>
              <a:t>Ыстық тамақтандыру – 404 (79,7</a:t>
            </a:r>
            <a:r>
              <a:rPr lang="ru-RU" dirty="0" smtClean="0"/>
              <a:t>%)</a:t>
            </a:r>
            <a:r>
              <a:rPr lang="kk-KZ" dirty="0" smtClean="0"/>
              <a:t> мектепте ұйымдастырылған, оның ішінде  204- ауыл мектептерінде, 200 – қала мектептерінде.</a:t>
            </a:r>
          </a:p>
          <a:p>
            <a:r>
              <a:rPr lang="kk-KZ" dirty="0" smtClean="0"/>
              <a:t>Горячее питание организовано в 404 школах области </a:t>
            </a:r>
            <a:r>
              <a:rPr lang="kk-KZ" dirty="0"/>
              <a:t>(79,7</a:t>
            </a:r>
            <a:r>
              <a:rPr lang="ru-RU" dirty="0" smtClean="0"/>
              <a:t>%)</a:t>
            </a:r>
            <a:r>
              <a:rPr lang="kk-KZ" dirty="0" smtClean="0"/>
              <a:t>,  в т.ч. 204- сельских школах, 200 – городских.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8800" y="30480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Буфеттік</a:t>
            </a:r>
            <a:r>
              <a:rPr lang="ru-RU" dirty="0" smtClean="0"/>
              <a:t> </a:t>
            </a:r>
            <a:r>
              <a:rPr lang="ru-RU" dirty="0" err="1" smtClean="0"/>
              <a:t>тамақтандыру</a:t>
            </a:r>
            <a:r>
              <a:rPr lang="ru-RU" dirty="0" smtClean="0"/>
              <a:t> -  57 (11,2) </a:t>
            </a:r>
            <a:r>
              <a:rPr lang="ru-RU" dirty="0" err="1"/>
              <a:t>мектепте</a:t>
            </a:r>
            <a:r>
              <a:rPr lang="ru-RU" dirty="0"/>
              <a:t> </a:t>
            </a:r>
            <a:r>
              <a:rPr lang="ru-RU" dirty="0" err="1"/>
              <a:t>ұйымдастырылған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 </a:t>
            </a:r>
            <a:r>
              <a:rPr lang="ru-RU" dirty="0" smtClean="0"/>
              <a:t>56-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 smtClean="0"/>
              <a:t>мектептерінде</a:t>
            </a:r>
            <a:r>
              <a:rPr lang="ru-RU" dirty="0" smtClean="0"/>
              <a:t>, 1 - </a:t>
            </a:r>
            <a:r>
              <a:rPr lang="ru-RU" dirty="0" err="1"/>
              <a:t>қала</a:t>
            </a:r>
            <a:r>
              <a:rPr lang="ru-RU" dirty="0"/>
              <a:t> </a:t>
            </a:r>
            <a:r>
              <a:rPr lang="ru-RU" dirty="0" err="1" smtClean="0"/>
              <a:t>мектебінде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Буфетное </a:t>
            </a:r>
            <a:r>
              <a:rPr lang="ru-RU" dirty="0"/>
              <a:t>питание организовано в </a:t>
            </a:r>
            <a:r>
              <a:rPr lang="ru-RU" dirty="0" smtClean="0"/>
              <a:t>57 </a:t>
            </a:r>
            <a:r>
              <a:rPr lang="ru-RU" dirty="0"/>
              <a:t>школах области </a:t>
            </a:r>
            <a:r>
              <a:rPr lang="ru-RU" dirty="0" smtClean="0"/>
              <a:t>(11,2%),  </a:t>
            </a: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smtClean="0"/>
              <a:t>56- </a:t>
            </a:r>
            <a:r>
              <a:rPr lang="ru-RU" dirty="0"/>
              <a:t>сельских школах, </a:t>
            </a:r>
            <a:r>
              <a:rPr lang="ru-RU" dirty="0" smtClean="0"/>
              <a:t>1 </a:t>
            </a:r>
            <a:r>
              <a:rPr lang="ru-RU" dirty="0"/>
              <a:t>– </a:t>
            </a:r>
            <a:r>
              <a:rPr lang="ru-RU" dirty="0" smtClean="0"/>
              <a:t>городской.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8800" y="47244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Тамақтандыру</a:t>
            </a:r>
            <a:r>
              <a:rPr lang="ru-RU" dirty="0" smtClean="0"/>
              <a:t> </a:t>
            </a:r>
            <a:r>
              <a:rPr lang="ru-RU" dirty="0" err="1" smtClean="0"/>
              <a:t>мүлдем</a:t>
            </a:r>
            <a:r>
              <a:rPr lang="ru-RU" dirty="0" smtClean="0"/>
              <a:t>  </a:t>
            </a:r>
            <a:r>
              <a:rPr lang="ru-RU" dirty="0" err="1"/>
              <a:t>ұйымдастырылған</a:t>
            </a:r>
            <a:r>
              <a:rPr lang="ru-RU" dirty="0" smtClean="0"/>
              <a:t>-  46 (9) </a:t>
            </a:r>
            <a:r>
              <a:rPr lang="ru-RU" dirty="0" err="1" smtClean="0"/>
              <a:t>мектепте</a:t>
            </a:r>
            <a:r>
              <a:rPr lang="ru-RU" dirty="0" smtClean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 </a:t>
            </a:r>
            <a:r>
              <a:rPr lang="ru-RU" dirty="0" smtClean="0"/>
              <a:t>46-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 smtClean="0"/>
              <a:t>мектептерінде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Питание не </a:t>
            </a:r>
            <a:r>
              <a:rPr lang="ru-RU" dirty="0"/>
              <a:t>организовано в </a:t>
            </a:r>
            <a:r>
              <a:rPr lang="ru-RU" dirty="0" smtClean="0"/>
              <a:t>46 </a:t>
            </a:r>
            <a:r>
              <a:rPr lang="ru-RU" dirty="0"/>
              <a:t>школах области </a:t>
            </a:r>
            <a:r>
              <a:rPr lang="ru-RU" dirty="0" smtClean="0"/>
              <a:t>(9 %),  </a:t>
            </a:r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smtClean="0"/>
              <a:t>46- </a:t>
            </a:r>
            <a:r>
              <a:rPr lang="ru-RU" dirty="0"/>
              <a:t>сельских </a:t>
            </a:r>
            <a:r>
              <a:rPr lang="ru-RU" dirty="0" smtClean="0"/>
              <a:t>школах.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747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251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 Орта  білім беру ұйымдарында тамақтандыруды ұйымдастыру  Организация  питания в организациях среднего образования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Askar N. Niyazov</dc:creator>
  <cp:lastModifiedBy>user11</cp:lastModifiedBy>
  <cp:revision>40</cp:revision>
  <dcterms:created xsi:type="dcterms:W3CDTF">2020-01-21T12:58:04Z</dcterms:created>
  <dcterms:modified xsi:type="dcterms:W3CDTF">2020-02-21T04:31:23Z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2020-01-21T00:00:00Z</vt:filetime>
  </property>
</Properties>
</file>