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346" r:id="rId3"/>
    <p:sldId id="347" r:id="rId4"/>
    <p:sldId id="345" r:id="rId5"/>
    <p:sldId id="351" r:id="rId6"/>
    <p:sldId id="352" r:id="rId7"/>
    <p:sldId id="354" r:id="rId8"/>
    <p:sldId id="355" r:id="rId9"/>
    <p:sldId id="350" r:id="rId10"/>
    <p:sldId id="353" r:id="rId11"/>
    <p:sldId id="343" r:id="rId12"/>
    <p:sldId id="342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31" autoAdjust="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6D25-D8E4-4DA4-A0DB-ED776696DD1C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6328-FB86-402D-8031-B0F9FD297B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12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Компания, не имеющая стратегических целей развития и конкретных планов по их достижению, обречена следовать за текущими событиями с весьма туманными перспективами на будущее. Но разработка корректного стратегического плана развития требует от менеджмента высоких компетенций и навыков, поскольку он предполагает не столько расчет показателей хозяйственной деятельности, сколько прогноз динамики бизнеса с учетом рисков и возможностей, связанных как с внешним, так и с внутренним контекстом организации.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76328-FB86-402D-8031-B0F9FD297B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612-BF19-469D-84B0-4A2D3F654901}" type="datetime1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28650" y="298564"/>
            <a:ext cx="851535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158009" y="102993"/>
            <a:ext cx="1073150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289361" y="216768"/>
            <a:ext cx="783992" cy="10453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75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929718" cy="1470025"/>
          </a:xfrm>
        </p:spPr>
        <p:txBody>
          <a:bodyPr>
            <a:noAutofit/>
          </a:bodyPr>
          <a:lstStyle/>
          <a:p>
            <a:pPr lvl="0"/>
            <a:r>
              <a:rPr lang="ru-RU" sz="48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ГОСУДАРСТВЕННАЯ  </a:t>
            </a:r>
            <a:r>
              <a:rPr lang="ru-RU" sz="4800" b="1" dirty="0" smtClean="0">
                <a:solidFill>
                  <a:srgbClr val="002060"/>
                </a:solidFill>
                <a:cs typeface="Segoe UI" panose="020B0502040204020203" pitchFamily="34" charset="0"/>
              </a:rPr>
              <a:t>ПРОГРАММА РАЗВИТИЯ ОБРАЗОВАНИЯ И НАУКИ РЕСПУБЛИКИ КАЗАХСТАН </a:t>
            </a:r>
            <a:br>
              <a:rPr lang="ru-RU" sz="4800" b="1" dirty="0" smtClean="0">
                <a:solidFill>
                  <a:srgbClr val="002060"/>
                </a:solidFill>
                <a:cs typeface="Segoe UI" panose="020B0502040204020203" pitchFamily="34" charset="0"/>
              </a:rPr>
            </a:br>
            <a:r>
              <a:rPr lang="ru-RU" sz="4800" dirty="0" smtClean="0">
                <a:solidFill>
                  <a:srgbClr val="002060"/>
                </a:solidFill>
                <a:cs typeface="Segoe UI" panose="020B0502040204020203" pitchFamily="34" charset="0"/>
              </a:rPr>
              <a:t>(2020-2025 гг.)</a:t>
            </a:r>
            <a:endParaRPr lang="ru-RU" sz="4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29200"/>
            <a:ext cx="6400800" cy="1271064"/>
          </a:xfrm>
        </p:spPr>
        <p:txBody>
          <a:bodyPr>
            <a:noAutofit/>
          </a:bodyPr>
          <a:lstStyle/>
          <a:p>
            <a:pPr lvl="1" algn="r"/>
            <a:r>
              <a:rPr lang="ru-RU" i="1" dirty="0" err="1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Маторина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 Евгения, </a:t>
            </a:r>
          </a:p>
          <a:p>
            <a:pPr lvl="2" algn="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старший менеджер филиала </a:t>
            </a:r>
          </a:p>
          <a:p>
            <a:pPr lvl="2" algn="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ЦПМ в г. Караганда</a:t>
            </a:r>
          </a:p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7" r="9415" b="34039"/>
          <a:stretch>
            <a:fillRect/>
          </a:stretch>
        </p:blipFill>
        <p:spPr bwMode="auto">
          <a:xfrm>
            <a:off x="6786577" y="193442"/>
            <a:ext cx="1829047" cy="109241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4634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Разработка стратегического плана развития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— основа для выбора долгосрочных целей предприятия и путей их достижения. 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    </a:t>
            </a:r>
            <a:r>
              <a:rPr lang="ru-RU" u="sng" dirty="0" smtClean="0">
                <a:solidFill>
                  <a:srgbClr val="002060"/>
                </a:solidFill>
                <a:latin typeface="Arial Narrow" pitchFamily="34" charset="0"/>
              </a:rPr>
              <a:t>Стратегическое </a:t>
            </a:r>
            <a:r>
              <a:rPr lang="ru-RU" u="sng" dirty="0" smtClean="0">
                <a:solidFill>
                  <a:srgbClr val="002060"/>
                </a:solidFill>
                <a:latin typeface="Arial Narrow" pitchFamily="34" charset="0"/>
              </a:rPr>
              <a:t>планирование помогает эффективно распределять и использовать ресурсы компании для достижения основных целей и задач по выполнению выбранной миссии.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еобходимо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систематически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мониторить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 утвержденный план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, чтобы он не утратил своей актуальности, и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проводить ревизию стратегий предприятия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, поскольку рыночная ситуация и внутренние процессы компании могут значительно меняться под воздействием факторов, которые не проявляли себя на момент разработки стратегического плана. 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Лучше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вовремя выявить неэффективность выбранного пути, чем упорно продолжать тратить время и ресурсы компании на достижение потерявшей актуальность цели.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≪Вопросы ≫</a:t>
            </a:r>
            <a:endParaRPr lang="ru-RU" sz="5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s://ds04.infourok.ru/uploads/ex/0a10/000aa4e7-935fd1e6/hello_html_m43c1c0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867400" cy="4400551"/>
          </a:xfrm>
          <a:prstGeom prst="rect">
            <a:avLst/>
          </a:prstGeom>
          <a:noFill/>
        </p:spPr>
      </p:pic>
      <p:sp>
        <p:nvSpPr>
          <p:cNvPr id="3" name="AutoShape 2" descr="https://a.d-cd.net/9f7a285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686800" cy="142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77" r="9415" b="34039"/>
          <a:stretch>
            <a:fillRect/>
          </a:stretch>
        </p:blipFill>
        <p:spPr bwMode="auto">
          <a:xfrm>
            <a:off x="5940153" y="193442"/>
            <a:ext cx="2675472" cy="157937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artindale-avvo.com/wp-content/uploads/Lead-Response-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676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ГПРОН 2020-2025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wgFV0YhzN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70800" cy="431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5638800"/>
            <a:ext cx="7431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Что? Когда? Зачем? Что дает?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2025904" y="1905000"/>
            <a:ext cx="4885927" cy="4648200"/>
          </a:xfrm>
          <a:prstGeom prst="ellipse">
            <a:avLst/>
          </a:prstGeom>
          <a:noFill/>
          <a:ln w="317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23269" y="2036586"/>
            <a:ext cx="3989426" cy="12659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2663" algn="ctr"/>
            <a:r>
              <a:rPr lang="ru-RU" sz="1400" cap="all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ПОВЫШение</a:t>
            </a:r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глобальной конкурентоспособности казахстанского образования и науки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3268" y="2036586"/>
            <a:ext cx="955335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Прямоугольник 2"/>
          <p:cNvSpPr/>
          <p:nvPr/>
        </p:nvSpPr>
        <p:spPr>
          <a:xfrm>
            <a:off x="1245113" y="1205543"/>
            <a:ext cx="1921669" cy="867930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ЦЕЛИ:</a:t>
            </a:r>
            <a:endParaRPr lang="ru-RU" sz="3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3269" y="3464645"/>
            <a:ext cx="3989426" cy="12659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00138" algn="ctr">
              <a:lnSpc>
                <a:spcPct val="90000"/>
              </a:lnSpc>
              <a:spcBef>
                <a:spcPct val="0"/>
              </a:spcBef>
              <a:tabLst>
                <a:tab pos="990600" algn="l"/>
              </a:tabLst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Воспитание и обучение личности на основе общечеловеческих ценностей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3268" y="3464645"/>
            <a:ext cx="955335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6767" y="4892704"/>
            <a:ext cx="3989426" cy="12659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1738" algn="ctr">
              <a:lnSpc>
                <a:spcPct val="90000"/>
              </a:lnSpc>
              <a:spcBef>
                <a:spcPct val="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Увеличение вклада науки в социально-экономическое развитие страны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6767" y="4892704"/>
            <a:ext cx="955335" cy="12659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12475" y="3482955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духовно-нравственной </a:t>
            </a:r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0" y="3697849"/>
            <a:ext cx="599628" cy="799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0" y="2235621"/>
            <a:ext cx="644311" cy="859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06" y="5136566"/>
            <a:ext cx="583642" cy="778189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069541" y="1995782"/>
            <a:ext cx="3835559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1350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кадрового потенциала системы образования и науки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069541" y="2912322"/>
            <a:ext cx="3858559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00">
              <a:lnSpc>
                <a:spcPct val="107000"/>
              </a:lnSpc>
              <a:spcBef>
                <a:spcPts val="1200"/>
              </a:spcBef>
            </a:pPr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Модернизация содержания образования всех уровней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69541" y="3818934"/>
            <a:ext cx="3858559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>
              <a:lnSpc>
                <a:spcPct val="107000"/>
              </a:lnSpc>
              <a:spcBef>
                <a:spcPts val="1200"/>
              </a:spcBef>
            </a:pPr>
            <a:r>
              <a:rPr lang="ru-RU" sz="16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Развитие инфраструктуры и </a:t>
            </a:r>
            <a:r>
              <a:rPr lang="ru-RU" sz="1600" cap="all" dirty="0" err="1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цифровизациЯ</a:t>
            </a:r>
            <a:endParaRPr lang="ru-RU" sz="1600" cap="all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69541" y="4735474"/>
            <a:ext cx="3858559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7388"/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Трансформация</a:t>
            </a:r>
            <a:r>
              <a:rPr lang="en-US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системы </a:t>
            </a:r>
            <a:endParaRPr lang="en-US" sz="1400" cap="all" dirty="0">
              <a:solidFill>
                <a:schemeClr val="tx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687388"/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управления и финансирования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069541" y="5652014"/>
            <a:ext cx="3858559" cy="7901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57238">
              <a:lnSpc>
                <a:spcPct val="107000"/>
              </a:lnSpc>
              <a:spcBef>
                <a:spcPts val="1200"/>
              </a:spcBef>
            </a:pPr>
            <a:r>
              <a:rPr lang="ru-RU" sz="1400" cap="all" dirty="0">
                <a:solidFill>
                  <a:schemeClr val="tx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Модернизация научно-исследовательской деятельности</a:t>
            </a:r>
          </a:p>
        </p:txBody>
      </p:sp>
      <p:sp>
        <p:nvSpPr>
          <p:cNvPr id="44" name="Oval 43"/>
          <p:cNvSpPr/>
          <p:nvPr/>
        </p:nvSpPr>
        <p:spPr>
          <a:xfrm>
            <a:off x="5068885" y="1995782"/>
            <a:ext cx="596900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068885" y="2912322"/>
            <a:ext cx="596900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63647" y="3818934"/>
            <a:ext cx="596900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068885" y="4725546"/>
            <a:ext cx="596900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068885" y="5654230"/>
            <a:ext cx="596900" cy="790186"/>
          </a:xfrm>
          <a:prstGeom prst="ellipse">
            <a:avLst/>
          </a:prstGeom>
          <a:solidFill>
            <a:schemeClr val="bg1"/>
          </a:solidFill>
          <a:ln w="603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0" y="2180345"/>
            <a:ext cx="347977" cy="4210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33" y="3043978"/>
            <a:ext cx="406579" cy="54210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50" y="4035605"/>
            <a:ext cx="218207" cy="2909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50" y="4184715"/>
            <a:ext cx="206238" cy="2749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489" y="4825481"/>
            <a:ext cx="357538" cy="4767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79" y="5832783"/>
            <a:ext cx="320408" cy="427210"/>
          </a:xfrm>
          <a:prstGeom prst="rect">
            <a:avLst/>
          </a:prstGeom>
        </p:spPr>
      </p:pic>
      <p:sp>
        <p:nvSpPr>
          <p:cNvPr id="56" name="Прямоугольник 2"/>
          <p:cNvSpPr/>
          <p:nvPr/>
        </p:nvSpPr>
        <p:spPr>
          <a:xfrm>
            <a:off x="4800600" y="1218912"/>
            <a:ext cx="4186183" cy="783234"/>
          </a:xfrm>
          <a:prstGeom prst="rect">
            <a:avLst/>
          </a:prstGeom>
          <a:effectLst/>
        </p:spPr>
        <p:txBody>
          <a:bodyPr lIns="107508" tIns="53755" rIns="107508" bIns="53755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kk-KZ" sz="36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НАПРАВЛЕНИЯ:</a:t>
            </a:r>
            <a:endParaRPr lang="ru-RU" sz="3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03546" y="308737"/>
            <a:ext cx="7191370" cy="98126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lIns="107508" tIns="53755" rIns="107508" bIns="53755"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defRPr sz="3600" b="1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ГОСУДАРСТВЕННАЯ ПРОГРАММА РАЗВИТИЯ ОБРАЗОВАНИЯ И 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НАУКИ РК 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2020-2025 г</a:t>
            </a:r>
            <a:r>
              <a:rPr lang="ru-RU" sz="2800" dirty="0" smtClean="0">
                <a:solidFill>
                  <a:schemeClr val="bg1"/>
                </a:solidFill>
                <a:latin typeface="Arial Narrow" pitchFamily="34" charset="0"/>
              </a:rPr>
              <a:t>г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 smtClean="0">
                <a:solidFill>
                  <a:srgbClr val="C00000"/>
                </a:solidFill>
              </a:rPr>
              <a:t>Постановление Правительства Республики Казахстан от 27 декабря 2019 года № 988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2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s://rb.ru/media/upload_tmp/giphy-3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06561"/>
            <a:ext cx="3390900" cy="2851439"/>
          </a:xfrm>
          <a:prstGeom prst="rect">
            <a:avLst/>
          </a:prstGeom>
          <a:noFill/>
        </p:spPr>
      </p:pic>
      <p:pic>
        <p:nvPicPr>
          <p:cNvPr id="4" name="Picture 7" descr="C:\Users\user\Desktop\pictures\image production\05 орнамент\Орнам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4" t="41341" r="74005" b="48528"/>
          <a:stretch>
            <a:fillRect/>
          </a:stretch>
        </p:blipFill>
        <p:spPr bwMode="auto">
          <a:xfrm>
            <a:off x="8004037" y="22225"/>
            <a:ext cx="1052651" cy="10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3400" y="457200"/>
            <a:ext cx="79248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4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 ЧЕРЕЗ ЧТО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4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СВЯЗАНА РАБОТА УО,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4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РАЙ/ГОРОО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4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ОТДЕЛЬНОЙ 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45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ГПРОН?</a:t>
            </a:r>
            <a:endParaRPr kumimoji="0" lang="ru-RU" sz="4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s://avatars.mds.yandex.net/get-pdb/1639477/af4c9d22-47cf-4d9d-8157-ceccfb6edb6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41842"/>
            <a:ext cx="4829175" cy="4115707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95400" y="247099"/>
            <a:ext cx="7848600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Для корабля, у которого нет курса,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ни один ветер не будет попутным.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Сенека, древнеримский философ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8088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и государственный деятель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ntelum.ru/images/e73bfc0727d0199617850b490bedf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7625"/>
            <a:ext cx="9197261" cy="6905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1000" y="4495800"/>
            <a:ext cx="8763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 Narrow" pitchFamily="34" charset="0"/>
              </a:rPr>
              <a:t>СТРАТЕГИЧЕСКОЕ ПЛАНИРОВАНИЕ — НЕПРЕРЫВНЫЙ ПРОЦЕСС, В ХОДЕ КОТОРОГО КОМПАНИЯ ДОЛЖНА НАЙТИ КРАТЧАЙШИЙ И НАИБОЛЕЕ ЭФФЕКТИВНЫЙ ПУТЬ К УСПЕХУ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40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ntelum.ru/images/e73bfc0727d0199617850b490bedf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7625"/>
            <a:ext cx="9197261" cy="6905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4303455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ЧТОБЫ СОСТАВИТЬ ПОЛНОЦЕННЫЙ СТРАТЕГИЧЕСКИЙ ПЛАН РАЗВИТИЯ ПРЕДПРИЯТИЯ/ОО НЕОБХОДИМО…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228600"/>
          <a:ext cx="8686800" cy="6194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83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(название раздела)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Через что?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(инструмент)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972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ru-RU" sz="1400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9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ПОЛНОЦЕННЫЙ СТРАТЕГИЧЕСКИЙ ПЛАН РАЗВИТИЯ ПРЕДПРИЯТИЯ ВКЛЮЧАЕТ В СЕБЯ СЛЕДУЮЩИЕ РАЗДЕЛЫ: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33400"/>
          <a:ext cx="9144002" cy="729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5715002"/>
              </a:tblGrid>
              <a:tr h="383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ИНСТРУМЕНТЫ</a:t>
                      </a:r>
                      <a:endParaRPr lang="ru-RU" dirty="0"/>
                    </a:p>
                  </a:txBody>
                  <a:tcPr/>
                </a:tc>
              </a:tr>
              <a:tr h="103972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Результаты анализа внешнего и внутреннего контекста организации на момент разработки плана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SWOT-АНАЛИЗ;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ПОСТРОЕНИЕ МАТРИЦ «ВЕРОЯТНОСТЬ/ВОЗДЕЙСТВИЕ»;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РЕЕСТРА РИСКОВ И ВОЗМОЖНОСТЕЙ.</a:t>
                      </a:r>
                      <a:endParaRPr lang="ru-RU" sz="1400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Описание текущей деятельности и долгосрочных задач развития организации.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Аналитическая справка о текущем состоянии и прогноз на будущее</a:t>
                      </a:r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Описание миссии компании и стратегий развития.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Миссия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главной цель.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миссии организации обязательно отражается сфера деятельности и ее конечная цель. На основе принятой миссии разрабатываются стратегии развития компании, которые обеспечат выполнение миссии.</a:t>
                      </a:r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Функциональные стратегии подразделений компании.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трансляция глобальных стратегий на стратегии отдельных подразделений, чтобы руководители и персонал каждого подразделения четко знали свои цели и задачи по выполнению общей стратегии компании</a:t>
                      </a:r>
                      <a:endParaRPr lang="ru-RU" dirty="0"/>
                    </a:p>
                  </a:txBody>
                  <a:tcPr/>
                </a:tc>
              </a:tr>
              <a:tr h="409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Описание проектов по развитию компании.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деятельности подразделений</a:t>
                      </a:r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Бизнес-планы реализации проектов развития.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бизнес-план деятельности компании на прогнозируемый период.</a:t>
                      </a:r>
                      <a:endParaRPr lang="ru-RU" dirty="0"/>
                    </a:p>
                  </a:txBody>
                  <a:tcPr/>
                </a:tc>
              </a:tr>
              <a:tr h="7246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Описание методов управления рисками реализации стратегического плана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516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ГОСУДАРСТВЕННАЯ  ПРОГРАММА РАЗВИТИЯ ОБРАЗОВАНИЯ И НАУКИ РЕСПУБЛИКИ КАЗАХСТАН  (2020-2025 гг.)</vt:lpstr>
      <vt:lpstr>ГПРОН 2020-2025 г.</vt:lpstr>
      <vt:lpstr>Слайд 3</vt:lpstr>
      <vt:lpstr>Слайд 4</vt:lpstr>
      <vt:lpstr>Слайд 5</vt:lpstr>
      <vt:lpstr>Слайд 6</vt:lpstr>
      <vt:lpstr>Слайд 7</vt:lpstr>
      <vt:lpstr> </vt:lpstr>
      <vt:lpstr>ПОЛНОЦЕННЫЙ СТРАТЕГИЧЕСКИЙ ПЛАН РАЗВИТИЯ ПРЕДПРИЯТИЯ ВКЛЮЧАЕТ В СЕБЯ СЛЕДУЮЩИЕ РАЗДЕЛЫ: </vt:lpstr>
      <vt:lpstr>Слайд 10</vt:lpstr>
      <vt:lpstr>≪Вопросы ≫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Research/Исследование в действии</dc:title>
  <dc:creator>Пользователь</dc:creator>
  <cp:lastModifiedBy>Пользователь</cp:lastModifiedBy>
  <cp:revision>109</cp:revision>
  <dcterms:modified xsi:type="dcterms:W3CDTF">2020-02-11T11:15:04Z</dcterms:modified>
</cp:coreProperties>
</file>