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79" r:id="rId12"/>
    <p:sldId id="267" r:id="rId13"/>
    <p:sldId id="280" r:id="rId14"/>
    <p:sldId id="281" r:id="rId15"/>
    <p:sldId id="282" r:id="rId16"/>
    <p:sldId id="268" r:id="rId17"/>
    <p:sldId id="283" r:id="rId18"/>
    <p:sldId id="286" r:id="rId19"/>
    <p:sldId id="269" r:id="rId20"/>
    <p:sldId id="271" r:id="rId21"/>
    <p:sldId id="272" r:id="rId22"/>
    <p:sldId id="273" r:id="rId23"/>
    <p:sldId id="274" r:id="rId24"/>
    <p:sldId id="284" r:id="rId25"/>
    <p:sldId id="285" r:id="rId26"/>
    <p:sldId id="275" r:id="rId27"/>
    <p:sldId id="27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2C2A"/>
    <a:srgbClr val="73252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0" autoAdjust="0"/>
    <p:restoredTop sz="94660"/>
  </p:normalViewPr>
  <p:slideViewPr>
    <p:cSldViewPr snapToGrid="0">
      <p:cViewPr>
        <p:scale>
          <a:sx n="50" d="100"/>
          <a:sy n="50" d="100"/>
        </p:scale>
        <p:origin x="-1488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E9D7-BDA3-4041-9E9C-AE3F90C8A249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4B59-050B-4541-9D0F-8DA3A84E86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915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E9D7-BDA3-4041-9E9C-AE3F90C8A249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4B59-050B-4541-9D0F-8DA3A84E86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8355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E9D7-BDA3-4041-9E9C-AE3F90C8A249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4B59-050B-4541-9D0F-8DA3A84E86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582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E9D7-BDA3-4041-9E9C-AE3F90C8A249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4B59-050B-4541-9D0F-8DA3A84E86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394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E9D7-BDA3-4041-9E9C-AE3F90C8A249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4B59-050B-4541-9D0F-8DA3A84E86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052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E9D7-BDA3-4041-9E9C-AE3F90C8A249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4B59-050B-4541-9D0F-8DA3A84E86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07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E9D7-BDA3-4041-9E9C-AE3F90C8A249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4B59-050B-4541-9D0F-8DA3A84E86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7257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E9D7-BDA3-4041-9E9C-AE3F90C8A249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4B59-050B-4541-9D0F-8DA3A84E86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9107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E9D7-BDA3-4041-9E9C-AE3F90C8A249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4B59-050B-4541-9D0F-8DA3A84E86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556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E9D7-BDA3-4041-9E9C-AE3F90C8A249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4B59-050B-4541-9D0F-8DA3A84E86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3279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E9D7-BDA3-4041-9E9C-AE3F90C8A249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4B59-050B-4541-9D0F-8DA3A84E86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4424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7E9D7-BDA3-4041-9E9C-AE3F90C8A249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44B59-050B-4541-9D0F-8DA3A84E86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500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yandex.ru/images/search?pos=3&amp;from=tabbar&amp;img_url=https://sun3-11.userapi.com/rFxM7ENrzNz3YESnVg8FTIXxHDDt4vHycvh2Yg/x00FfNU3Gn4.jpg&amp;text=%D0%B3%D1%80%D0%B0%D0%BD%D0%B0%D1%82%D0%BE%D0%B2%D1%8B%D0%B9+%D0%B1%D1%80%D0%B0%D1%81%D0%BB%D0%B5%D1%82+%D0%BA%D1%83%D0%BF%D1%80%D0%B8%D0%BD&amp;rpt=simag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pos=4&amp;from=tabbar&amp;img_url=https://sun9-2.userapi.com/9RcaKKPzQ79wEmnlguW5zR6Bw14uiQ92L_XWMw/nvkp2b4mK40.jpg&amp;text=%D0%B0%D0%BB%D1%8B%D0%B5+%D0%BF%D0%B0%D1%80%D1%83%D1%81%D0%B0+%D0%B3%D1%80%D0%B8%D0%BD&amp;rpt=simage" TargetMode="External"/><Relationship Id="rId2" Type="http://schemas.openxmlformats.org/officeDocument/2006/relationships/hyperlink" Target="https://yandex.ru/images/search?pos=3&amp;from=tabbar&amp;img_url=https://sun3-11.userapi.com/rFxM7ENrzNz3YESnVg8FTIXxHDDt4vHycvh2Yg/x00FfNU3Gn4.jpg&amp;text=%D0%B3%D1%80%D0%B0%D0%BD%D0%B0%D1%82%D0%BE%D0%B2%D1%8B%D0%B9+%D0%B1%D1%80%D0%B0%D1%81%D0%BB%D0%B5%D1%82+%D0%BA%D1%83%D0%BF%D1%80%D0%B8%D0%BD&amp;rpt=sim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pos=5&amp;from=tabbar&amp;img_url=https://sun9-39.userapi.com/c858532/v858532104/149d35/TsoXKJ7c60Q.jpg&amp;text=%D1%80%D0%B0%D0%B7%D0%B3%D1%80%D0%BE%D0%BC&amp;rpt=simage" TargetMode="External"/><Relationship Id="rId2" Type="http://schemas.openxmlformats.org/officeDocument/2006/relationships/hyperlink" Target="https://yandex.ru/images/search?pos=3&amp;from=tabbar&amp;img_url=https://sun3-11.userapi.com/rFxM7ENrzNz3YESnVg8FTIXxHDDt4vHycvh2Yg/x00FfNU3Gn4.jpg&amp;text=%D0%B3%D1%80%D0%B0%D0%BD%D0%B0%D1%82%D0%BE%D0%B2%D1%8B%D0%B9+%D0%B1%D1%80%D0%B0%D1%81%D0%BB%D0%B5%D1%82+%D0%BA%D1%83%D0%BF%D1%80%D0%B8%D0%BD&amp;rpt=sim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pos=11&amp;from=tabbar&amp;img_url=https://www.colibribookstore.com/media/catalog/product/cache/1/image/9df78eab33525d08d6e5fb8d27136e95/k/i/kidsbooks-fedorino-gore.jpg&amp;text=%D1%84%D0%B5%D0%B4%D0%BE%D1%80%D0%B8%D0%BD%D0%BE+%D0%B3%D0%BE%D1%80%D0%B5&amp;rpt=simage" TargetMode="External"/><Relationship Id="rId2" Type="http://schemas.openxmlformats.org/officeDocument/2006/relationships/hyperlink" Target="https://yandex.ru/images/search?pos=3&amp;from=tabbar&amp;img_url=https://sun3-11.userapi.com/rFxM7ENrzNz3YESnVg8FTIXxHDDt4vHycvh2Yg/x00FfNU3Gn4.jpg&amp;text=%D0%B3%D1%80%D0%B0%D0%BD%D0%B0%D1%82%D0%BE%D0%B2%D1%8B%D0%B9+%D0%B1%D1%80%D0%B0%D1%81%D0%BB%D0%B5%D1%82+%D0%BA%D1%83%D0%BF%D1%80%D0%B8%D0%BD&amp;rpt=sim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pos=5&amp;from=tabbar&amp;img_url=https://cdn1.ozone.ru/multimedia/1021717118.jpg&amp;text=%D0%B1%D0%B0%D0%B3%D0%B0%D0%B6+%D0%BC%D0%B0%D1%80%D1%88%D0%B0%D0%BA&amp;rpt=simage" TargetMode="External"/><Relationship Id="rId2" Type="http://schemas.openxmlformats.org/officeDocument/2006/relationships/hyperlink" Target="https://yandex.ru/images/search?pos=3&amp;from=tabbar&amp;img_url=https://sun3-11.userapi.com/rFxM7ENrzNz3YESnVg8FTIXxHDDt4vHycvh2Yg/x00FfNU3Gn4.jpg&amp;text=%D0%B3%D1%80%D0%B0%D0%BD%D0%B0%D1%82%D0%BE%D0%B2%D1%8B%D0%B9+%D0%B1%D1%80%D0%B0%D1%81%D0%BB%D0%B5%D1%82+%D0%BA%D1%83%D0%BF%D1%80%D0%B8%D0%BD&amp;rpt=sim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pos=18&amp;from=tabbar&amp;img_url=https://sun9-9.userapi.com/Z-2O49MctqxIYTucwyEeC2PJhdLFwYM7oRZjZg/DKlqarJPMYs.jpg&amp;text=%D0%B2%D0%B8%D0%BD%D0%BD%D0%B8+%D0%BF%D1%83%D1%85+%D0%BC%D0%B8%D0%BB%D0%BD&amp;rpt=simage" TargetMode="External"/><Relationship Id="rId2" Type="http://schemas.openxmlformats.org/officeDocument/2006/relationships/hyperlink" Target="https://yandex.ru/images/search?pos=3&amp;from=tabbar&amp;img_url=https://sun3-11.userapi.com/rFxM7ENrzNz3YESnVg8FTIXxHDDt4vHycvh2Yg/x00FfNU3Gn4.jpg&amp;text=%D0%B3%D1%80%D0%B0%D0%BD%D0%B0%D1%82%D0%BE%D0%B2%D1%8B%D0%B9+%D0%B1%D1%80%D0%B0%D1%81%D0%BB%D0%B5%D1%82+%D0%BA%D1%83%D0%BF%D1%80%D0%B8%D0%BD&amp;rpt=sim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pos=8&amp;from=tabbar&amp;img_url=https://sun9-26.userapi.com/c850608/v850608858/19fba9/ZX-9uqxNvO4.jpg&amp;text=%D0%BD%D0%BE%D1%87%D0%BD%D0%BE%D0%B9+%D0%BF%D0%BE%D0%BB%D1%91%D1%82+%D1%8D%D0%BA%D0%B7%D1%8E%D0%BF%D0%B5%D1%80%D0%B8&amp;rpt=simage" TargetMode="External"/><Relationship Id="rId2" Type="http://schemas.openxmlformats.org/officeDocument/2006/relationships/hyperlink" Target="https://yandex.ru/images/search?pos=3&amp;from=tabbar&amp;img_url=https://sun3-11.userapi.com/rFxM7ENrzNz3YESnVg8FTIXxHDDt4vHycvh2Yg/x00FfNU3Gn4.jpg&amp;text=%D0%B3%D1%80%D0%B0%D0%BD%D0%B0%D1%82%D0%BE%D0%B2%D1%8B%D0%B9+%D0%B1%D1%80%D0%B0%D1%81%D0%BB%D0%B5%D1%82+%D0%BA%D1%83%D0%BF%D1%80%D0%B8%D0%BD&amp;rpt=sim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pos=1&amp;from=tabbar&amp;img_url=https://sun1-18.userapi.com/sFe1hHvtySRpJcRCHP0g-_sOEjNNtLfOu8bFgQ/fBsNC3-TBPw.jpg&amp;text=%D0%B7%D0%BE%D0%BB%D0%BE%D1%82%D0%BE%D0%B9+%D0%BA%D0%BB%D1%8E%D1%87%D0%B8%D0%BA+%D0%BA%D0%BD%D0%B8%D0%B3%D0%B0&amp;rpt=simage" TargetMode="External"/><Relationship Id="rId2" Type="http://schemas.openxmlformats.org/officeDocument/2006/relationships/hyperlink" Target="https://yandex.ru/images/search?pos=3&amp;from=tabbar&amp;img_url=https://sun3-11.userapi.com/rFxM7ENrzNz3YESnVg8FTIXxHDDt4vHycvh2Yg/x00FfNU3Gn4.jpg&amp;text=%D0%B3%D1%80%D0%B0%D0%BD%D0%B0%D1%82%D0%BE%D0%B2%D1%8B%D0%B9+%D0%B1%D1%80%D0%B0%D1%81%D0%BB%D0%B5%D1%82+%D0%BA%D1%83%D0%BF%D1%80%D0%B8%D0%BD&amp;rpt=sim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yandex.ru/images/search?pos=3&amp;from=tabbar&amp;img_url=https://sun3-11.userapi.com/rFxM7ENrzNz3YESnVg8FTIXxHDDt4vHycvh2Yg/x00FfNU3Gn4.jpg&amp;text=%D0%B3%D1%80%D0%B0%D0%BD%D0%B0%D1%82%D0%BE%D0%B2%D1%8B%D0%B9+%D0%B1%D1%80%D0%B0%D1%81%D0%BB%D0%B5%D1%82+%D0%BA%D1%83%D0%BF%D1%80%D0%B8%D0%BD&amp;rpt=simag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yandex.ru/images/search?pos=3&amp;from=tabbar&amp;img_url=https://sun3-11.userapi.com/rFxM7ENrzNz3YESnVg8FTIXxHDDt4vHycvh2Yg/x00FfNU3Gn4.jpg&amp;text=%D0%B3%D1%80%D0%B0%D0%BD%D0%B0%D1%82%D0%BE%D0%B2%D1%8B%D0%B9+%D0%B1%D1%80%D0%B0%D1%81%D0%BB%D0%B5%D1%82+%D0%BA%D1%83%D0%BF%D1%80%D0%B8%D0%BD&amp;rpt=simag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yandex.ru/images/search?pos=3&amp;from=tabbar&amp;img_url=https://sun3-11.userapi.com/rFxM7ENrzNz3YESnVg8FTIXxHDDt4vHycvh2Yg/x00FfNU3Gn4.jpg&amp;text=%D0%B3%D1%80%D0%B0%D0%BD%D0%B0%D1%82%D0%BE%D0%B2%D1%8B%D0%B9+%D0%B1%D1%80%D0%B0%D1%81%D0%BB%D0%B5%D1%82+%D0%BA%D1%83%D0%BF%D1%80%D0%B8%D0%BD&amp;rpt=simag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yandex.ru/images/search?pos=3&amp;from=tabbar&amp;img_url=https://sun3-11.userapi.com/rFxM7ENrzNz3YESnVg8FTIXxHDDt4vHycvh2Yg/x00FfNU3Gn4.jpg&amp;text=%D0%B3%D1%80%D0%B0%D0%BD%D0%B0%D1%82%D0%BE%D0%B2%D1%8B%D0%B9+%D0%B1%D1%80%D0%B0%D1%81%D0%BB%D0%B5%D1%82+%D0%BA%D1%83%D0%BF%D1%80%D0%B8%D0%BD&amp;rpt=simag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pos=7&amp;from=tabbar&amp;img_url=https://sun9-63.userapi.com/_pcfX1Zx2z8S6FmmhSvGPtLe0HHn3e49Kj6KKQ/v34PBXe53cM.jpg&amp;text=%D0%BE%D0%B1%D1%8B%D0%BA%D0%BD%D0%BE%D0%B2%D0%B5%D0%BD%D0%BD%D0%BE%D0%B5+%D1%87%D1%83%D0%B4%D0%BE+%D1%88%D0%B2%D0%B0%D1%80%D1%86&amp;rpt=simage" TargetMode="External"/><Relationship Id="rId2" Type="http://schemas.openxmlformats.org/officeDocument/2006/relationships/hyperlink" Target="https://yandex.ru/images/search?pos=3&amp;from=tabbar&amp;img_url=https://sun3-11.userapi.com/rFxM7ENrzNz3YESnVg8FTIXxHDDt4vHycvh2Yg/x00FfNU3Gn4.jpg&amp;text=%D0%B3%D1%80%D0%B0%D0%BD%D0%B0%D1%82%D0%BE%D0%B2%D1%8B%D0%B9+%D0%B1%D1%80%D0%B0%D1%81%D0%BB%D0%B5%D1%82+%D0%BA%D1%83%D0%BF%D1%80%D0%B8%D0%BD&amp;rpt=sim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pos=19&amp;from=tabbar&amp;img_url=https://img-gorod.ru/upload/iblock/dff/dff147fa76aeadf3dc1ac59c24b4e9a6.jpg&amp;text=%D0%BC%D0%B0%D0%BB%D0%B5%D0%BD%D1%8C%D0%BA%D0%B8%D0%B9+%D0%B2%D0%BE%D0%B4%D1%8F%D0%BD%D0%BE%D0%B9+%D0%BF%D1%80%D0%BE%D0%B9%D1%81%D0%BB%D0%B5%D1%80&amp;rpt=simage" TargetMode="External"/><Relationship Id="rId2" Type="http://schemas.openxmlformats.org/officeDocument/2006/relationships/hyperlink" Target="https://yandex.ru/images/search?pos=3&amp;from=tabbar&amp;img_url=https://sun3-11.userapi.com/rFxM7ENrzNz3YESnVg8FTIXxHDDt4vHycvh2Yg/x00FfNU3Gn4.jpg&amp;text=%D0%B3%D1%80%D0%B0%D0%BD%D0%B0%D1%82%D0%BE%D0%B2%D1%8B%D0%B9+%D0%B1%D1%80%D0%B0%D1%81%D0%BB%D0%B5%D1%82+%D0%BA%D1%83%D0%BF%D1%80%D0%B8%D0%BD&amp;rpt=sim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pos=0&amp;from=tabbar&amp;img_url=https://sun9-3.userapi.com/c858528/v858528806/1cc3b2/PKFH9zMrPmg.jpg&amp;text=%D0%BA%D1%80%D0%BE%D0%BA%D0%BE%D0%B4%D0%B8%D0%BB+%D0%B3%D0%B5%D0%BD%D0%B0+%D0%BA%D0%BD%D0%B8%D0%B6%D0%BA%D0%B0&amp;rpt=simage" TargetMode="External"/><Relationship Id="rId2" Type="http://schemas.openxmlformats.org/officeDocument/2006/relationships/hyperlink" Target="https://yandex.ru/images/search?pos=3&amp;from=tabbar&amp;img_url=https://sun3-11.userapi.com/rFxM7ENrzNz3YESnVg8FTIXxHDDt4vHycvh2Yg/x00FfNU3Gn4.jpg&amp;text=%D0%B3%D1%80%D0%B0%D0%BD%D0%B0%D1%82%D0%BE%D0%B2%D1%8B%D0%B9+%D0%B1%D1%80%D0%B0%D1%81%D0%BB%D0%B5%D1%82+%D0%BA%D1%83%D0%BF%D1%80%D0%B8%D0%BD&amp;rpt=sim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yandex.ru/images/search?pos=3&amp;from=tabbar&amp;img_url=https://sun3-11.userapi.com/rFxM7ENrzNz3YESnVg8FTIXxHDDt4vHycvh2Yg/x00FfNU3Gn4.jpg&amp;text=%D0%B3%D1%80%D0%B0%D0%BD%D0%B0%D1%82%D0%BE%D0%B2%D1%8B%D0%B9+%D0%B1%D1%80%D0%B0%D1%81%D0%BB%D0%B5%D1%82+%D0%BA%D1%83%D0%BF%D1%80%D0%B8%D0%BD&amp;rpt=simage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pos=7&amp;from=tabbar&amp;img_url=https://pbs.twimg.com/media/CTwZxPrWIAAchfF.jpg&amp;text=%D1%80%D0%BE%D0%BD%D0%BD%D0%B8+%D0%BA%D0%BD%D0%B8%D0%B6%D0%BA%D0%B0&amp;rpt=simage" TargetMode="External"/><Relationship Id="rId2" Type="http://schemas.openxmlformats.org/officeDocument/2006/relationships/hyperlink" Target="https://yandex.ru/images/search?pos=3&amp;from=tabbar&amp;img_url=https://sun3-11.userapi.com/rFxM7ENrzNz3YESnVg8FTIXxHDDt4vHycvh2Yg/x00FfNU3Gn4.jpg&amp;text=%D0%B3%D1%80%D0%B0%D0%BD%D0%B0%D1%82%D0%BE%D0%B2%D1%8B%D0%B9+%D0%B1%D1%80%D0%B0%D1%81%D0%BB%D0%B5%D1%82+%D0%BA%D1%83%D0%BF%D1%80%D0%B8%D0%BD&amp;rpt=sim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andex.ru/images/search?pos=2&amp;from=tabbar&amp;img_url=https://sun1-23.userapi.com/SN1EETfeJjd5YKu8aaKdy0Wbw45EdlBgkTXxRA/QnU1qKVklP4.jpg&amp;text=%D1%89%D0%B5%D0%BB%D0%BA%D1%83%D0%BD%D1%87%D0%B8%D0%BA+%D0%BA%D0%BD%D0%B8%D0%B3%D0%B0&amp;rpt=simag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yandex.ru/images/search?pos=0&amp;from=tabbar&amp;img_url=https://www.tutci.ru/sites/default/files/styles/fancybox/public/61942490_skazki_0.jpg&amp;text=%D1%81%D0%B0%D0%BB%D1%82%D1%8B%D0%BA%D0%BE%D0%B2+%D1%89%D0%B5%D0%B4%D1%80%D0%B8%D0%BD+%D1%81%D0%BA%D0%B0%D0%B7%D0%BA%D0%B8&amp;rpt=simag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2495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1245742">
            <a:off x="4376790" y="3709016"/>
            <a:ext cx="171591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rgbClr val="8A2C2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2021 года</a:t>
            </a:r>
            <a:endParaRPr lang="ru-RU" sz="2800" b="1" cap="none" spc="0" dirty="0">
              <a:ln w="0"/>
              <a:solidFill>
                <a:srgbClr val="8A2C2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3042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2951" y="2914649"/>
            <a:ext cx="4591050" cy="39433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/>
              <a:t>А. И. Куприн «Гранатовый браслет»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Рассказ «Гранатовый браслет» – трогательная </a:t>
            </a:r>
            <a:r>
              <a:rPr lang="ru-RU" dirty="0" smtClean="0"/>
              <a:t>и печальная история </a:t>
            </a:r>
            <a:r>
              <a:rPr lang="ru-RU" dirty="0"/>
              <a:t>любви, в основу которой был положен реальный случай.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833487" y="98569"/>
            <a:ext cx="4029978" cy="1938992"/>
          </a:xfrm>
          <a:prstGeom prst="rect">
            <a:avLst/>
          </a:prstGeom>
          <a:solidFill>
            <a:srgbClr val="FFFD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66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110</a:t>
            </a:r>
            <a:r>
              <a:rPr kumimoji="0" lang="ru-RU" altLang="ru-RU" sz="66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 лет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54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(1911 г.)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38935"/>
            <a:ext cx="14128906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 </a:t>
            </a:r>
            <a:r>
              <a:rPr kumimoji="0" lang="ru-RU" altLang="ru-RU" sz="19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7</a:t>
            </a: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63×1200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218" name="Picture 2" descr="Подробнее о Гранатовый браслет - купить по выгодной цене.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232292"/>
            <a:ext cx="4130675" cy="651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664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2951" y="2914649"/>
            <a:ext cx="4591050" cy="39433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 повесть-феерия Александра 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Грина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«Алые паруса»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непоколебимой вере и всепобеждающей, возвышенной мечте, о том, что каждый может сделать для близкого чудо.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52951" y="335611"/>
            <a:ext cx="4029978" cy="1938992"/>
          </a:xfrm>
          <a:prstGeom prst="rect">
            <a:avLst/>
          </a:prstGeom>
          <a:solidFill>
            <a:srgbClr val="FFFD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66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100</a:t>
            </a:r>
            <a:r>
              <a:rPr kumimoji="0" lang="ru-RU" altLang="ru-RU" sz="66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 лет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54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(1921 г.)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9564"/>
            <a:ext cx="1412890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 </a:t>
            </a:r>
            <a:r>
              <a:rPr kumimoji="0" lang="ru-RU" altLang="ru-RU" sz="19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28650" y="-3048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  </a:t>
            </a:r>
            <a:r>
              <a:rPr kumimoji="0" lang="ru-RU" altLang="ru-RU" sz="19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</a:t>
            </a: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D 776×1200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506" name="Picture 2" descr="Александр Грин Алые паруса фото.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197" y="538329"/>
            <a:ext cx="3770040" cy="582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8509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2951" y="2914649"/>
            <a:ext cx="4591050" cy="39433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/>
              <a:t>А. А. Фадеев «Разгром»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Действие происходит в годы Гражданской войны в Уссурийском крае.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833487" y="98569"/>
            <a:ext cx="4029978" cy="1938992"/>
          </a:xfrm>
          <a:prstGeom prst="rect">
            <a:avLst/>
          </a:prstGeom>
          <a:solidFill>
            <a:srgbClr val="FFFD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66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95</a:t>
            </a:r>
            <a:r>
              <a:rPr kumimoji="0" lang="ru-RU" altLang="ru-RU" sz="66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 лет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54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(1926 г.)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9564"/>
            <a:ext cx="1412890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 </a:t>
            </a:r>
            <a:r>
              <a:rPr kumimoji="0" lang="ru-RU" altLang="ru-RU" sz="19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</a:t>
            </a:r>
          </a:p>
        </p:txBody>
      </p:sp>
      <p:pic>
        <p:nvPicPr>
          <p:cNvPr id="10242" name="Picture 2" descr="Разгром.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362" y="514350"/>
            <a:ext cx="4030228" cy="611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1716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6698" y="2152649"/>
            <a:ext cx="4591050" cy="39433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/>
              <a:t>«</a:t>
            </a:r>
            <a:r>
              <a:rPr lang="ru-RU" b="1" dirty="0" err="1" smtClean="0"/>
              <a:t>Федорино</a:t>
            </a:r>
            <a:r>
              <a:rPr lang="ru-RU" b="1" dirty="0" smtClean="0"/>
              <a:t> горе», «Путаница», «Телефон»</a:t>
            </a:r>
          </a:p>
          <a:p>
            <a:pPr marL="0" indent="0">
              <a:buNone/>
            </a:pPr>
            <a:r>
              <a:rPr lang="ru-RU" sz="2400" dirty="0"/>
              <a:t>Имя </a:t>
            </a:r>
            <a:r>
              <a:rPr lang="ru-RU" sz="2400" dirty="0" smtClean="0"/>
              <a:t>К. И.</a:t>
            </a:r>
            <a:r>
              <a:rPr lang="ru-RU" sz="2400" dirty="0"/>
              <a:t> </a:t>
            </a:r>
            <a:r>
              <a:rPr lang="ru-RU" sz="2400" b="1" dirty="0"/>
              <a:t>Чуковского</a:t>
            </a:r>
            <a:r>
              <a:rPr lang="ru-RU" sz="2400" dirty="0"/>
              <a:t> знакомо каждому ребенку с самого раннего детства. Это у его ворот растет чудо-дерево, на котором зреют «чулки да башмаки, словно яблоки». Это он запросто разговаривает по телефону со всем звериным миром. Корней Иванович </a:t>
            </a:r>
            <a:r>
              <a:rPr lang="ru-RU" sz="2400" b="1" dirty="0"/>
              <a:t>Чуковский</a:t>
            </a:r>
            <a:r>
              <a:rPr lang="ru-RU" sz="2400" dirty="0"/>
              <a:t> автор множества детских произведений.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833487" y="98569"/>
            <a:ext cx="4029978" cy="1938992"/>
          </a:xfrm>
          <a:prstGeom prst="rect">
            <a:avLst/>
          </a:prstGeom>
          <a:solidFill>
            <a:srgbClr val="FFFD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66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95</a:t>
            </a:r>
            <a:r>
              <a:rPr kumimoji="0" lang="ru-RU" altLang="ru-RU" sz="66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 лет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54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(1926 г.)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9564"/>
            <a:ext cx="1412890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 </a:t>
            </a:r>
            <a:r>
              <a:rPr kumimoji="0" lang="ru-RU" altLang="ru-RU" sz="19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38150" y="299084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  </a:t>
            </a:r>
            <a:r>
              <a:rPr kumimoji="0" lang="ru-RU" altLang="ru-RU" sz="19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</a:t>
            </a: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D 1819×2425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2530" name="Picture 2" descr="Книга Федорино горе Чуковский Корней Иванович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551" y="430276"/>
            <a:ext cx="4249294" cy="566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002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6698" y="2152649"/>
            <a:ext cx="4591050" cy="39433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/>
              <a:t>С. Я. Маршак.</a:t>
            </a:r>
          </a:p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dirty="0"/>
              <a:t>Сказка «</a:t>
            </a:r>
            <a:r>
              <a:rPr lang="ru-RU" b="1" dirty="0"/>
              <a:t>Багаж</a:t>
            </a:r>
            <a:r>
              <a:rPr lang="ru-RU" dirty="0"/>
              <a:t>» о том, как женщина сдает в </a:t>
            </a:r>
            <a:r>
              <a:rPr lang="ru-RU" b="1" dirty="0"/>
              <a:t>багаж</a:t>
            </a:r>
            <a:r>
              <a:rPr lang="ru-RU" dirty="0"/>
              <a:t> крупные вещи: диван, чемодан, саквояж, корзину, картину, картонку и маленькую собачонку. После погрузки </a:t>
            </a:r>
            <a:r>
              <a:rPr lang="ru-RU" b="1" dirty="0"/>
              <a:t>багажа</a:t>
            </a:r>
            <a:r>
              <a:rPr lang="ru-RU" dirty="0"/>
              <a:t> щенок пугается звонка на перроне и сбегает. </a:t>
            </a:r>
            <a:r>
              <a:rPr lang="ru-RU" dirty="0" smtClean="0"/>
              <a:t> Что там было!..</a:t>
            </a:r>
            <a:endParaRPr lang="ru-RU" b="1" dirty="0" smtClean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833487" y="98569"/>
            <a:ext cx="4029978" cy="1938992"/>
          </a:xfrm>
          <a:prstGeom prst="rect">
            <a:avLst/>
          </a:prstGeom>
          <a:solidFill>
            <a:srgbClr val="FFFD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66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95</a:t>
            </a:r>
            <a:r>
              <a:rPr kumimoji="0" lang="ru-RU" altLang="ru-RU" sz="66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 лет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54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(1926 г.)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9564"/>
            <a:ext cx="1412890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 </a:t>
            </a:r>
            <a:r>
              <a:rPr kumimoji="0" lang="ru-RU" altLang="ru-RU" sz="19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</a:t>
            </a:r>
          </a:p>
        </p:txBody>
      </p:sp>
      <p:pic>
        <p:nvPicPr>
          <p:cNvPr id="23554" name="Picture 2" descr="Книга &amp;quot;Багаж&amp;quot; - купить книгу ISBN ГВН 466/БН2-19122017/07 с быстр..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94" y="276224"/>
            <a:ext cx="4401206" cy="58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776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7648" y="2037561"/>
            <a:ext cx="4591050" cy="39433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/>
              <a:t>«Винни Пух» . </a:t>
            </a:r>
          </a:p>
          <a:p>
            <a:pPr marL="0" indent="0">
              <a:buNone/>
            </a:pPr>
            <a:r>
              <a:rPr lang="ru-RU" b="1" dirty="0" smtClean="0"/>
              <a:t>Винни Пух - </a:t>
            </a:r>
            <a:r>
              <a:rPr lang="ru-RU" dirty="0" smtClean="0"/>
              <a:t>плюшевый </a:t>
            </a:r>
            <a:r>
              <a:rPr lang="ru-RU" dirty="0"/>
              <a:t>мишка, персонаж двух повестей и двух сборников стихотворений английского писателя Алана </a:t>
            </a:r>
            <a:r>
              <a:rPr lang="ru-RU" b="1" dirty="0" err="1" smtClean="0"/>
              <a:t>Милна</a:t>
            </a:r>
            <a:r>
              <a:rPr lang="ru-RU" b="1" dirty="0" smtClean="0"/>
              <a:t>. Он </a:t>
            </a:r>
            <a:r>
              <a:rPr lang="ru-RU" dirty="0" smtClean="0"/>
              <a:t> </a:t>
            </a:r>
            <a:r>
              <a:rPr lang="ru-RU" dirty="0"/>
              <a:t>довольно толстый </a:t>
            </a:r>
            <a:r>
              <a:rPr lang="ru-RU" dirty="0" err="1" smtClean="0"/>
              <a:t>медвежо</a:t>
            </a:r>
            <a:r>
              <a:rPr lang="ru-RU" dirty="0" smtClean="0"/>
              <a:t>-нок </a:t>
            </a:r>
            <a:r>
              <a:rPr lang="ru-RU" dirty="0"/>
              <a:t>- больше всего на свете любит поесть. А кроме </a:t>
            </a:r>
            <a:r>
              <a:rPr lang="ru-RU" dirty="0" smtClean="0"/>
              <a:t>это-</a:t>
            </a:r>
            <a:r>
              <a:rPr lang="ru-RU" dirty="0" err="1" smtClean="0"/>
              <a:t>го</a:t>
            </a:r>
            <a:r>
              <a:rPr lang="ru-RU" dirty="0"/>
              <a:t>, он сочиняет песенки, </a:t>
            </a:r>
            <a:r>
              <a:rPr lang="ru-RU" dirty="0" err="1"/>
              <a:t>пыхтелки</a:t>
            </a:r>
            <a:r>
              <a:rPr lang="ru-RU" dirty="0"/>
              <a:t>, сопелки и </a:t>
            </a:r>
            <a:r>
              <a:rPr lang="ru-RU" dirty="0" smtClean="0"/>
              <a:t>кричал-</a:t>
            </a:r>
            <a:r>
              <a:rPr lang="ru-RU" dirty="0" err="1" smtClean="0"/>
              <a:t>ки</a:t>
            </a:r>
            <a:r>
              <a:rPr lang="ru-RU" dirty="0" smtClean="0"/>
              <a:t> </a:t>
            </a:r>
            <a:r>
              <a:rPr lang="ru-RU" dirty="0"/>
              <a:t>на все случаи жизни. </a:t>
            </a:r>
            <a:endParaRPr lang="ru-RU" b="1" dirty="0" smtClean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833487" y="98569"/>
            <a:ext cx="4029978" cy="1938992"/>
          </a:xfrm>
          <a:prstGeom prst="rect">
            <a:avLst/>
          </a:prstGeom>
          <a:solidFill>
            <a:srgbClr val="FFFD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66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95</a:t>
            </a:r>
            <a:r>
              <a:rPr kumimoji="0" lang="ru-RU" altLang="ru-RU" sz="66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 лет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54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(1926 г.)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9564"/>
            <a:ext cx="1412890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 </a:t>
            </a:r>
            <a:r>
              <a:rPr kumimoji="0" lang="ru-RU" altLang="ru-RU" sz="19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</a:t>
            </a:r>
          </a:p>
        </p:txBody>
      </p:sp>
      <p:pic>
        <p:nvPicPr>
          <p:cNvPr id="24578" name="Picture 2" descr="Удивительная сказка А.Милна о медвежонке Винни-Пухе и его друзьях в переска..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779" y="236214"/>
            <a:ext cx="3747150" cy="64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3973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2415" y="2533649"/>
            <a:ext cx="4591050" cy="39433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/>
              <a:t>Антуан де Сент-Экзюпери «Ночной полет»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Перед вами – легендарное произведение Антуана де Сент-Экзюпери, писателя – и летчика. Произведение, в котором талант писателя служит лишь средством и формой выразить ощущения летчика.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833487" y="98569"/>
            <a:ext cx="4029978" cy="1938992"/>
          </a:xfrm>
          <a:prstGeom prst="rect">
            <a:avLst/>
          </a:prstGeom>
          <a:solidFill>
            <a:srgbClr val="FFFD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66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90</a:t>
            </a:r>
            <a:r>
              <a:rPr kumimoji="0" lang="ru-RU" altLang="ru-RU" sz="66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 лет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54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(1931 г.)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9564"/>
            <a:ext cx="1412890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 </a:t>
            </a:r>
            <a:r>
              <a:rPr kumimoji="0" lang="ru-RU" altLang="ru-RU" sz="19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  </a:t>
            </a:r>
            <a:r>
              <a:rPr kumimoji="0" lang="ru-RU" altLang="ru-RU" sz="19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D 926×1500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266" name="Picture 2" descr="Ночной полет / Antoine de Saint-Exupery.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683" y="304800"/>
            <a:ext cx="3819049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1264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2415" y="2533649"/>
            <a:ext cx="4591050" cy="39433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Книга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 А. Н. Толстого о приключениях Буратино любима не только многими детьми, но и взрослыми. Писатель создал такое произведение, которое в лёгкой и ненавязчивой форме рассказывает о важных ценностях и даёт жизненные уроки.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833487" y="98569"/>
            <a:ext cx="4029978" cy="1938992"/>
          </a:xfrm>
          <a:prstGeom prst="rect">
            <a:avLst/>
          </a:prstGeom>
          <a:solidFill>
            <a:srgbClr val="FFFD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66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85</a:t>
            </a:r>
            <a:r>
              <a:rPr kumimoji="0" lang="ru-RU" altLang="ru-RU" sz="66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 лет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54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(1936 г.)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9564"/>
            <a:ext cx="1412890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 </a:t>
            </a:r>
            <a:r>
              <a:rPr kumimoji="0" lang="ru-RU" altLang="ru-RU" sz="19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  </a:t>
            </a:r>
            <a:r>
              <a:rPr kumimoji="0" lang="ru-RU" altLang="ru-RU" sz="19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</a:t>
            </a: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D 1237×1777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5602" name="Picture 2" descr="Книга Золотой ключик, или Приключения Буратино.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99" y="666750"/>
            <a:ext cx="4049018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9533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2415" y="2533649"/>
            <a:ext cx="4591050" cy="39433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Стихи для малышей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</a:rPr>
              <a:t>Игрушки</a:t>
            </a:r>
            <a:r>
              <a:rPr lang="ru-RU" dirty="0">
                <a:solidFill>
                  <a:srgbClr val="002060"/>
                </a:solidFill>
              </a:rPr>
              <a:t>» - классика. Стихи Агнии </a:t>
            </a:r>
            <a:r>
              <a:rPr lang="ru-RU" b="1" dirty="0" err="1">
                <a:solidFill>
                  <a:srgbClr val="002060"/>
                </a:solidFill>
              </a:rPr>
              <a:t>Барто</a:t>
            </a:r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dirty="0" smtClean="0">
                <a:solidFill>
                  <a:srgbClr val="002060"/>
                </a:solidFill>
              </a:rPr>
              <a:t>наполнены </a:t>
            </a:r>
            <a:r>
              <a:rPr lang="ru-RU" dirty="0">
                <a:solidFill>
                  <a:srgbClr val="002060"/>
                </a:solidFill>
              </a:rPr>
              <a:t>глубоким смыслом, ненавязчиво учат быть стойкими, отвечать за свои действия, беречь тех, кого любишь. И это обучение проходит на понятных для всех примерах. 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833487" y="98569"/>
            <a:ext cx="4029978" cy="1938992"/>
          </a:xfrm>
          <a:prstGeom prst="rect">
            <a:avLst/>
          </a:prstGeom>
          <a:solidFill>
            <a:srgbClr val="FFFD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66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85</a:t>
            </a:r>
            <a:r>
              <a:rPr kumimoji="0" lang="ru-RU" altLang="ru-RU" sz="66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 лет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54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(1936 г.)</a:t>
            </a:r>
          </a:p>
        </p:txBody>
      </p:sp>
      <p:sp>
        <p:nvSpPr>
          <p:cNvPr id="7" name="AutoShape 2" descr="https://lenta.gcdn.co/globalassets/1/-/49/13/26/269719.png?preset=fulllossywh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5588"/>
            <a:ext cx="3959225" cy="626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77189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2415" y="2533649"/>
            <a:ext cx="4591050" cy="39433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А. Т. Твардовский «Василий Теркин»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В глубоко правдивой,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исполнен-ной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юмора, классически ясной по своей поэтической форме поэме «Василий Теркин» А. Т. Твардовский создал бессмертный образ советского бойца.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произведение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стало олицетворением патриотизма и духа нации.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833487" y="98569"/>
            <a:ext cx="4029978" cy="1938992"/>
          </a:xfrm>
          <a:prstGeom prst="rect">
            <a:avLst/>
          </a:prstGeom>
          <a:solidFill>
            <a:srgbClr val="FFFD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6600" b="1" dirty="0">
                <a:solidFill>
                  <a:srgbClr val="336699"/>
                </a:solidFill>
                <a:latin typeface="Arial" panose="020B0604020202020204" pitchFamily="34" charset="0"/>
              </a:rPr>
              <a:t>8</a:t>
            </a:r>
            <a:r>
              <a:rPr lang="ru-RU" altLang="ru-RU" sz="66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0</a:t>
            </a:r>
            <a:r>
              <a:rPr kumimoji="0" lang="ru-RU" altLang="ru-RU" sz="66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 лет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54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(1941 г.)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9564"/>
            <a:ext cx="1412890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 </a:t>
            </a:r>
            <a:r>
              <a:rPr kumimoji="0" lang="ru-RU" altLang="ru-RU" sz="19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</a:t>
            </a:r>
          </a:p>
        </p:txBody>
      </p:sp>
      <p:pic>
        <p:nvPicPr>
          <p:cNvPr id="12290" name="Picture 2" descr="обложка книги А. Т. Твардовский  «Василий Теркин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245" y="174769"/>
            <a:ext cx="3939620" cy="637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9451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7680" y="2760453"/>
            <a:ext cx="3667669" cy="3416510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В 1321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году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Данте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Алигьери закончил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свою «Божественную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комедию». Он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писал ее четырнадцать лет – и произведение поэта читают до сих пор.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66525" y="523421"/>
            <a:ext cx="4029978" cy="1938992"/>
          </a:xfrm>
          <a:prstGeom prst="rect">
            <a:avLst/>
          </a:prstGeom>
          <a:solidFill>
            <a:srgbClr val="FFFD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66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700 лет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54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(1321г.)</a:t>
            </a:r>
          </a:p>
        </p:txBody>
      </p:sp>
      <p:pic>
        <p:nvPicPr>
          <p:cNvPr id="1026" name="Picture 2" descr="обложка книги  Данте Алигьери, «Божественная комедия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341" y="285089"/>
            <a:ext cx="4261171" cy="639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3939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2415" y="2533649"/>
            <a:ext cx="4591050" cy="39433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В. П. Некрасов «В окопах Сталинграда»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Написанная «тихой» прозой, без героического пафоса и замаха на грандиозность, удивительно правдивая, по-настоящему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на-родная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, эта повесть стала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насто-ящем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явление советской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воен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-ной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литературы. Виктор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Некра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-сов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, фронтовик, прошедший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гор-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нило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жесточайших боев, не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сов-рал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в ней ни словом, ни буквой.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833487" y="98569"/>
            <a:ext cx="4029978" cy="1938992"/>
          </a:xfrm>
          <a:prstGeom prst="rect">
            <a:avLst/>
          </a:prstGeom>
          <a:solidFill>
            <a:srgbClr val="FFFD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66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75</a:t>
            </a:r>
            <a:r>
              <a:rPr kumimoji="0" lang="ru-RU" altLang="ru-RU" sz="66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 лет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54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(1946 г.)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9564"/>
            <a:ext cx="1412890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 </a:t>
            </a:r>
            <a:r>
              <a:rPr kumimoji="0" lang="ru-RU" altLang="ru-RU" sz="19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</a:t>
            </a:r>
          </a:p>
        </p:txBody>
      </p:sp>
      <p:pic>
        <p:nvPicPr>
          <p:cNvPr id="13314" name="Picture 2" descr="обложка книги В.  П. Некрасов «В окопах Сталинграда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419" y="590551"/>
            <a:ext cx="3971578" cy="588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0584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2415" y="2533649"/>
            <a:ext cx="4591050" cy="39433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Б. Н. Полевой «Повесть о настоящем человеке»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Повесть рассказывает о советском летчике Алексее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Мересьеве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который был сбит в бою Великой Отечественной войны, тяжело ранен, но силой воли возвратился в ряды действующих летчиков. </a:t>
            </a:r>
          </a:p>
          <a:p>
            <a:pPr marL="0" indent="0">
              <a:buNone/>
            </a:pP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833487" y="98569"/>
            <a:ext cx="4029978" cy="1938992"/>
          </a:xfrm>
          <a:prstGeom prst="rect">
            <a:avLst/>
          </a:prstGeom>
          <a:solidFill>
            <a:srgbClr val="FFFD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66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75</a:t>
            </a:r>
            <a:r>
              <a:rPr kumimoji="0" lang="ru-RU" altLang="ru-RU" sz="66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 лет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54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(1946 г.)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9564"/>
            <a:ext cx="1412890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 </a:t>
            </a:r>
            <a:r>
              <a:rPr kumimoji="0" lang="ru-RU" altLang="ru-RU" sz="19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</a:t>
            </a:r>
          </a:p>
        </p:txBody>
      </p:sp>
      <p:pic>
        <p:nvPicPr>
          <p:cNvPr id="14338" name="Picture 2" descr="обложка книги Б. Н. Полевой  «Повесть о настоящем человеке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732" y="552450"/>
            <a:ext cx="3842951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6166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9550" y="1998672"/>
            <a:ext cx="4843915" cy="39433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/>
              <a:t>А. А. Фадеев «Молодая гвардия»</a:t>
            </a:r>
            <a:endParaRPr lang="ru-RU" dirty="0"/>
          </a:p>
          <a:p>
            <a:pPr marL="0" indent="0">
              <a:buNone/>
            </a:pPr>
            <a:r>
              <a:rPr lang="ru-RU" sz="2400" dirty="0" smtClean="0"/>
              <a:t>В маленьком </a:t>
            </a:r>
            <a:r>
              <a:rPr lang="ru-RU" sz="2400" dirty="0"/>
              <a:t>шахтерском </a:t>
            </a:r>
            <a:r>
              <a:rPr lang="ru-RU" sz="2400" dirty="0" smtClean="0"/>
              <a:t>городке Краснодоне Олег </a:t>
            </a:r>
            <a:r>
              <a:rPr lang="ru-RU" sz="2400" dirty="0"/>
              <a:t>Кошевой, Ульяна Громова, Любовь </a:t>
            </a:r>
            <a:r>
              <a:rPr lang="ru-RU" sz="2400" dirty="0" smtClean="0"/>
              <a:t>Шевцова</a:t>
            </a:r>
            <a:r>
              <a:rPr lang="ru-RU" sz="2400" dirty="0"/>
              <a:t>, Сергей Тюленин были совсем юные, вчерашние выпускники школ и старшеклассники, </a:t>
            </a:r>
            <a:r>
              <a:rPr lang="ru-RU" sz="2400" dirty="0" smtClean="0"/>
              <a:t>обычные под-ростки</a:t>
            </a:r>
            <a:r>
              <a:rPr lang="ru-RU" sz="2400" dirty="0"/>
              <a:t>. Сильные духом, </a:t>
            </a:r>
            <a:r>
              <a:rPr lang="ru-RU" sz="2400" dirty="0" err="1" smtClean="0"/>
              <a:t>неслом</a:t>
            </a:r>
            <a:r>
              <a:rPr lang="ru-RU" sz="2400" dirty="0" smtClean="0"/>
              <a:t>-ленные</a:t>
            </a:r>
            <a:r>
              <a:rPr lang="ru-RU" sz="2400" dirty="0"/>
              <a:t>, они создали </a:t>
            </a:r>
            <a:r>
              <a:rPr lang="ru-RU" sz="2400" dirty="0" smtClean="0"/>
              <a:t>подпольную </a:t>
            </a:r>
            <a:r>
              <a:rPr lang="ru-RU" sz="2400" dirty="0"/>
              <a:t>комсомольскую </a:t>
            </a:r>
            <a:r>
              <a:rPr lang="ru-RU" sz="2400" dirty="0" smtClean="0"/>
              <a:t>организацию </a:t>
            </a:r>
            <a:r>
              <a:rPr lang="ru-RU" sz="2400" dirty="0"/>
              <a:t>«Молодая гвардия», </a:t>
            </a:r>
            <a:r>
              <a:rPr lang="ru-RU" sz="2400" dirty="0" smtClean="0"/>
              <a:t>которая </a:t>
            </a:r>
            <a:r>
              <a:rPr lang="ru-RU" sz="2400" dirty="0" err="1" smtClean="0"/>
              <a:t>сво</a:t>
            </a:r>
            <a:r>
              <a:rPr lang="ru-RU" sz="2400" dirty="0" smtClean="0"/>
              <a:t>-ими </a:t>
            </a:r>
            <a:r>
              <a:rPr lang="ru-RU" sz="2400" dirty="0"/>
              <a:t>диверсиями </a:t>
            </a:r>
            <a:r>
              <a:rPr lang="ru-RU" sz="2400" dirty="0" smtClean="0"/>
              <a:t>заставляла </a:t>
            </a:r>
            <a:r>
              <a:rPr lang="ru-RU" sz="2400" dirty="0"/>
              <a:t>почву гореть под ногами </a:t>
            </a:r>
            <a:r>
              <a:rPr lang="ru-RU" sz="1800" dirty="0" smtClean="0"/>
              <a:t>фашистов. 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833487" y="98569"/>
            <a:ext cx="4029978" cy="1938992"/>
          </a:xfrm>
          <a:prstGeom prst="rect">
            <a:avLst/>
          </a:prstGeom>
          <a:solidFill>
            <a:srgbClr val="FFFD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66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70</a:t>
            </a:r>
            <a:r>
              <a:rPr kumimoji="0" lang="ru-RU" altLang="ru-RU" sz="66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 лет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54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(1951 г.)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9564"/>
            <a:ext cx="1412890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 </a:t>
            </a:r>
            <a:r>
              <a:rPr kumimoji="0" lang="ru-RU" altLang="ru-RU" sz="19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</a:t>
            </a:r>
          </a:p>
        </p:txBody>
      </p:sp>
      <p:pic>
        <p:nvPicPr>
          <p:cNvPr id="15362" name="Picture 2" descr="обложка книги А. А. Фадеев «Молодая гвардия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745" y="696912"/>
            <a:ext cx="3512060" cy="545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7223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9550" y="1998672"/>
            <a:ext cx="4843915" cy="39433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/>
              <a:t>Е. Л. Шварц «Обыкновенное чудо»</a:t>
            </a:r>
            <a:endParaRPr lang="ru-RU" dirty="0"/>
          </a:p>
          <a:p>
            <a:pPr marL="0" indent="0">
              <a:buNone/>
            </a:pPr>
            <a:r>
              <a:rPr lang="ru-RU" sz="2400" dirty="0"/>
              <a:t>«Обыкновенное чудо» – самая главная и лучшая пьеса-сказка Е. Шварца, блестящего выдумщика, острослова и мудрого человека. Вот уже более полувека читатели и зрители смеются и грустят вместе с ее героями: Хозяином </a:t>
            </a:r>
            <a:r>
              <a:rPr lang="ru-RU" sz="2400" dirty="0" smtClean="0"/>
              <a:t>- смешным </a:t>
            </a:r>
            <a:r>
              <a:rPr lang="ru-RU" sz="2400" dirty="0"/>
              <a:t>тираном Королем, юношей со странным именем Медведь, которому суждено влюбиться в Принцессу, поцеловать ее и... превратиться в медведя.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833487" y="98569"/>
            <a:ext cx="4029978" cy="1938992"/>
          </a:xfrm>
          <a:prstGeom prst="rect">
            <a:avLst/>
          </a:prstGeom>
          <a:solidFill>
            <a:srgbClr val="FFFD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66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70</a:t>
            </a:r>
            <a:r>
              <a:rPr kumimoji="0" lang="ru-RU" altLang="ru-RU" sz="66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 лет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54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(1951 г.)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9564"/>
            <a:ext cx="1412890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 </a:t>
            </a:r>
            <a:r>
              <a:rPr kumimoji="0" lang="ru-RU" altLang="ru-RU" sz="19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264954"/>
            <a:ext cx="13344399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  </a:t>
            </a:r>
            <a:r>
              <a:rPr kumimoji="0" lang="ru-RU" altLang="ru-RU" sz="19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6</a:t>
            </a: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76×1024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386" name="Picture 2" descr="Пьеса Обыкновенное чудо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6" y="641825"/>
            <a:ext cx="3711574" cy="562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8834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5800" y="1998672"/>
            <a:ext cx="4367665" cy="39433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/>
              <a:t>«Маленький</a:t>
            </a:r>
            <a:r>
              <a:rPr lang="ru-RU" dirty="0"/>
              <a:t> </a:t>
            </a:r>
            <a:r>
              <a:rPr lang="ru-RU" b="1" dirty="0"/>
              <a:t>Водяной</a:t>
            </a:r>
            <a:r>
              <a:rPr lang="ru-RU" dirty="0"/>
              <a:t>" - одна из лучших сказок для малышей известного немецкого писателя </a:t>
            </a:r>
            <a:r>
              <a:rPr lang="ru-RU" dirty="0" err="1"/>
              <a:t>Отфрида</a:t>
            </a:r>
            <a:r>
              <a:rPr lang="ru-RU" dirty="0"/>
              <a:t> </a:t>
            </a:r>
            <a:r>
              <a:rPr lang="ru-RU" b="1" dirty="0" err="1"/>
              <a:t>Пройслера</a:t>
            </a:r>
            <a:r>
              <a:rPr lang="ru-RU" dirty="0"/>
              <a:t>. Бесшабашный, веселый, озорной </a:t>
            </a:r>
            <a:r>
              <a:rPr lang="ru-RU" b="1" dirty="0"/>
              <a:t>маленький</a:t>
            </a:r>
            <a:r>
              <a:rPr lang="ru-RU" dirty="0"/>
              <a:t> </a:t>
            </a:r>
            <a:r>
              <a:rPr lang="ru-RU" b="1" dirty="0"/>
              <a:t>водяной</a:t>
            </a:r>
            <a:r>
              <a:rPr lang="ru-RU" dirty="0"/>
              <a:t> ни минуты не может просидеть без дела и постоянно ввязывается в различные переделки.</a:t>
            </a:r>
            <a:endParaRPr lang="ru-RU" sz="24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833487" y="98569"/>
            <a:ext cx="4029978" cy="1938992"/>
          </a:xfrm>
          <a:prstGeom prst="rect">
            <a:avLst/>
          </a:prstGeom>
          <a:solidFill>
            <a:srgbClr val="FFFD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66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65</a:t>
            </a:r>
            <a:r>
              <a:rPr kumimoji="0" lang="ru-RU" altLang="ru-RU" sz="66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 лет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54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(1956 г.)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9564"/>
            <a:ext cx="1412890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 </a:t>
            </a:r>
            <a:r>
              <a:rPr kumimoji="0" lang="ru-RU" altLang="ru-RU" sz="19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1523494"/>
            <a:ext cx="9144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  </a:t>
            </a:r>
            <a:r>
              <a:rPr kumimoji="0" lang="ru-RU" altLang="ru-RU" sz="19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 </a:t>
            </a:r>
          </a:p>
        </p:txBody>
      </p:sp>
      <p:pic>
        <p:nvPicPr>
          <p:cNvPr id="26626" name="Picture 2" descr="Маленький Водяной со скидкой за 124р. в интернет-магазине Читай-город, Прой..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407" y="398076"/>
            <a:ext cx="4019550" cy="615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8405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5800" y="1998672"/>
            <a:ext cx="4367665" cy="39433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“</a:t>
            </a:r>
            <a:r>
              <a:rPr lang="ru-RU" b="1" dirty="0"/>
              <a:t>Крокодил</a:t>
            </a:r>
            <a:r>
              <a:rPr lang="ru-RU" dirty="0"/>
              <a:t> </a:t>
            </a:r>
            <a:r>
              <a:rPr lang="ru-RU" b="1" dirty="0"/>
              <a:t>Гена</a:t>
            </a:r>
            <a:r>
              <a:rPr lang="ru-RU" dirty="0"/>
              <a:t> и его друзья”- повесть российского писателя Эдуарда </a:t>
            </a:r>
            <a:r>
              <a:rPr lang="ru-RU" dirty="0" smtClean="0"/>
              <a:t>Успенского </a:t>
            </a:r>
            <a:r>
              <a:rPr lang="ru-RU" dirty="0"/>
              <a:t>о добром </a:t>
            </a:r>
            <a:r>
              <a:rPr lang="ru-RU" b="1" dirty="0"/>
              <a:t>крокодиле</a:t>
            </a:r>
            <a:r>
              <a:rPr lang="ru-RU" dirty="0"/>
              <a:t> </a:t>
            </a:r>
            <a:r>
              <a:rPr lang="ru-RU" b="1" dirty="0"/>
              <a:t>Гене</a:t>
            </a:r>
            <a:r>
              <a:rPr lang="ru-RU" dirty="0"/>
              <a:t> и неизвестном науке звере Чебурашке, коварной старухе Шапокляк и </a:t>
            </a:r>
            <a:r>
              <a:rPr lang="ru-RU" dirty="0" smtClean="0"/>
              <a:t>её спутнице </a:t>
            </a:r>
            <a:r>
              <a:rPr lang="ru-RU" dirty="0" err="1" smtClean="0"/>
              <a:t>крыске</a:t>
            </a:r>
            <a:r>
              <a:rPr lang="ru-RU" dirty="0" smtClean="0"/>
              <a:t> Лариске.</a:t>
            </a:r>
            <a:endParaRPr lang="ru-RU" sz="24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833487" y="98569"/>
            <a:ext cx="4029978" cy="1938992"/>
          </a:xfrm>
          <a:prstGeom prst="rect">
            <a:avLst/>
          </a:prstGeom>
          <a:solidFill>
            <a:srgbClr val="FFFD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6600" b="1" dirty="0">
                <a:solidFill>
                  <a:srgbClr val="336699"/>
                </a:solidFill>
                <a:latin typeface="Arial" panose="020B0604020202020204" pitchFamily="34" charset="0"/>
              </a:rPr>
              <a:t>5</a:t>
            </a:r>
            <a:r>
              <a:rPr lang="ru-RU" altLang="ru-RU" sz="66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5</a:t>
            </a:r>
            <a:r>
              <a:rPr kumimoji="0" lang="ru-RU" altLang="ru-RU" sz="66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 лет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54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(1966 г.)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9564"/>
            <a:ext cx="1412890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 </a:t>
            </a:r>
            <a:r>
              <a:rPr kumimoji="0" lang="ru-RU" altLang="ru-RU" sz="19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66207" y="3096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  </a:t>
            </a:r>
            <a:r>
              <a:rPr kumimoji="0" lang="ru-RU" altLang="ru-RU" sz="19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</a:t>
            </a: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D 1226×1771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7650" name="Picture 2" descr="Крокодил Гена и его друзья.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350" y="428066"/>
            <a:ext cx="4000500" cy="576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0148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9550" y="1998672"/>
            <a:ext cx="4843915" cy="39433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/>
              <a:t>Г. Н. </a:t>
            </a:r>
            <a:r>
              <a:rPr lang="ru-RU" b="1" dirty="0" err="1"/>
              <a:t>Троепольский</a:t>
            </a:r>
            <a:r>
              <a:rPr lang="ru-RU" b="1" dirty="0"/>
              <a:t> «Белый Бим Черное ухо»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«Белый Бим Чёрное ухо» – это книга не просто о верном и до конца жизни преданном сеттере Биме, но и о злых и добрых людях, а также о взаимопонимании «двух миров»: человека и природы.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833487" y="98569"/>
            <a:ext cx="4029978" cy="1938992"/>
          </a:xfrm>
          <a:prstGeom prst="rect">
            <a:avLst/>
          </a:prstGeom>
          <a:solidFill>
            <a:srgbClr val="FFFD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6600" b="1" dirty="0">
                <a:solidFill>
                  <a:srgbClr val="336699"/>
                </a:solidFill>
                <a:latin typeface="Arial" panose="020B0604020202020204" pitchFamily="34" charset="0"/>
              </a:rPr>
              <a:t>5</a:t>
            </a:r>
            <a:r>
              <a:rPr lang="ru-RU" altLang="ru-RU" sz="66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0</a:t>
            </a:r>
            <a:r>
              <a:rPr kumimoji="0" lang="ru-RU" altLang="ru-RU" sz="66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 лет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54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(1971 г.)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9564"/>
            <a:ext cx="1412890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 </a:t>
            </a:r>
            <a:r>
              <a:rPr kumimoji="0" lang="ru-RU" altLang="ru-RU" sz="19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</a:t>
            </a:r>
          </a:p>
        </p:txBody>
      </p:sp>
      <p:pic>
        <p:nvPicPr>
          <p:cNvPr id="17410" name="Picture 2" descr="обложка книги Г.  Н. Троепольский «Белый Бим Черное ухо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128" y="647700"/>
            <a:ext cx="3427294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1971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9550" y="1998672"/>
            <a:ext cx="4843915" cy="39433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Повесть-сказка </a:t>
            </a:r>
            <a:r>
              <a:rPr lang="ru-RU" dirty="0" err="1"/>
              <a:t>Астрид</a:t>
            </a:r>
            <a:r>
              <a:rPr lang="ru-RU" dirty="0"/>
              <a:t> Линдгрен про девочку </a:t>
            </a:r>
            <a:r>
              <a:rPr lang="ru-RU" b="1" dirty="0" err="1"/>
              <a:t>Рони</a:t>
            </a:r>
            <a:r>
              <a:rPr lang="ru-RU" dirty="0"/>
              <a:t>, дочь самого могучего разбойничьего атамана всех лесов и гор, и про неведомый мир, в котором все необычно, таинственно и странно. А еще она о приключениях, дружбе и любви. 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833487" y="98569"/>
            <a:ext cx="4029978" cy="1938992"/>
          </a:xfrm>
          <a:prstGeom prst="rect">
            <a:avLst/>
          </a:prstGeom>
          <a:solidFill>
            <a:srgbClr val="FFFD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66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40</a:t>
            </a:r>
            <a:r>
              <a:rPr kumimoji="0" lang="ru-RU" altLang="ru-RU" sz="66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 лет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54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(1981 г.)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9564"/>
            <a:ext cx="1412890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 </a:t>
            </a:r>
            <a:r>
              <a:rPr kumimoji="0" lang="ru-RU" altLang="ru-RU" sz="19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  </a:t>
            </a:r>
            <a:r>
              <a:rPr kumimoji="0" lang="ru-RU" altLang="ru-RU" sz="19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</a:t>
            </a: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D 1104×1500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458" name="Picture 2" descr="Отзывы о книге Рони, дочь разбойника, Астрид Линдгрен, страница 2 - ЛитРес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94" y="535297"/>
            <a:ext cx="3998456" cy="542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3336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9338" y="2107507"/>
            <a:ext cx="5084662" cy="399325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/>
              <a:t>«</a:t>
            </a:r>
            <a:r>
              <a:rPr lang="ru-RU" sz="2400" b="1" dirty="0"/>
              <a:t>Щелкунчик</a:t>
            </a:r>
            <a:r>
              <a:rPr lang="ru-RU" sz="2400" b="1" dirty="0" smtClean="0"/>
              <a:t>»</a:t>
            </a:r>
            <a:r>
              <a:rPr lang="ru-RU" sz="2400" dirty="0"/>
              <a:t> рождественская повесть-сказка Эрнста Теодора Амадея </a:t>
            </a:r>
            <a:r>
              <a:rPr lang="ru-RU" sz="2400" dirty="0" smtClean="0"/>
              <a:t>Гофмана.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Маленькая девочка Мари </a:t>
            </a:r>
            <a:r>
              <a:rPr lang="ru-RU" sz="2400" dirty="0" err="1" smtClean="0"/>
              <a:t>вдохновля-ет</a:t>
            </a:r>
            <a:r>
              <a:rPr lang="ru-RU" sz="2400" dirty="0" smtClean="0"/>
              <a:t> деревянного</a:t>
            </a:r>
            <a:r>
              <a:rPr lang="ru-RU" sz="2400" dirty="0"/>
              <a:t> </a:t>
            </a:r>
            <a:r>
              <a:rPr lang="ru-RU" sz="2400" dirty="0" smtClean="0"/>
              <a:t> </a:t>
            </a:r>
            <a:r>
              <a:rPr lang="ru-RU" sz="2400" b="1" dirty="0" smtClean="0"/>
              <a:t>Щелкунчика</a:t>
            </a:r>
            <a:r>
              <a:rPr lang="ru-RU" sz="2400" dirty="0"/>
              <a:t> на подвиги, и вместе они противостоят огромной армии мышиного короля. В награду за искреннюю любовь, доброе сердце и беззаветную смелость исполняются их самые </a:t>
            </a:r>
            <a:r>
              <a:rPr lang="ru-RU" sz="2400" dirty="0" err="1" smtClean="0"/>
              <a:t>заветныемечты</a:t>
            </a:r>
            <a:r>
              <a:rPr lang="ru-RU" sz="2400" dirty="0"/>
              <a:t>. </a:t>
            </a:r>
            <a:r>
              <a:rPr lang="ru-RU" sz="2400" b="1" dirty="0"/>
              <a:t>Щелкунчик</a:t>
            </a:r>
            <a:r>
              <a:rPr lang="ru-RU" sz="2400" dirty="0"/>
              <a:t> становится прекрасным юношей, а Мари – его невестой</a:t>
            </a:r>
            <a:r>
              <a:rPr lang="ru-RU" sz="2000" dirty="0"/>
              <a:t>.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472379" y="168515"/>
            <a:ext cx="4029978" cy="1938992"/>
          </a:xfrm>
          <a:prstGeom prst="rect">
            <a:avLst/>
          </a:prstGeom>
          <a:solidFill>
            <a:srgbClr val="FFFD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66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205 лет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54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(1816 г.)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1154" y="1752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 </a:t>
            </a:r>
            <a:r>
              <a:rPr kumimoji="0" lang="ru-RU" altLang="ru-RU" sz="19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6</a:t>
            </a: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41×980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82" name="Picture 2" descr="Книга Гофман Э.Т.А. - Щелкунчик и мышиный король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618" y="523421"/>
            <a:ext cx="3835256" cy="587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7384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7680" y="2760453"/>
            <a:ext cx="3667669" cy="34165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«Кавказский пленник» А. С. Пушкина это –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первая романтическая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поэма писателя. Здесь романтические герои переплетаются с описанием природы Кавказа и бытом горцев.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66525" y="523421"/>
            <a:ext cx="4029978" cy="1938992"/>
          </a:xfrm>
          <a:prstGeom prst="rect">
            <a:avLst/>
          </a:prstGeom>
          <a:solidFill>
            <a:srgbClr val="FFFD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66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200 лет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54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(1821 г.)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352" y="175845"/>
            <a:ext cx="4000500" cy="640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579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7680" y="2760453"/>
            <a:ext cx="4296320" cy="34165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Ф. М. Достоевский «Преступление и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наказание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»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называют социально-философским, психологическим и идеологическим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произведением.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66525" y="523421"/>
            <a:ext cx="4029978" cy="1938992"/>
          </a:xfrm>
          <a:prstGeom prst="rect">
            <a:avLst/>
          </a:prstGeom>
          <a:solidFill>
            <a:srgbClr val="FFFD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66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155</a:t>
            </a:r>
            <a:r>
              <a:rPr kumimoji="0" lang="ru-RU" altLang="ru-RU" sz="66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 лет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54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(1866 г.)</a:t>
            </a:r>
          </a:p>
        </p:txBody>
      </p:sp>
      <p:pic>
        <p:nvPicPr>
          <p:cNvPr id="2050" name="Picture 2" descr="https://im0-tub-ru.yandex.net/i?id=d65e8a31dd7121c515b1d0ee8e599e53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708" y="523421"/>
            <a:ext cx="4103817" cy="586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5261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2951" y="2069432"/>
            <a:ext cx="4591050" cy="49981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Н. А. Некрасов «Кому на Руси жить хорошо»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Поэма повествует о путешествии семерых мужиков по всей Руси с целью поиска счастливого человека. Некрасов ввёл в русскую поэзию богатство народного языка и фольклора, широко используя в своих произведениях прозаизмы и речевые обороты простого народа. От бытового до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публицистичес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-кого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, от народного просторечия до поэтической лексики, от ораторского до пародийно-сатирического стиля. Используя разговорную речь и народную фразеологию, он значительно расширил диапазон русской поэзии.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833487" y="98569"/>
            <a:ext cx="4029978" cy="1938992"/>
          </a:xfrm>
          <a:prstGeom prst="rect">
            <a:avLst/>
          </a:prstGeom>
          <a:solidFill>
            <a:srgbClr val="FFFD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66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145</a:t>
            </a:r>
            <a:r>
              <a:rPr kumimoji="0" lang="ru-RU" altLang="ru-RU" sz="66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 лет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54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(1876 г.)</a:t>
            </a:r>
          </a:p>
        </p:txBody>
      </p:sp>
      <p:pic>
        <p:nvPicPr>
          <p:cNvPr id="5124" name="Picture 4" descr="https://im0-tub-ru.yandex.net/i?id=0ac5a7bbff6c24c970f5c5913af02957-l&amp;ref=rim&amp;n=13&amp;w=851&amp;h=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51" y="458588"/>
            <a:ext cx="4222750" cy="595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519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2951" y="2069432"/>
            <a:ext cx="4591050" cy="49981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Марк Твен «Приключения Тома </a:t>
            </a:r>
            <a:r>
              <a:rPr lang="ru-RU" sz="2400" b="1" dirty="0" err="1"/>
              <a:t>Сойера</a:t>
            </a:r>
            <a:r>
              <a:rPr lang="ru-RU" sz="2400" b="1" dirty="0"/>
              <a:t>»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Том </a:t>
            </a:r>
            <a:r>
              <a:rPr lang="ru-RU" sz="2400" dirty="0" err="1"/>
              <a:t>Сойер</a:t>
            </a:r>
            <a:r>
              <a:rPr lang="ru-RU" sz="2400" dirty="0"/>
              <a:t> – обладатель бунтарского характера, непоседа, проказник и великий авантюрист, поселившийся в четырех книгах писателя Марка Твена. </a:t>
            </a:r>
            <a:r>
              <a:rPr lang="ru-RU" sz="2400" dirty="0" smtClean="0"/>
              <a:t>Веселые приключения, безудержная </a:t>
            </a:r>
            <a:r>
              <a:rPr lang="ru-RU" sz="2400" dirty="0"/>
              <a:t>фантазия, задор и озорные поступки – жизни мальчишки из местечка Санкт-Петербург позавидует любой ребенок.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833487" y="98569"/>
            <a:ext cx="4029978" cy="1938992"/>
          </a:xfrm>
          <a:prstGeom prst="rect">
            <a:avLst/>
          </a:prstGeom>
          <a:solidFill>
            <a:srgbClr val="FFFD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66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145</a:t>
            </a:r>
            <a:r>
              <a:rPr kumimoji="0" lang="ru-RU" altLang="ru-RU" sz="66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 лет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54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(1876 г.)</a:t>
            </a:r>
          </a:p>
        </p:txBody>
      </p:sp>
      <p:pic>
        <p:nvPicPr>
          <p:cNvPr id="6146" name="Picture 2" descr="обложка книги Марк Твен «Приключения Тома Сойера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4" y="438150"/>
            <a:ext cx="4156695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369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2951" y="2069433"/>
            <a:ext cx="4591050" cy="4788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М. Е. Салтыков-Щедрин «Сказки»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Увлекательные сказки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читать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любят как взрослые, так и дети.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Они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не похожи на другие, так как богаты яркими образами и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ориги-нальными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сюжетами. Они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пронизаны сатирой,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элемен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-там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которой Щедрин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научился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у великого баснописца Крылова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833487" y="98569"/>
            <a:ext cx="4029978" cy="1938992"/>
          </a:xfrm>
          <a:prstGeom prst="rect">
            <a:avLst/>
          </a:prstGeom>
          <a:solidFill>
            <a:srgbClr val="FFFD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66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135</a:t>
            </a:r>
            <a:r>
              <a:rPr kumimoji="0" lang="ru-RU" altLang="ru-RU" sz="66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 лет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54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(1886 г.)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1523494"/>
            <a:ext cx="9144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 </a:t>
            </a:r>
            <a:r>
              <a:rPr kumimoji="0" lang="ru-RU" altLang="ru-RU" sz="19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      </a:t>
            </a:r>
          </a:p>
        </p:txBody>
      </p:sp>
      <p:pic>
        <p:nvPicPr>
          <p:cNvPr id="7170" name="Picture 2" descr="Сказки&amp;quot; Салтыков-Щедрин Михаил Евграфович - купить книгу ISBN 978-5-37...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89"/>
          <a:stretch/>
        </p:blipFill>
        <p:spPr bwMode="auto">
          <a:xfrm>
            <a:off x="219075" y="229092"/>
            <a:ext cx="4257676" cy="634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3452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2951" y="2914649"/>
            <a:ext cx="4591050" cy="39433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А. П. Чехов «Три сестры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«Три сестры» – пьеса о счастье, недостижимом, далёком, об ожидании счастья, которым живут герои. 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833487" y="98569"/>
            <a:ext cx="4029978" cy="1938992"/>
          </a:xfrm>
          <a:prstGeom prst="rect">
            <a:avLst/>
          </a:prstGeom>
          <a:solidFill>
            <a:srgbClr val="FFFD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66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120</a:t>
            </a:r>
            <a:r>
              <a:rPr kumimoji="0" lang="ru-RU" altLang="ru-RU" sz="66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 лет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54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anose="020B0604020202020204" pitchFamily="34" charset="0"/>
              </a:rPr>
              <a:t>(1901 г.)</a:t>
            </a:r>
          </a:p>
        </p:txBody>
      </p:sp>
      <p:pic>
        <p:nvPicPr>
          <p:cNvPr id="8194" name="Picture 2" descr="обложка книги А.  П. Чехов «Три сестры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725" y="460519"/>
            <a:ext cx="4099886" cy="614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99529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</TotalTime>
  <Words>967</Words>
  <Application>Microsoft Office PowerPoint</Application>
  <PresentationFormat>Экран (4:3)</PresentationFormat>
  <Paragraphs>132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Орлова</dc:creator>
  <cp:lastModifiedBy>Admin</cp:lastModifiedBy>
  <cp:revision>17</cp:revision>
  <dcterms:created xsi:type="dcterms:W3CDTF">2021-01-12T17:59:59Z</dcterms:created>
  <dcterms:modified xsi:type="dcterms:W3CDTF">2021-03-29T08:26:27Z</dcterms:modified>
</cp:coreProperties>
</file>