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16"/>
  </p:notesMasterIdLst>
  <p:sldIdLst>
    <p:sldId id="256" r:id="rId5"/>
    <p:sldId id="292" r:id="rId6"/>
    <p:sldId id="293" r:id="rId7"/>
    <p:sldId id="257" r:id="rId8"/>
    <p:sldId id="283" r:id="rId9"/>
    <p:sldId id="263" r:id="rId10"/>
    <p:sldId id="280" r:id="rId11"/>
    <p:sldId id="281" r:id="rId12"/>
    <p:sldId id="277" r:id="rId13"/>
    <p:sldId id="294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98565-D316-4A19-BEE2-0C3E3C110CE9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48D9-BBFD-4691-9327-86ACD1DF7D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86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48D9-BBFD-4691-9327-86ACD1DF7D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6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71549-34F0-4EAE-9A2E-EF74D03F851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7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71549-34F0-4EAE-9A2E-EF74D03F851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8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77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2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75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0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74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2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15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1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81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64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63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1812109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81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38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26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83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87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623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6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68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706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78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0465606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29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775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683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701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369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044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81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70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711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078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210480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9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7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CD8-803A-4D24-96E3-AABDB4A42A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F0B9-C777-4F22-ACD4-E971031A6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8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02433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kk-KZ" sz="3600" b="1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kk-KZ" sz="3600" b="1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>Учебный предмет </a:t>
            </a:r>
            <a:b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>«Основы права» </a:t>
            </a:r>
            <a:b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>(9 класс)</a:t>
            </a:r>
            <a:b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kk-KZ" sz="3600" b="1" dirty="0" smtClean="0">
                <a:solidFill>
                  <a:schemeClr val="tx2"/>
                </a:solidFill>
                <a:ea typeface="+mn-ea"/>
                <a:cs typeface="+mn-cs"/>
              </a:rPr>
              <a:t>(10-11 класс)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dirty="0" err="1" smtClean="0">
                <a:solidFill>
                  <a:schemeClr val="tx2"/>
                </a:solidFill>
                <a:ea typeface="+mn-ea"/>
                <a:cs typeface="+mn-cs"/>
              </a:rPr>
              <a:t>Нур</a:t>
            </a:r>
            <a:r>
              <a:rPr lang="ru-RU" sz="2800" b="1" dirty="0" smtClean="0">
                <a:solidFill>
                  <a:schemeClr val="tx2"/>
                </a:solidFill>
                <a:ea typeface="+mn-ea"/>
                <a:cs typeface="+mn-cs"/>
              </a:rPr>
              <a:t>-Султан 2019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0581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000" b="1" dirty="0">
                <a:solidFill>
                  <a:srgbClr val="1F497D">
                    <a:lumMod val="75000"/>
                  </a:srgbClr>
                </a:solidFill>
              </a:rPr>
              <a:t>Министерство образования и науки Республики </a:t>
            </a:r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</a:rPr>
              <a:t>Казахстан</a:t>
            </a:r>
          </a:p>
          <a:p>
            <a:pPr lvl="0" algn="ctr"/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</a:rPr>
              <a:t>Национальная академия образования им.И. Алтынсарина</a:t>
            </a:r>
            <a:endParaRPr lang="kk-KZ" sz="20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75656" y="836712"/>
            <a:ext cx="6120679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Учебный предмет</a:t>
            </a:r>
          </a:p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«Человек. Общество. Права»</a:t>
            </a:r>
          </a:p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11 класс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№500</a:t>
            </a:r>
          </a:p>
          <a:p>
            <a:pPr algn="ctr"/>
            <a:r>
              <a:rPr lang="kk-KZ" sz="2400" b="1" dirty="0" smtClean="0">
                <a:solidFill>
                  <a:srgbClr val="1F497D"/>
                </a:solidFill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2400" b="1" dirty="0">
                <a:solidFill>
                  <a:srgbClr val="1F497D"/>
                </a:solidFill>
                <a:ea typeface="Arial" panose="020B0604020202020204" pitchFamily="34" charset="0"/>
                <a:cs typeface="Arial" panose="020B0604020202020204" pitchFamily="34" charset="0"/>
              </a:rPr>
              <a:t>25.07.2013г.№296, 27.11.2013г. №471</a:t>
            </a:r>
            <a:r>
              <a:rPr lang="kk-KZ" sz="2400" b="1" dirty="0" smtClean="0">
                <a:solidFill>
                  <a:srgbClr val="1F497D"/>
                </a:solidFill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1F497D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81128"/>
            <a:ext cx="555503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№115</a:t>
            </a:r>
          </a:p>
        </p:txBody>
      </p:sp>
    </p:spTree>
    <p:extLst>
      <p:ext uri="{BB962C8B-B14F-4D97-AF65-F5344CB8AC3E}">
        <p14:creationId xmlns:p14="http://schemas.microsoft.com/office/powerpoint/2010/main" val="173207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6985440" cy="122413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Спасибо за внимание!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18117" y="1052736"/>
            <a:ext cx="532859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9 класс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Приказ №500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(4.09.2018г. Приказ №441)</a:t>
            </a:r>
            <a:endParaRPr lang="ru-RU" sz="2400" dirty="0">
              <a:solidFill>
                <a:srgbClr val="1F497D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09120"/>
            <a:ext cx="5555030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400" b="1" dirty="0" smtClean="0">
              <a:solidFill>
                <a:srgbClr val="1F497D"/>
              </a:solidFill>
            </a:endParaRPr>
          </a:p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Приказ №115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</a:t>
            </a:r>
            <a:r>
              <a:rPr lang="kk-KZ" sz="2400" dirty="0">
                <a:solidFill>
                  <a:srgbClr val="1F497D"/>
                </a:solidFill>
              </a:rPr>
              <a:t>25.10.2017г. </a:t>
            </a:r>
            <a:r>
              <a:rPr lang="kk-KZ" sz="2400" dirty="0" smtClean="0">
                <a:solidFill>
                  <a:srgbClr val="1F497D"/>
                </a:solidFill>
              </a:rPr>
              <a:t>Приказ №</a:t>
            </a:r>
            <a:r>
              <a:rPr lang="kk-KZ" sz="2400" dirty="0">
                <a:solidFill>
                  <a:srgbClr val="1F497D"/>
                </a:solidFill>
              </a:rPr>
              <a:t>545</a:t>
            </a:r>
            <a:r>
              <a:rPr lang="kk-KZ" sz="2400" dirty="0" smtClean="0">
                <a:solidFill>
                  <a:srgbClr val="1F497D"/>
                </a:solidFill>
              </a:rPr>
              <a:t>) </a:t>
            </a:r>
          </a:p>
          <a:p>
            <a:pPr algn="ctr"/>
            <a:endParaRPr lang="kk-KZ" sz="24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5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18117" y="1052736"/>
            <a:ext cx="532859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10 класс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18117" y="2060848"/>
            <a:ext cx="5390187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ГОСО  31.10.2018г. №604</a:t>
            </a:r>
            <a:endParaRPr lang="ru-RU" sz="2400" b="1" dirty="0">
              <a:solidFill>
                <a:srgbClr val="1F497D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8117" y="3068960"/>
            <a:ext cx="5555029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Типовой учебный план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8.11.2012г. №500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(4.09.2018г. №441, 15.05.2019г №205)</a:t>
            </a:r>
            <a:endParaRPr lang="ru-RU" sz="2400" dirty="0">
              <a:solidFill>
                <a:srgbClr val="1F497D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18116" y="4581128"/>
            <a:ext cx="5555030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1F497D"/>
                </a:solidFill>
              </a:rPr>
              <a:t>Типовые учебные программы</a:t>
            </a:r>
          </a:p>
          <a:p>
            <a:pPr algn="ctr"/>
            <a:r>
              <a:rPr lang="kk-KZ" sz="2400" dirty="0" smtClean="0">
                <a:solidFill>
                  <a:srgbClr val="1F497D"/>
                </a:solidFill>
              </a:rPr>
              <a:t>3.04.2013г. №115</a:t>
            </a:r>
          </a:p>
          <a:p>
            <a:pPr algn="ctr"/>
            <a:r>
              <a:rPr lang="kk-KZ" sz="2400" dirty="0">
                <a:solidFill>
                  <a:schemeClr val="tx2"/>
                </a:solidFill>
              </a:rPr>
              <a:t>(27.07.2017г. №352)</a:t>
            </a:r>
          </a:p>
          <a:p>
            <a:pPr algn="ctr"/>
            <a:endParaRPr lang="kk-KZ" sz="24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9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kk-KZ" sz="2800" b="1" dirty="0"/>
              <a:t>Объем учебной нагрузки </a:t>
            </a:r>
            <a:br>
              <a:rPr lang="kk-KZ" sz="2800" b="1" dirty="0"/>
            </a:br>
            <a:endParaRPr lang="ru-RU" sz="2800" dirty="0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643178"/>
              </p:ext>
            </p:extLst>
          </p:nvPr>
        </p:nvGraphicFramePr>
        <p:xfrm>
          <a:off x="359978" y="1124744"/>
          <a:ext cx="8229600" cy="34484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40360"/>
                <a:gridCol w="874440"/>
                <a:gridCol w="3374032"/>
                <a:gridCol w="740768"/>
              </a:tblGrid>
              <a:tr h="705259"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9 класс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10-11 классы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kk-KZ" sz="2400" b="1" dirty="0" smtClean="0">
                          <a:solidFill>
                            <a:schemeClr val="tx2"/>
                          </a:solidFill>
                        </a:rPr>
                        <a:t>Основы права</a:t>
                      </a:r>
                    </a:p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1 час</a:t>
                      </a:r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</a:rPr>
                        <a:t>Основы права</a:t>
                      </a:r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10-11 классы, ОГН</a:t>
                      </a:r>
                    </a:p>
                    <a:p>
                      <a:pPr algn="ctr"/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kk-KZ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kk-KZ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</a:rPr>
                        <a:t>Основы права</a:t>
                      </a:r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10-11 классы, ЕМН</a:t>
                      </a:r>
                    </a:p>
                    <a:p>
                      <a:pPr algn="l"/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4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  <a:p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366" y="4841865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Учебная программа </a:t>
            </a:r>
            <a:r>
              <a:rPr lang="ru-RU" sz="1600" dirty="0"/>
              <a:t>по предмету «Человек. Общество. Право», </a:t>
            </a:r>
            <a:r>
              <a:rPr lang="ru-RU" sz="1600" dirty="0" smtClean="0"/>
              <a:t>интегрирующая содержания по основам философии</a:t>
            </a:r>
            <a:r>
              <a:rPr lang="ru-RU" sz="1600" dirty="0"/>
              <a:t>, </a:t>
            </a:r>
            <a:r>
              <a:rPr lang="ru-RU" sz="1600" dirty="0" smtClean="0"/>
              <a:t>социологии, политологии и </a:t>
            </a:r>
            <a:r>
              <a:rPr lang="ru-RU" sz="1600" dirty="0"/>
              <a:t>права, в рамках предусмотренного количества часов в </a:t>
            </a:r>
            <a:r>
              <a:rPr lang="ru-RU" sz="1600" dirty="0" smtClean="0"/>
              <a:t>9-11 классах </a:t>
            </a:r>
            <a:r>
              <a:rPr lang="ru-RU" sz="1600" dirty="0"/>
              <a:t>(34 часа в год</a:t>
            </a:r>
            <a:r>
              <a:rPr lang="ru-RU" sz="1600" dirty="0" smtClean="0"/>
              <a:t>), </a:t>
            </a:r>
            <a:r>
              <a:rPr lang="ru-RU" sz="1600" dirty="0"/>
              <a:t>дает только фрагментарные </a:t>
            </a:r>
            <a:r>
              <a:rPr lang="ru-RU" sz="1600" dirty="0" smtClean="0"/>
              <a:t>знания </a:t>
            </a:r>
            <a:r>
              <a:rPr lang="ru-RU" sz="1600" dirty="0"/>
              <a:t>по всем </a:t>
            </a:r>
            <a:r>
              <a:rPr lang="ru-RU" sz="1600" dirty="0" smtClean="0"/>
              <a:t>компонентам </a:t>
            </a:r>
            <a:r>
              <a:rPr lang="ru-RU" sz="1600" dirty="0"/>
              <a:t>предмета.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60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99506" y="1571915"/>
            <a:ext cx="8605687" cy="4430778"/>
            <a:chOff x="605897" y="1135269"/>
            <a:chExt cx="8316420" cy="3961013"/>
          </a:xfrm>
        </p:grpSpPr>
        <p:sp>
          <p:nvSpPr>
            <p:cNvPr id="19" name="Полилиния 18"/>
            <p:cNvSpPr/>
            <p:nvPr/>
          </p:nvSpPr>
          <p:spPr>
            <a:xfrm>
              <a:off x="611560" y="1135269"/>
              <a:ext cx="562364" cy="871086"/>
            </a:xfrm>
            <a:custGeom>
              <a:avLst/>
              <a:gdLst>
                <a:gd name="connsiteX0" fmla="*/ 0 w 803376"/>
                <a:gd name="connsiteY0" fmla="*/ 0 h 562363"/>
                <a:gd name="connsiteX1" fmla="*/ 522195 w 803376"/>
                <a:gd name="connsiteY1" fmla="*/ 0 h 562363"/>
                <a:gd name="connsiteX2" fmla="*/ 803376 w 803376"/>
                <a:gd name="connsiteY2" fmla="*/ 281182 h 562363"/>
                <a:gd name="connsiteX3" fmla="*/ 522195 w 803376"/>
                <a:gd name="connsiteY3" fmla="*/ 562363 h 562363"/>
                <a:gd name="connsiteX4" fmla="*/ 0 w 803376"/>
                <a:gd name="connsiteY4" fmla="*/ 562363 h 562363"/>
                <a:gd name="connsiteX5" fmla="*/ 281182 w 803376"/>
                <a:gd name="connsiteY5" fmla="*/ 281182 h 562363"/>
                <a:gd name="connsiteX6" fmla="*/ 0 w 803376"/>
                <a:gd name="connsiteY6" fmla="*/ 0 h 56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376" h="562363">
                  <a:moveTo>
                    <a:pt x="803375" y="0"/>
                  </a:moveTo>
                  <a:lnTo>
                    <a:pt x="803375" y="365536"/>
                  </a:lnTo>
                  <a:lnTo>
                    <a:pt x="401687" y="562363"/>
                  </a:lnTo>
                  <a:lnTo>
                    <a:pt x="1" y="365536"/>
                  </a:lnTo>
                  <a:lnTo>
                    <a:pt x="1" y="0"/>
                  </a:lnTo>
                  <a:lnTo>
                    <a:pt x="401687" y="196827"/>
                  </a:lnTo>
                  <a:lnTo>
                    <a:pt x="80337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6" tIns="290708" rIns="9525" bIns="29070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1</a:t>
              </a:r>
              <a:endParaRPr lang="ru-RU" sz="1500" kern="1200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1203761" y="1281132"/>
              <a:ext cx="7718556" cy="579360"/>
            </a:xfrm>
            <a:custGeom>
              <a:avLst/>
              <a:gdLst>
                <a:gd name="connsiteX0" fmla="*/ 116416 w 698482"/>
                <a:gd name="connsiteY0" fmla="*/ 0 h 7718556"/>
                <a:gd name="connsiteX1" fmla="*/ 582066 w 698482"/>
                <a:gd name="connsiteY1" fmla="*/ 0 h 7718556"/>
                <a:gd name="connsiteX2" fmla="*/ 698482 w 698482"/>
                <a:gd name="connsiteY2" fmla="*/ 116416 h 7718556"/>
                <a:gd name="connsiteX3" fmla="*/ 698482 w 698482"/>
                <a:gd name="connsiteY3" fmla="*/ 7718556 h 7718556"/>
                <a:gd name="connsiteX4" fmla="*/ 698482 w 698482"/>
                <a:gd name="connsiteY4" fmla="*/ 7718556 h 7718556"/>
                <a:gd name="connsiteX5" fmla="*/ 0 w 698482"/>
                <a:gd name="connsiteY5" fmla="*/ 7718556 h 7718556"/>
                <a:gd name="connsiteX6" fmla="*/ 0 w 698482"/>
                <a:gd name="connsiteY6" fmla="*/ 7718556 h 7718556"/>
                <a:gd name="connsiteX7" fmla="*/ 0 w 698482"/>
                <a:gd name="connsiteY7" fmla="*/ 116416 h 7718556"/>
                <a:gd name="connsiteX8" fmla="*/ 116416 w 698482"/>
                <a:gd name="connsiteY8" fmla="*/ 0 h 771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8482" h="7718556">
                  <a:moveTo>
                    <a:pt x="698482" y="1286452"/>
                  </a:moveTo>
                  <a:lnTo>
                    <a:pt x="698482" y="6432104"/>
                  </a:lnTo>
                  <a:cubicBezTo>
                    <a:pt x="698482" y="7142594"/>
                    <a:pt x="693765" y="7718556"/>
                    <a:pt x="687947" y="7718556"/>
                  </a:cubicBezTo>
                  <a:lnTo>
                    <a:pt x="0" y="7718556"/>
                  </a:lnTo>
                  <a:lnTo>
                    <a:pt x="0" y="7718556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7947" y="0"/>
                  </a:lnTo>
                  <a:cubicBezTo>
                    <a:pt x="693765" y="0"/>
                    <a:pt x="698482" y="575962"/>
                    <a:pt x="698482" y="1286452"/>
                  </a:cubicBezTo>
                  <a:close/>
                </a:path>
              </a:pathLst>
            </a:custGeom>
            <a:ln>
              <a:prstDash val="sysDot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44256" rIns="44256" bIns="44258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>
                  <a:cs typeface="Times New Roman" panose="02020603050405020304" pitchFamily="18" charset="0"/>
                </a:rPr>
                <a:t>углубление и расширение знаний о системе социальных и правовых норм: права человека, правовое государство, гражданское общество, законность и </a:t>
              </a:r>
              <a:r>
                <a:rPr lang="ru-RU" sz="1600" dirty="0" smtClean="0">
                  <a:cs typeface="Times New Roman" panose="02020603050405020304" pitchFamily="18" charset="0"/>
                </a:rPr>
                <a:t>правопорядок </a:t>
              </a:r>
              <a:endParaRPr lang="ru-RU" sz="1600" dirty="0">
                <a:cs typeface="Times New Roman" panose="02020603050405020304" pitchFamily="18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611560" y="2070728"/>
              <a:ext cx="562364" cy="803377"/>
            </a:xfrm>
            <a:custGeom>
              <a:avLst/>
              <a:gdLst>
                <a:gd name="connsiteX0" fmla="*/ 0 w 803376"/>
                <a:gd name="connsiteY0" fmla="*/ 0 h 562363"/>
                <a:gd name="connsiteX1" fmla="*/ 522195 w 803376"/>
                <a:gd name="connsiteY1" fmla="*/ 0 h 562363"/>
                <a:gd name="connsiteX2" fmla="*/ 803376 w 803376"/>
                <a:gd name="connsiteY2" fmla="*/ 281182 h 562363"/>
                <a:gd name="connsiteX3" fmla="*/ 522195 w 803376"/>
                <a:gd name="connsiteY3" fmla="*/ 562363 h 562363"/>
                <a:gd name="connsiteX4" fmla="*/ 0 w 803376"/>
                <a:gd name="connsiteY4" fmla="*/ 562363 h 562363"/>
                <a:gd name="connsiteX5" fmla="*/ 281182 w 803376"/>
                <a:gd name="connsiteY5" fmla="*/ 281182 h 562363"/>
                <a:gd name="connsiteX6" fmla="*/ 0 w 803376"/>
                <a:gd name="connsiteY6" fmla="*/ 0 h 56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376" h="562363">
                  <a:moveTo>
                    <a:pt x="803375" y="0"/>
                  </a:moveTo>
                  <a:lnTo>
                    <a:pt x="803375" y="365536"/>
                  </a:lnTo>
                  <a:lnTo>
                    <a:pt x="401687" y="562363"/>
                  </a:lnTo>
                  <a:lnTo>
                    <a:pt x="1" y="365536"/>
                  </a:lnTo>
                  <a:lnTo>
                    <a:pt x="1" y="0"/>
                  </a:lnTo>
                  <a:lnTo>
                    <a:pt x="401687" y="196827"/>
                  </a:lnTo>
                  <a:lnTo>
                    <a:pt x="80337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6" tIns="290708" rIns="9525" bIns="29070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2</a:t>
              </a:r>
              <a:endParaRPr lang="ru-RU" sz="1500" kern="1200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173923" y="2070728"/>
              <a:ext cx="7718556" cy="593721"/>
            </a:xfrm>
            <a:custGeom>
              <a:avLst/>
              <a:gdLst>
                <a:gd name="connsiteX0" fmla="*/ 87034 w 522194"/>
                <a:gd name="connsiteY0" fmla="*/ 0 h 7718556"/>
                <a:gd name="connsiteX1" fmla="*/ 435160 w 522194"/>
                <a:gd name="connsiteY1" fmla="*/ 0 h 7718556"/>
                <a:gd name="connsiteX2" fmla="*/ 522194 w 522194"/>
                <a:gd name="connsiteY2" fmla="*/ 87034 h 7718556"/>
                <a:gd name="connsiteX3" fmla="*/ 522194 w 522194"/>
                <a:gd name="connsiteY3" fmla="*/ 7718556 h 7718556"/>
                <a:gd name="connsiteX4" fmla="*/ 522194 w 522194"/>
                <a:gd name="connsiteY4" fmla="*/ 7718556 h 7718556"/>
                <a:gd name="connsiteX5" fmla="*/ 0 w 522194"/>
                <a:gd name="connsiteY5" fmla="*/ 7718556 h 7718556"/>
                <a:gd name="connsiteX6" fmla="*/ 0 w 522194"/>
                <a:gd name="connsiteY6" fmla="*/ 7718556 h 7718556"/>
                <a:gd name="connsiteX7" fmla="*/ 0 w 522194"/>
                <a:gd name="connsiteY7" fmla="*/ 87034 h 7718556"/>
                <a:gd name="connsiteX8" fmla="*/ 87034 w 522194"/>
                <a:gd name="connsiteY8" fmla="*/ 0 h 771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194" h="7718556">
                  <a:moveTo>
                    <a:pt x="522194" y="1286456"/>
                  </a:moveTo>
                  <a:lnTo>
                    <a:pt x="522194" y="6432100"/>
                  </a:lnTo>
                  <a:cubicBezTo>
                    <a:pt x="522194" y="7142593"/>
                    <a:pt x="519558" y="7718549"/>
                    <a:pt x="516306" y="7718549"/>
                  </a:cubicBezTo>
                  <a:lnTo>
                    <a:pt x="0" y="7718549"/>
                  </a:lnTo>
                  <a:lnTo>
                    <a:pt x="0" y="7718549"/>
                  </a:lnTo>
                  <a:lnTo>
                    <a:pt x="0" y="7"/>
                  </a:lnTo>
                  <a:lnTo>
                    <a:pt x="0" y="7"/>
                  </a:lnTo>
                  <a:lnTo>
                    <a:pt x="516306" y="7"/>
                  </a:lnTo>
                  <a:cubicBezTo>
                    <a:pt x="519558" y="7"/>
                    <a:pt x="522194" y="575963"/>
                    <a:pt x="522194" y="1286456"/>
                  </a:cubicBezTo>
                  <a:close/>
                </a:path>
              </a:pathLst>
            </a:custGeom>
            <a:ln>
              <a:prstDash val="sysDot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5650" rIns="35650" bIns="35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>
                  <a:cs typeface="Times New Roman" panose="02020603050405020304" pitchFamily="18" charset="0"/>
                </a:rPr>
                <a:t>развитие знаний об основных понятиях и содержании базовых отраслей казахстанского права и международного </a:t>
              </a:r>
              <a:r>
                <a:rPr lang="ru-RU" sz="1600" dirty="0" smtClean="0">
                  <a:cs typeface="Times New Roman" panose="02020603050405020304" pitchFamily="18" charset="0"/>
                </a:rPr>
                <a:t>права</a:t>
              </a:r>
              <a:endParaRPr lang="ru-RU" sz="16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11560" y="2812315"/>
              <a:ext cx="562364" cy="803377"/>
            </a:xfrm>
            <a:custGeom>
              <a:avLst/>
              <a:gdLst>
                <a:gd name="connsiteX0" fmla="*/ 0 w 803376"/>
                <a:gd name="connsiteY0" fmla="*/ 0 h 562363"/>
                <a:gd name="connsiteX1" fmla="*/ 522195 w 803376"/>
                <a:gd name="connsiteY1" fmla="*/ 0 h 562363"/>
                <a:gd name="connsiteX2" fmla="*/ 803376 w 803376"/>
                <a:gd name="connsiteY2" fmla="*/ 281182 h 562363"/>
                <a:gd name="connsiteX3" fmla="*/ 522195 w 803376"/>
                <a:gd name="connsiteY3" fmla="*/ 562363 h 562363"/>
                <a:gd name="connsiteX4" fmla="*/ 0 w 803376"/>
                <a:gd name="connsiteY4" fmla="*/ 562363 h 562363"/>
                <a:gd name="connsiteX5" fmla="*/ 281182 w 803376"/>
                <a:gd name="connsiteY5" fmla="*/ 281182 h 562363"/>
                <a:gd name="connsiteX6" fmla="*/ 0 w 803376"/>
                <a:gd name="connsiteY6" fmla="*/ 0 h 56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376" h="562363">
                  <a:moveTo>
                    <a:pt x="803375" y="0"/>
                  </a:moveTo>
                  <a:lnTo>
                    <a:pt x="803375" y="365536"/>
                  </a:lnTo>
                  <a:lnTo>
                    <a:pt x="401687" y="562363"/>
                  </a:lnTo>
                  <a:lnTo>
                    <a:pt x="1" y="365536"/>
                  </a:lnTo>
                  <a:lnTo>
                    <a:pt x="1" y="0"/>
                  </a:lnTo>
                  <a:lnTo>
                    <a:pt x="401687" y="196827"/>
                  </a:lnTo>
                  <a:lnTo>
                    <a:pt x="80337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6" tIns="290708" rIns="9525" bIns="29070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3</a:t>
              </a:r>
              <a:endParaRPr lang="ru-RU" sz="1500" kern="12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173923" y="2743207"/>
              <a:ext cx="7718556" cy="743738"/>
            </a:xfrm>
            <a:custGeom>
              <a:avLst/>
              <a:gdLst>
                <a:gd name="connsiteX0" fmla="*/ 87034 w 522194"/>
                <a:gd name="connsiteY0" fmla="*/ 0 h 7718556"/>
                <a:gd name="connsiteX1" fmla="*/ 435160 w 522194"/>
                <a:gd name="connsiteY1" fmla="*/ 0 h 7718556"/>
                <a:gd name="connsiteX2" fmla="*/ 522194 w 522194"/>
                <a:gd name="connsiteY2" fmla="*/ 87034 h 7718556"/>
                <a:gd name="connsiteX3" fmla="*/ 522194 w 522194"/>
                <a:gd name="connsiteY3" fmla="*/ 7718556 h 7718556"/>
                <a:gd name="connsiteX4" fmla="*/ 522194 w 522194"/>
                <a:gd name="connsiteY4" fmla="*/ 7718556 h 7718556"/>
                <a:gd name="connsiteX5" fmla="*/ 0 w 522194"/>
                <a:gd name="connsiteY5" fmla="*/ 7718556 h 7718556"/>
                <a:gd name="connsiteX6" fmla="*/ 0 w 522194"/>
                <a:gd name="connsiteY6" fmla="*/ 7718556 h 7718556"/>
                <a:gd name="connsiteX7" fmla="*/ 0 w 522194"/>
                <a:gd name="connsiteY7" fmla="*/ 87034 h 7718556"/>
                <a:gd name="connsiteX8" fmla="*/ 87034 w 522194"/>
                <a:gd name="connsiteY8" fmla="*/ 0 h 771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194" h="7718556">
                  <a:moveTo>
                    <a:pt x="522194" y="1286456"/>
                  </a:moveTo>
                  <a:lnTo>
                    <a:pt x="522194" y="6432100"/>
                  </a:lnTo>
                  <a:cubicBezTo>
                    <a:pt x="522194" y="7142593"/>
                    <a:pt x="519558" y="7718549"/>
                    <a:pt x="516306" y="7718549"/>
                  </a:cubicBezTo>
                  <a:lnTo>
                    <a:pt x="0" y="7718549"/>
                  </a:lnTo>
                  <a:lnTo>
                    <a:pt x="0" y="7718549"/>
                  </a:lnTo>
                  <a:lnTo>
                    <a:pt x="0" y="7"/>
                  </a:lnTo>
                  <a:lnTo>
                    <a:pt x="0" y="7"/>
                  </a:lnTo>
                  <a:lnTo>
                    <a:pt x="516306" y="7"/>
                  </a:lnTo>
                  <a:cubicBezTo>
                    <a:pt x="519558" y="7"/>
                    <a:pt x="522194" y="575963"/>
                    <a:pt x="522194" y="1286456"/>
                  </a:cubicBezTo>
                  <a:close/>
                </a:path>
              </a:pathLst>
            </a:custGeom>
            <a:ln>
              <a:prstDash val="sysDot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5650" rIns="35650" bIns="35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>
                  <a:cs typeface="Times New Roman" panose="02020603050405020304" pitchFamily="18" charset="0"/>
                </a:rPr>
                <a:t>развитие умения использовать правовые знания и навыки при выборе соответствующих правовым нормам поведения и действий в различных жизненных </a:t>
              </a:r>
              <a:r>
                <a:rPr lang="ru-RU" sz="1600" dirty="0" smtClean="0">
                  <a:cs typeface="Times New Roman" panose="02020603050405020304" pitchFamily="18" charset="0"/>
                </a:rPr>
                <a:t>ситуациях</a:t>
              </a:r>
              <a:endParaRPr lang="ru-RU" sz="1600" kern="12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605897" y="3615692"/>
              <a:ext cx="562364" cy="740819"/>
            </a:xfrm>
            <a:custGeom>
              <a:avLst/>
              <a:gdLst>
                <a:gd name="connsiteX0" fmla="*/ 0 w 803376"/>
                <a:gd name="connsiteY0" fmla="*/ 0 h 562363"/>
                <a:gd name="connsiteX1" fmla="*/ 522195 w 803376"/>
                <a:gd name="connsiteY1" fmla="*/ 0 h 562363"/>
                <a:gd name="connsiteX2" fmla="*/ 803376 w 803376"/>
                <a:gd name="connsiteY2" fmla="*/ 281182 h 562363"/>
                <a:gd name="connsiteX3" fmla="*/ 522195 w 803376"/>
                <a:gd name="connsiteY3" fmla="*/ 562363 h 562363"/>
                <a:gd name="connsiteX4" fmla="*/ 0 w 803376"/>
                <a:gd name="connsiteY4" fmla="*/ 562363 h 562363"/>
                <a:gd name="connsiteX5" fmla="*/ 281182 w 803376"/>
                <a:gd name="connsiteY5" fmla="*/ 281182 h 562363"/>
                <a:gd name="connsiteX6" fmla="*/ 0 w 803376"/>
                <a:gd name="connsiteY6" fmla="*/ 0 h 56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376" h="562363">
                  <a:moveTo>
                    <a:pt x="803375" y="0"/>
                  </a:moveTo>
                  <a:lnTo>
                    <a:pt x="803375" y="365536"/>
                  </a:lnTo>
                  <a:lnTo>
                    <a:pt x="401687" y="562363"/>
                  </a:lnTo>
                  <a:lnTo>
                    <a:pt x="1" y="365536"/>
                  </a:lnTo>
                  <a:lnTo>
                    <a:pt x="1" y="0"/>
                  </a:lnTo>
                  <a:lnTo>
                    <a:pt x="401687" y="196827"/>
                  </a:lnTo>
                  <a:lnTo>
                    <a:pt x="80337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6" tIns="290708" rIns="9525" bIns="29070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4</a:t>
              </a:r>
              <a:endParaRPr lang="ru-RU" sz="1500" kern="1200" dirty="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173923" y="3608486"/>
              <a:ext cx="7718556" cy="522194"/>
            </a:xfrm>
            <a:custGeom>
              <a:avLst/>
              <a:gdLst>
                <a:gd name="connsiteX0" fmla="*/ 87034 w 522194"/>
                <a:gd name="connsiteY0" fmla="*/ 0 h 7718556"/>
                <a:gd name="connsiteX1" fmla="*/ 435160 w 522194"/>
                <a:gd name="connsiteY1" fmla="*/ 0 h 7718556"/>
                <a:gd name="connsiteX2" fmla="*/ 522194 w 522194"/>
                <a:gd name="connsiteY2" fmla="*/ 87034 h 7718556"/>
                <a:gd name="connsiteX3" fmla="*/ 522194 w 522194"/>
                <a:gd name="connsiteY3" fmla="*/ 7718556 h 7718556"/>
                <a:gd name="connsiteX4" fmla="*/ 522194 w 522194"/>
                <a:gd name="connsiteY4" fmla="*/ 7718556 h 7718556"/>
                <a:gd name="connsiteX5" fmla="*/ 0 w 522194"/>
                <a:gd name="connsiteY5" fmla="*/ 7718556 h 7718556"/>
                <a:gd name="connsiteX6" fmla="*/ 0 w 522194"/>
                <a:gd name="connsiteY6" fmla="*/ 7718556 h 7718556"/>
                <a:gd name="connsiteX7" fmla="*/ 0 w 522194"/>
                <a:gd name="connsiteY7" fmla="*/ 87034 h 7718556"/>
                <a:gd name="connsiteX8" fmla="*/ 87034 w 522194"/>
                <a:gd name="connsiteY8" fmla="*/ 0 h 771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194" h="7718556">
                  <a:moveTo>
                    <a:pt x="522194" y="1286456"/>
                  </a:moveTo>
                  <a:lnTo>
                    <a:pt x="522194" y="6432100"/>
                  </a:lnTo>
                  <a:cubicBezTo>
                    <a:pt x="522194" y="7142593"/>
                    <a:pt x="519558" y="7718549"/>
                    <a:pt x="516306" y="7718549"/>
                  </a:cubicBezTo>
                  <a:lnTo>
                    <a:pt x="0" y="7718549"/>
                  </a:lnTo>
                  <a:lnTo>
                    <a:pt x="0" y="7718549"/>
                  </a:lnTo>
                  <a:lnTo>
                    <a:pt x="0" y="7"/>
                  </a:lnTo>
                  <a:lnTo>
                    <a:pt x="0" y="7"/>
                  </a:lnTo>
                  <a:lnTo>
                    <a:pt x="516306" y="7"/>
                  </a:lnTo>
                  <a:cubicBezTo>
                    <a:pt x="519558" y="7"/>
                    <a:pt x="522194" y="575963"/>
                    <a:pt x="522194" y="1286456"/>
                  </a:cubicBezTo>
                  <a:close/>
                </a:path>
              </a:pathLst>
            </a:custGeom>
            <a:ln>
              <a:prstDash val="sysDot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5650" rIns="35650" bIns="35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>
                <a:cs typeface="Times New Roman" panose="02020603050405020304" pitchFamily="18" charset="0"/>
              </a:endParaRPr>
            </a:p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cs typeface="Times New Roman" panose="02020603050405020304" pitchFamily="18" charset="0"/>
                </a:rPr>
                <a:t>формирование </a:t>
              </a:r>
              <a:r>
                <a:rPr lang="ru-RU" sz="1600" dirty="0">
                  <a:cs typeface="Times New Roman" panose="02020603050405020304" pitchFamily="18" charset="0"/>
                </a:rPr>
                <a:t>позитивного отношения к праву и понимания социальной полезности знания и исполнения </a:t>
              </a:r>
              <a:r>
                <a:rPr lang="ru-RU" sz="1600" dirty="0" smtClean="0">
                  <a:cs typeface="Times New Roman" panose="02020603050405020304" pitchFamily="18" charset="0"/>
                </a:rPr>
                <a:t>законов</a:t>
              </a:r>
              <a:endParaRPr lang="ru-RU" sz="1600" dirty="0">
                <a:cs typeface="Times New Roman" panose="02020603050405020304" pitchFamily="18" charset="0"/>
              </a:endParaRPr>
            </a:p>
            <a:p>
              <a:pPr marL="0" lvl="1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kern="12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611560" y="4292905"/>
              <a:ext cx="562364" cy="803377"/>
            </a:xfrm>
            <a:custGeom>
              <a:avLst/>
              <a:gdLst>
                <a:gd name="connsiteX0" fmla="*/ 0 w 803376"/>
                <a:gd name="connsiteY0" fmla="*/ 0 h 562363"/>
                <a:gd name="connsiteX1" fmla="*/ 522195 w 803376"/>
                <a:gd name="connsiteY1" fmla="*/ 0 h 562363"/>
                <a:gd name="connsiteX2" fmla="*/ 803376 w 803376"/>
                <a:gd name="connsiteY2" fmla="*/ 281182 h 562363"/>
                <a:gd name="connsiteX3" fmla="*/ 522195 w 803376"/>
                <a:gd name="connsiteY3" fmla="*/ 562363 h 562363"/>
                <a:gd name="connsiteX4" fmla="*/ 0 w 803376"/>
                <a:gd name="connsiteY4" fmla="*/ 562363 h 562363"/>
                <a:gd name="connsiteX5" fmla="*/ 281182 w 803376"/>
                <a:gd name="connsiteY5" fmla="*/ 281182 h 562363"/>
                <a:gd name="connsiteX6" fmla="*/ 0 w 803376"/>
                <a:gd name="connsiteY6" fmla="*/ 0 h 56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376" h="562363">
                  <a:moveTo>
                    <a:pt x="803375" y="0"/>
                  </a:moveTo>
                  <a:lnTo>
                    <a:pt x="803375" y="365536"/>
                  </a:lnTo>
                  <a:lnTo>
                    <a:pt x="401687" y="562363"/>
                  </a:lnTo>
                  <a:lnTo>
                    <a:pt x="1" y="365536"/>
                  </a:lnTo>
                  <a:lnTo>
                    <a:pt x="1" y="0"/>
                  </a:lnTo>
                  <a:lnTo>
                    <a:pt x="401687" y="196827"/>
                  </a:lnTo>
                  <a:lnTo>
                    <a:pt x="80337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6" tIns="290708" rIns="9525" bIns="29070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5</a:t>
              </a:r>
              <a:endParaRPr lang="ru-RU" sz="1500" kern="1200" dirty="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173924" y="4292905"/>
              <a:ext cx="7718556" cy="667593"/>
            </a:xfrm>
            <a:custGeom>
              <a:avLst/>
              <a:gdLst>
                <a:gd name="connsiteX0" fmla="*/ 87034 w 522194"/>
                <a:gd name="connsiteY0" fmla="*/ 0 h 7718556"/>
                <a:gd name="connsiteX1" fmla="*/ 435160 w 522194"/>
                <a:gd name="connsiteY1" fmla="*/ 0 h 7718556"/>
                <a:gd name="connsiteX2" fmla="*/ 522194 w 522194"/>
                <a:gd name="connsiteY2" fmla="*/ 87034 h 7718556"/>
                <a:gd name="connsiteX3" fmla="*/ 522194 w 522194"/>
                <a:gd name="connsiteY3" fmla="*/ 7718556 h 7718556"/>
                <a:gd name="connsiteX4" fmla="*/ 522194 w 522194"/>
                <a:gd name="connsiteY4" fmla="*/ 7718556 h 7718556"/>
                <a:gd name="connsiteX5" fmla="*/ 0 w 522194"/>
                <a:gd name="connsiteY5" fmla="*/ 7718556 h 7718556"/>
                <a:gd name="connsiteX6" fmla="*/ 0 w 522194"/>
                <a:gd name="connsiteY6" fmla="*/ 7718556 h 7718556"/>
                <a:gd name="connsiteX7" fmla="*/ 0 w 522194"/>
                <a:gd name="connsiteY7" fmla="*/ 87034 h 7718556"/>
                <a:gd name="connsiteX8" fmla="*/ 87034 w 522194"/>
                <a:gd name="connsiteY8" fmla="*/ 0 h 771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194" h="7718556">
                  <a:moveTo>
                    <a:pt x="522194" y="1286456"/>
                  </a:moveTo>
                  <a:lnTo>
                    <a:pt x="522194" y="6432100"/>
                  </a:lnTo>
                  <a:cubicBezTo>
                    <a:pt x="522194" y="7142593"/>
                    <a:pt x="519558" y="7718549"/>
                    <a:pt x="516306" y="7718549"/>
                  </a:cubicBezTo>
                  <a:lnTo>
                    <a:pt x="0" y="7718549"/>
                  </a:lnTo>
                  <a:lnTo>
                    <a:pt x="0" y="7718549"/>
                  </a:lnTo>
                  <a:lnTo>
                    <a:pt x="0" y="7"/>
                  </a:lnTo>
                  <a:lnTo>
                    <a:pt x="0" y="7"/>
                  </a:lnTo>
                  <a:lnTo>
                    <a:pt x="516306" y="7"/>
                  </a:lnTo>
                  <a:cubicBezTo>
                    <a:pt x="519558" y="7"/>
                    <a:pt x="522194" y="575963"/>
                    <a:pt x="522194" y="1286456"/>
                  </a:cubicBezTo>
                  <a:close/>
                </a:path>
              </a:pathLst>
            </a:custGeom>
            <a:ln>
              <a:prstDash val="sysDot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5650" rIns="35650" bIns="35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>
                  <a:cs typeface="Times New Roman" panose="02020603050405020304" pitchFamily="18" charset="0"/>
                </a:rPr>
                <a:t>развитие навыков поиска, анализа и использования правовой информации в учебной и практической </a:t>
              </a:r>
              <a:r>
                <a:rPr lang="ru-RU" sz="1600" dirty="0" smtClean="0">
                  <a:cs typeface="Times New Roman" panose="02020603050405020304" pitchFamily="18" charset="0"/>
                </a:rPr>
                <a:t>деятельности</a:t>
              </a:r>
              <a:endParaRPr lang="ru-RU" sz="1600" kern="1200" dirty="0"/>
            </a:p>
          </p:txBody>
        </p:sp>
      </p:grpSp>
      <p:sp>
        <p:nvSpPr>
          <p:cNvPr id="14" name="Нашивка 4"/>
          <p:cNvSpPr/>
          <p:nvPr/>
        </p:nvSpPr>
        <p:spPr>
          <a:xfrm>
            <a:off x="1475656" y="5618956"/>
            <a:ext cx="635496" cy="2723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-911" y="5110"/>
            <a:ext cx="9143999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+mn-lt"/>
                <a:cs typeface="Times New Roman" pitchFamily="18" charset="0"/>
              </a:rPr>
              <a:t>Цель предмета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98139" y="6002693"/>
            <a:ext cx="7987028" cy="746768"/>
          </a:xfrm>
          <a:custGeom>
            <a:avLst/>
            <a:gdLst>
              <a:gd name="connsiteX0" fmla="*/ 87034 w 522194"/>
              <a:gd name="connsiteY0" fmla="*/ 0 h 7718556"/>
              <a:gd name="connsiteX1" fmla="*/ 435160 w 522194"/>
              <a:gd name="connsiteY1" fmla="*/ 0 h 7718556"/>
              <a:gd name="connsiteX2" fmla="*/ 522194 w 522194"/>
              <a:gd name="connsiteY2" fmla="*/ 87034 h 7718556"/>
              <a:gd name="connsiteX3" fmla="*/ 522194 w 522194"/>
              <a:gd name="connsiteY3" fmla="*/ 7718556 h 7718556"/>
              <a:gd name="connsiteX4" fmla="*/ 522194 w 522194"/>
              <a:gd name="connsiteY4" fmla="*/ 7718556 h 7718556"/>
              <a:gd name="connsiteX5" fmla="*/ 0 w 522194"/>
              <a:gd name="connsiteY5" fmla="*/ 7718556 h 7718556"/>
              <a:gd name="connsiteX6" fmla="*/ 0 w 522194"/>
              <a:gd name="connsiteY6" fmla="*/ 7718556 h 7718556"/>
              <a:gd name="connsiteX7" fmla="*/ 0 w 522194"/>
              <a:gd name="connsiteY7" fmla="*/ 87034 h 7718556"/>
              <a:gd name="connsiteX8" fmla="*/ 87034 w 522194"/>
              <a:gd name="connsiteY8" fmla="*/ 0 h 771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194" h="7718556">
                <a:moveTo>
                  <a:pt x="522194" y="1286456"/>
                </a:moveTo>
                <a:lnTo>
                  <a:pt x="522194" y="6432100"/>
                </a:lnTo>
                <a:cubicBezTo>
                  <a:pt x="522194" y="7142593"/>
                  <a:pt x="519558" y="7718549"/>
                  <a:pt x="516306" y="7718549"/>
                </a:cubicBezTo>
                <a:lnTo>
                  <a:pt x="0" y="7718549"/>
                </a:lnTo>
                <a:lnTo>
                  <a:pt x="0" y="7718549"/>
                </a:lnTo>
                <a:lnTo>
                  <a:pt x="0" y="7"/>
                </a:lnTo>
                <a:lnTo>
                  <a:pt x="0" y="7"/>
                </a:lnTo>
                <a:lnTo>
                  <a:pt x="516306" y="7"/>
                </a:lnTo>
                <a:cubicBezTo>
                  <a:pt x="519558" y="7"/>
                  <a:pt x="522194" y="575963"/>
                  <a:pt x="522194" y="1286456"/>
                </a:cubicBezTo>
                <a:close/>
              </a:path>
            </a:pathLst>
          </a:custGeom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35650" rIns="35650" bIns="35652" numCol="1" spcCol="1270" anchor="ctr" anchorCtr="0">
            <a:noAutofit/>
          </a:bodyPr>
          <a:lstStyle/>
          <a:p>
            <a:pPr marL="171450" lvl="1" indent="-171450" algn="just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cs typeface="Times New Roman" panose="02020603050405020304" pitchFamily="18" charset="0"/>
              </a:rPr>
              <a:t>формирование правосознания личности на основе казахстанского патриотизма, общечеловеческих ценностей, гуманизма и </a:t>
            </a:r>
            <a:r>
              <a:rPr lang="ru-RU" sz="1600" dirty="0" smtClean="0">
                <a:cs typeface="Times New Roman" panose="02020603050405020304" pitchFamily="18" charset="0"/>
              </a:rPr>
              <a:t>справедливости</a:t>
            </a:r>
            <a:endParaRPr lang="ru-RU" sz="16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791184" y="419855"/>
            <a:ext cx="7987028" cy="792088"/>
          </a:xfrm>
          <a:custGeom>
            <a:avLst/>
            <a:gdLst>
              <a:gd name="connsiteX0" fmla="*/ 116416 w 698482"/>
              <a:gd name="connsiteY0" fmla="*/ 0 h 7718556"/>
              <a:gd name="connsiteX1" fmla="*/ 582066 w 698482"/>
              <a:gd name="connsiteY1" fmla="*/ 0 h 7718556"/>
              <a:gd name="connsiteX2" fmla="*/ 698482 w 698482"/>
              <a:gd name="connsiteY2" fmla="*/ 116416 h 7718556"/>
              <a:gd name="connsiteX3" fmla="*/ 698482 w 698482"/>
              <a:gd name="connsiteY3" fmla="*/ 7718556 h 7718556"/>
              <a:gd name="connsiteX4" fmla="*/ 698482 w 698482"/>
              <a:gd name="connsiteY4" fmla="*/ 7718556 h 7718556"/>
              <a:gd name="connsiteX5" fmla="*/ 0 w 698482"/>
              <a:gd name="connsiteY5" fmla="*/ 7718556 h 7718556"/>
              <a:gd name="connsiteX6" fmla="*/ 0 w 698482"/>
              <a:gd name="connsiteY6" fmla="*/ 7718556 h 7718556"/>
              <a:gd name="connsiteX7" fmla="*/ 0 w 698482"/>
              <a:gd name="connsiteY7" fmla="*/ 116416 h 7718556"/>
              <a:gd name="connsiteX8" fmla="*/ 116416 w 698482"/>
              <a:gd name="connsiteY8" fmla="*/ 0 h 771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482" h="7718556">
                <a:moveTo>
                  <a:pt x="698482" y="1286452"/>
                </a:moveTo>
                <a:lnTo>
                  <a:pt x="698482" y="6432104"/>
                </a:lnTo>
                <a:cubicBezTo>
                  <a:pt x="698482" y="7142594"/>
                  <a:pt x="693765" y="7718556"/>
                  <a:pt x="687947" y="7718556"/>
                </a:cubicBezTo>
                <a:lnTo>
                  <a:pt x="0" y="7718556"/>
                </a:lnTo>
                <a:lnTo>
                  <a:pt x="0" y="7718556"/>
                </a:lnTo>
                <a:lnTo>
                  <a:pt x="0" y="0"/>
                </a:lnTo>
                <a:lnTo>
                  <a:pt x="0" y="0"/>
                </a:lnTo>
                <a:lnTo>
                  <a:pt x="687947" y="0"/>
                </a:lnTo>
                <a:cubicBezTo>
                  <a:pt x="693765" y="0"/>
                  <a:pt x="698482" y="575962"/>
                  <a:pt x="698482" y="128645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44256" rIns="44256" bIns="44258" numCol="1" spcCol="1270" anchor="ctr" anchorCtr="0">
            <a:noAutofit/>
          </a:bodyPr>
          <a:lstStyle/>
          <a:p>
            <a:pPr marL="0" lvl="1" algn="just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dirty="0">
                <a:cs typeface="Times New Roman" panose="02020603050405020304" pitchFamily="18" charset="0"/>
              </a:rPr>
              <a:t>Формирование грамотной в правовом отношении личности с активной гражданской позицией, привитие правовой культуры, развитие навыков применения правовых знаний в практической деятельности</a:t>
            </a:r>
            <a:endParaRPr lang="ru-RU" sz="1600" kern="1200" dirty="0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" y="1356830"/>
            <a:ext cx="9143999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+mn-lt"/>
                <a:cs typeface="Times New Roman" pitchFamily="18" charset="0"/>
              </a:rPr>
              <a:t>Задачи предмета 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76890" y="5966169"/>
            <a:ext cx="581925" cy="898655"/>
          </a:xfrm>
          <a:custGeom>
            <a:avLst/>
            <a:gdLst>
              <a:gd name="connsiteX0" fmla="*/ 0 w 803376"/>
              <a:gd name="connsiteY0" fmla="*/ 0 h 562363"/>
              <a:gd name="connsiteX1" fmla="*/ 522195 w 803376"/>
              <a:gd name="connsiteY1" fmla="*/ 0 h 562363"/>
              <a:gd name="connsiteX2" fmla="*/ 803376 w 803376"/>
              <a:gd name="connsiteY2" fmla="*/ 281182 h 562363"/>
              <a:gd name="connsiteX3" fmla="*/ 522195 w 803376"/>
              <a:gd name="connsiteY3" fmla="*/ 562363 h 562363"/>
              <a:gd name="connsiteX4" fmla="*/ 0 w 803376"/>
              <a:gd name="connsiteY4" fmla="*/ 562363 h 562363"/>
              <a:gd name="connsiteX5" fmla="*/ 281182 w 803376"/>
              <a:gd name="connsiteY5" fmla="*/ 281182 h 562363"/>
              <a:gd name="connsiteX6" fmla="*/ 0 w 803376"/>
              <a:gd name="connsiteY6" fmla="*/ 0 h 56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76" h="562363">
                <a:moveTo>
                  <a:pt x="803375" y="0"/>
                </a:moveTo>
                <a:lnTo>
                  <a:pt x="803375" y="365536"/>
                </a:lnTo>
                <a:lnTo>
                  <a:pt x="401687" y="562363"/>
                </a:lnTo>
                <a:lnTo>
                  <a:pt x="1" y="365536"/>
                </a:lnTo>
                <a:lnTo>
                  <a:pt x="1" y="0"/>
                </a:lnTo>
                <a:lnTo>
                  <a:pt x="401687" y="196827"/>
                </a:lnTo>
                <a:lnTo>
                  <a:pt x="80337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6" tIns="290708" rIns="9525" bIns="290706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6</a:t>
            </a:r>
            <a:endParaRPr lang="ru-RU" sz="1500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199505" y="419855"/>
            <a:ext cx="581925" cy="974394"/>
          </a:xfrm>
          <a:custGeom>
            <a:avLst/>
            <a:gdLst>
              <a:gd name="connsiteX0" fmla="*/ 0 w 803376"/>
              <a:gd name="connsiteY0" fmla="*/ 0 h 562363"/>
              <a:gd name="connsiteX1" fmla="*/ 522195 w 803376"/>
              <a:gd name="connsiteY1" fmla="*/ 0 h 562363"/>
              <a:gd name="connsiteX2" fmla="*/ 803376 w 803376"/>
              <a:gd name="connsiteY2" fmla="*/ 281182 h 562363"/>
              <a:gd name="connsiteX3" fmla="*/ 522195 w 803376"/>
              <a:gd name="connsiteY3" fmla="*/ 562363 h 562363"/>
              <a:gd name="connsiteX4" fmla="*/ 0 w 803376"/>
              <a:gd name="connsiteY4" fmla="*/ 562363 h 562363"/>
              <a:gd name="connsiteX5" fmla="*/ 281182 w 803376"/>
              <a:gd name="connsiteY5" fmla="*/ 281182 h 562363"/>
              <a:gd name="connsiteX6" fmla="*/ 0 w 803376"/>
              <a:gd name="connsiteY6" fmla="*/ 0 h 56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76" h="562363">
                <a:moveTo>
                  <a:pt x="803375" y="0"/>
                </a:moveTo>
                <a:lnTo>
                  <a:pt x="803375" y="365536"/>
                </a:lnTo>
                <a:lnTo>
                  <a:pt x="401687" y="562363"/>
                </a:lnTo>
                <a:lnTo>
                  <a:pt x="1" y="365536"/>
                </a:lnTo>
                <a:lnTo>
                  <a:pt x="1" y="0"/>
                </a:lnTo>
                <a:lnTo>
                  <a:pt x="401687" y="196827"/>
                </a:lnTo>
                <a:lnTo>
                  <a:pt x="80337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6" tIns="290708" rIns="9525" bIns="290706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kern="1200" dirty="0"/>
          </a:p>
        </p:txBody>
      </p:sp>
    </p:spTree>
    <p:extLst>
      <p:ext uri="{BB962C8B-B14F-4D97-AF65-F5344CB8AC3E}">
        <p14:creationId xmlns:p14="http://schemas.microsoft.com/office/powerpoint/2010/main" val="36807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3929090" cy="114300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 smtClean="0"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latin typeface="Arial Narrow" panose="020B0606020202030204" pitchFamily="34" charset="0"/>
              </a:rPr>
            </a:br>
            <a:endParaRPr lang="ru-RU" sz="18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42099"/>
              </p:ext>
            </p:extLst>
          </p:nvPr>
        </p:nvGraphicFramePr>
        <p:xfrm>
          <a:off x="311590" y="980729"/>
          <a:ext cx="3783779" cy="37382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83779"/>
              </a:tblGrid>
              <a:tr h="66572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b="1" dirty="0" smtClean="0"/>
                        <a:t> Учебная программа 9 класса,</a:t>
                      </a:r>
                    </a:p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800" b="1" dirty="0" smtClean="0">
                          <a:latin typeface="+mn-lt"/>
                        </a:rPr>
                        <a:t>обязательный предмет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355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1. Право и государство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29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2. Конституционное право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29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3. Административное право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29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4. Трудовое право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29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5. Гражданское право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4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+mn-lt"/>
                        </a:rPr>
                        <a:t>6. Семейное право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2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7. Уголовное право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01240"/>
              </p:ext>
            </p:extLst>
          </p:nvPr>
        </p:nvGraphicFramePr>
        <p:xfrm>
          <a:off x="4929190" y="980728"/>
          <a:ext cx="3783779" cy="373030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83779"/>
              </a:tblGrid>
              <a:tr h="6526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prstClr val="black"/>
                          </a:solidFill>
                          <a:latin typeface="+mn-lt"/>
                          <a:ea typeface="+mj-ea"/>
                          <a:cs typeface="+mj-cs"/>
                        </a:rPr>
                        <a:t>Учебная программа 10-11 классов,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prstClr val="black"/>
                          </a:solidFill>
                          <a:latin typeface="+mn-lt"/>
                          <a:ea typeface="+mj-ea"/>
                          <a:cs typeface="+mj-cs"/>
                        </a:rPr>
                        <a:t>предмет по выбору</a:t>
                      </a:r>
                      <a:endParaRPr lang="ru-RU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267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>
                          <a:latin typeface="+mn-lt"/>
                        </a:rPr>
                        <a:t>Право и государство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26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2. Публичное право</a:t>
                      </a: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27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3. Частное право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26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a typeface="Times New Roman"/>
                        </a:rPr>
                        <a:t>4. Основы процессуального </a:t>
                      </a:r>
                    </a:p>
                    <a:p>
                      <a:r>
                        <a:rPr lang="ru-RU" sz="1800" dirty="0" smtClean="0">
                          <a:ea typeface="Times New Roman"/>
                        </a:rPr>
                        <a:t>     права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43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5. Международное право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18" y="285727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Преемственность содержания между уровнями образования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914" y="5301208"/>
            <a:ext cx="3361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Формирование базовых правовых знаний и навыков</a:t>
            </a:r>
            <a:endParaRPr lang="ru-RU" dirty="0"/>
          </a:p>
          <a:p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4283968" y="2636912"/>
            <a:ext cx="526815" cy="86409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5301208"/>
            <a:ext cx="3361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Расширение и углубление  правовых знаний и навыков</a:t>
            </a:r>
            <a:endParaRPr lang="ru-RU" dirty="0"/>
          </a:p>
          <a:p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 rot="5400000">
            <a:off x="1799690" y="3283278"/>
            <a:ext cx="576064" cy="367240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6540840" y="3284242"/>
            <a:ext cx="576064" cy="367240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Особенности учебной программы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1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Организация содержания по принципу спиральности, расширение знаний и навыков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82158" y="1268760"/>
            <a:ext cx="6264696" cy="432048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Частное право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383" y="2132856"/>
            <a:ext cx="3024336" cy="1368152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10 класс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Тема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Правовое </a:t>
            </a:r>
            <a:r>
              <a:rPr lang="ru-RU" sz="1600" dirty="0">
                <a:solidFill>
                  <a:schemeClr val="tx1"/>
                </a:solidFill>
              </a:rPr>
              <a:t>регулирование трудовых отношений в  Республике Казахстан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2204864"/>
            <a:ext cx="3024336" cy="1296144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11 класс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Тема</a:t>
            </a:r>
            <a:r>
              <a:rPr lang="ru-RU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Рассмотрение </a:t>
            </a:r>
            <a:r>
              <a:rPr lang="ru-RU" sz="1600" dirty="0">
                <a:solidFill>
                  <a:schemeClr val="tx1"/>
                </a:solidFill>
              </a:rPr>
              <a:t>трудовых споров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720" y="3672855"/>
            <a:ext cx="3024336" cy="2808312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Цели </a:t>
            </a:r>
            <a:r>
              <a:rPr lang="ru-RU" sz="1600" dirty="0">
                <a:solidFill>
                  <a:schemeClr val="tx1"/>
                </a:solidFill>
              </a:rPr>
              <a:t>обучения</a:t>
            </a:r>
            <a:r>
              <a:rPr lang="ru-RU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10.3.4.1 </a:t>
            </a:r>
            <a:r>
              <a:rPr lang="ru-RU" sz="1600" dirty="0">
                <a:solidFill>
                  <a:schemeClr val="tx1"/>
                </a:solidFill>
              </a:rPr>
              <a:t>объяснять основные понятия и принципы правового регулирования трудовых отношений в  РК </a:t>
            </a:r>
          </a:p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10.3.4.2 </a:t>
            </a:r>
            <a:r>
              <a:rPr lang="ru-RU" sz="1600" dirty="0">
                <a:solidFill>
                  <a:schemeClr val="tx1"/>
                </a:solidFill>
              </a:rPr>
              <a:t>исследовать реализацию трудовых прав в различных жизненных ситуациях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5516" y="3672855"/>
            <a:ext cx="3024336" cy="2896665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Цели </a:t>
            </a:r>
            <a:r>
              <a:rPr lang="ru-RU" sz="1600" dirty="0">
                <a:solidFill>
                  <a:schemeClr val="tx1"/>
                </a:solidFill>
              </a:rPr>
              <a:t>обучения</a:t>
            </a:r>
            <a:r>
              <a:rPr lang="ru-RU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11.3.5.3 определять механизмы рассмотрения индивидуальных и коллективных трудовых споров на примере правовой ситуации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4236971" y="-1451894"/>
            <a:ext cx="328741" cy="66967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139952" y="2307445"/>
            <a:ext cx="636685" cy="4130748"/>
          </a:xfrm>
          <a:prstGeom prst="rightArrow">
            <a:avLst/>
          </a:prstGeom>
          <a:solidFill>
            <a:schemeClr val="bg1"/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Особенности учебной программы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2074" y="765476"/>
            <a:ext cx="8218398" cy="503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 dirty="0" smtClean="0"/>
              <a:t>Соблюдение баланса между теоретическими и практическими темами</a:t>
            </a:r>
            <a:endParaRPr lang="ru-RU" sz="1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39552" y="1628800"/>
            <a:ext cx="352839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0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86050" y="1470333"/>
            <a:ext cx="3681893" cy="1814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Объекты </a:t>
            </a:r>
            <a:r>
              <a:rPr lang="ru-RU" sz="1600" dirty="0"/>
              <a:t>гражданских </a:t>
            </a:r>
            <a:r>
              <a:rPr lang="ru-RU" sz="1600" dirty="0" smtClean="0"/>
              <a:t>прав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Принципы и субъекты гражданского права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Задачи и принципы гражданского процесса </a:t>
            </a:r>
            <a:endParaRPr lang="ru-RU" sz="1600" dirty="0"/>
          </a:p>
          <a:p>
            <a:pPr algn="just"/>
            <a:endParaRPr lang="ru-RU" sz="20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292080" y="1510097"/>
            <a:ext cx="3528392" cy="1630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Понятие и виды сделок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Договор купли-продажи. Договор дарения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Основы искового производства </a:t>
            </a:r>
            <a:endParaRPr lang="ru-RU" sz="1600" dirty="0"/>
          </a:p>
          <a:p>
            <a:pPr algn="just"/>
            <a:endParaRPr lang="ru-RU" sz="20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2280" y="3356992"/>
            <a:ext cx="843819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 dirty="0" smtClean="0"/>
              <a:t>Моделирование </a:t>
            </a:r>
            <a:r>
              <a:rPr lang="ru-RU" sz="1800" b="1" dirty="0"/>
              <a:t>проблемных </a:t>
            </a:r>
            <a:r>
              <a:rPr lang="ru-RU" sz="1800" b="1" dirty="0" smtClean="0"/>
              <a:t>ситуаций, анализ </a:t>
            </a:r>
            <a:r>
              <a:rPr lang="ru-RU" sz="1800" b="1" dirty="0"/>
              <a:t>и </a:t>
            </a:r>
            <a:r>
              <a:rPr lang="ru-RU" sz="1800" b="1" dirty="0" smtClean="0"/>
              <a:t>оценка конкретного частного </a:t>
            </a:r>
            <a:r>
              <a:rPr lang="ru-RU" sz="1800" b="1" dirty="0"/>
              <a:t>случая</a:t>
            </a:r>
          </a:p>
          <a:p>
            <a:pPr algn="just"/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31979" y="4637746"/>
            <a:ext cx="3681893" cy="168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10.3.2.2 </a:t>
            </a:r>
            <a:r>
              <a:rPr lang="ru-RU" sz="1600" dirty="0"/>
              <a:t>объяснять пути защиты прав потребителей на примере конкретной ситуации (казуса), используя юридические </a:t>
            </a:r>
            <a:r>
              <a:rPr lang="ru-RU" sz="1600" dirty="0" smtClean="0"/>
              <a:t>термины </a:t>
            </a:r>
          </a:p>
          <a:p>
            <a:pPr algn="just"/>
            <a:endParaRPr lang="ru-RU" sz="200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102047" y="4581128"/>
            <a:ext cx="352839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11.3.2.2 </a:t>
            </a:r>
            <a:r>
              <a:rPr lang="ru-RU" sz="1600" dirty="0"/>
              <a:t>определять права и обязанности продавца (изготовителя, исполнителя) и лиц, выполняющих работы (оказание услуги), приводя конкретные примеры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60274" y="4144516"/>
            <a:ext cx="2886948" cy="379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 smtClean="0"/>
          </a:p>
          <a:p>
            <a:pPr algn="just"/>
            <a:r>
              <a:rPr lang="ru-RU" sz="1800" i="1" u="sng" dirty="0" smtClean="0"/>
              <a:t>Примеры целей обучения</a:t>
            </a:r>
            <a:endParaRPr lang="ru-RU" sz="1800" i="1" u="sng" dirty="0"/>
          </a:p>
          <a:p>
            <a:pPr algn="just"/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857809" y="1190029"/>
            <a:ext cx="2886948" cy="379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 smtClean="0"/>
          </a:p>
          <a:p>
            <a:pPr algn="just"/>
            <a:r>
              <a:rPr lang="ru-RU" sz="1800" i="1" u="sng" dirty="0" smtClean="0"/>
              <a:t>Примеры тем</a:t>
            </a:r>
            <a:endParaRPr lang="ru-RU" sz="1800" i="1" u="sng" dirty="0"/>
          </a:p>
          <a:p>
            <a:pPr algn="just"/>
            <a:r>
              <a:rPr lang="ru-RU" sz="1800" b="1" dirty="0" smtClean="0"/>
              <a:t>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3035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5364088" y="1101534"/>
            <a:ext cx="2308204" cy="1683701"/>
          </a:xfrm>
          <a:prstGeom prst="roundRect">
            <a:avLst>
              <a:gd name="adj" fmla="val 13745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1182306" y="1101535"/>
            <a:ext cx="2311474" cy="1594329"/>
          </a:xfrm>
          <a:prstGeom prst="roundRect">
            <a:avLst>
              <a:gd name="adj" fmla="val 13745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dirty="0"/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gray">
          <a:xfrm>
            <a:off x="346804" y="332656"/>
            <a:ext cx="8822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/>
              <a:t>Базовое содержание согласно направлениям обучения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5680665" y="1202687"/>
            <a:ext cx="18035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/>
              <a:t>ЕМН</a:t>
            </a:r>
            <a:endParaRPr lang="en-US" sz="2000" b="1" dirty="0"/>
          </a:p>
        </p:txBody>
      </p:sp>
      <p:sp>
        <p:nvSpPr>
          <p:cNvPr id="82978" name="Rectangle 34"/>
          <p:cNvSpPr>
            <a:spLocks noChangeArrowheads="1"/>
          </p:cNvSpPr>
          <p:nvPr/>
        </p:nvSpPr>
        <p:spPr bwMode="auto">
          <a:xfrm>
            <a:off x="1619672" y="1202687"/>
            <a:ext cx="14348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/>
              <a:t>ОГН</a:t>
            </a:r>
            <a:endParaRPr lang="en-US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2306" y="1772816"/>
            <a:ext cx="23114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400" b="1" dirty="0" smtClean="0">
              <a:solidFill>
                <a:srgbClr val="C00000"/>
              </a:solidFill>
            </a:endParaRPr>
          </a:p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ч. </a:t>
            </a:r>
            <a:r>
              <a:rPr lang="ru-RU" b="1" dirty="0"/>
              <a:t>в неделю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102 ч. </a:t>
            </a:r>
            <a:r>
              <a:rPr lang="ru-RU" b="1" dirty="0"/>
              <a:t>в </a:t>
            </a:r>
            <a:r>
              <a:rPr lang="ru-RU" b="1" dirty="0" smtClean="0"/>
              <a:t>год</a:t>
            </a:r>
            <a:endParaRPr lang="ru-RU" b="1" dirty="0" smtClean="0"/>
          </a:p>
        </p:txBody>
      </p:sp>
      <p:sp>
        <p:nvSpPr>
          <p:cNvPr id="7" name="Выноска со стрелкой вправо 6"/>
          <p:cNvSpPr/>
          <p:nvPr/>
        </p:nvSpPr>
        <p:spPr>
          <a:xfrm rot="16200000">
            <a:off x="2583565" y="512676"/>
            <a:ext cx="3816423" cy="7776864"/>
          </a:xfrm>
          <a:prstGeom prst="right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Каждый раздел учебной программы ОГН изучается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углубленно</a:t>
            </a:r>
            <a:endParaRPr lang="ru-RU" sz="16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Согласно учебной программе ОГН каждый </a:t>
            </a:r>
            <a:r>
              <a:rPr lang="ru-RU" sz="1600" b="1" dirty="0">
                <a:solidFill>
                  <a:schemeClr val="tx1"/>
                </a:solidFill>
              </a:rPr>
              <a:t>тематический раздел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завершается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проектной </a:t>
            </a:r>
            <a:r>
              <a:rPr lang="kk-KZ" sz="1600" b="1" dirty="0">
                <a:solidFill>
                  <a:schemeClr val="accent6">
                    <a:lumMod val="75000"/>
                  </a:schemeClr>
                </a:solidFill>
              </a:rPr>
              <a:t>и исследовательская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работой (мини-проектом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sz="1600" b="1" dirty="0" smtClean="0">
                <a:solidFill>
                  <a:schemeClr val="tx1"/>
                </a:solidFill>
              </a:rPr>
              <a:t> учащихся</a:t>
            </a:r>
            <a:r>
              <a:rPr lang="kk-KZ" sz="1600" b="1" dirty="0" smtClean="0">
                <a:solidFill>
                  <a:schemeClr val="tx1"/>
                </a:solidFill>
              </a:rPr>
              <a:t>: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kk-KZ" sz="1600" b="1" dirty="0" smtClean="0">
                <a:solidFill>
                  <a:schemeClr val="tx2"/>
                </a:solidFill>
              </a:rPr>
              <a:t>Эволюция </a:t>
            </a:r>
            <a:r>
              <a:rPr lang="kk-KZ" sz="1600" b="1" dirty="0">
                <a:solidFill>
                  <a:schemeClr val="tx2"/>
                </a:solidFill>
              </a:rPr>
              <a:t>форм государства и </a:t>
            </a:r>
            <a:r>
              <a:rPr lang="kk-KZ" sz="1600" b="1" dirty="0" smtClean="0">
                <a:solidFill>
                  <a:schemeClr val="tx2"/>
                </a:solidFill>
              </a:rPr>
              <a:t>права</a:t>
            </a:r>
          </a:p>
          <a:p>
            <a:r>
              <a:rPr lang="kk-KZ" sz="1600" b="1" dirty="0" smtClean="0">
                <a:solidFill>
                  <a:schemeClr val="tx2"/>
                </a:solidFill>
              </a:rPr>
              <a:t>2. Частное </a:t>
            </a:r>
            <a:r>
              <a:rPr lang="kk-KZ" sz="1600" b="1" dirty="0">
                <a:solidFill>
                  <a:schemeClr val="tx2"/>
                </a:solidFill>
              </a:rPr>
              <a:t>право – гарантия реализации естественных прав и свобод человека</a:t>
            </a:r>
            <a:r>
              <a:rPr lang="kk-KZ" sz="16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kk-KZ" sz="1600" b="1" dirty="0" smtClean="0">
                <a:solidFill>
                  <a:schemeClr val="tx2"/>
                </a:solidFill>
              </a:rPr>
              <a:t> 3</a:t>
            </a:r>
            <a:r>
              <a:rPr lang="kk-KZ" sz="1600" b="1" dirty="0">
                <a:solidFill>
                  <a:schemeClr val="tx2"/>
                </a:solidFill>
              </a:rPr>
              <a:t>. Характеристика стадий правоприменительного </a:t>
            </a:r>
            <a:r>
              <a:rPr lang="kk-KZ" sz="1600" b="1" dirty="0" smtClean="0">
                <a:solidFill>
                  <a:schemeClr val="tx2"/>
                </a:solidFill>
              </a:rPr>
              <a:t>процесса;</a:t>
            </a:r>
          </a:p>
          <a:p>
            <a:r>
              <a:rPr lang="kk-KZ" sz="1600" b="1" dirty="0" smtClean="0">
                <a:solidFill>
                  <a:schemeClr val="tx2"/>
                </a:solidFill>
              </a:rPr>
              <a:t>4.</a:t>
            </a:r>
            <a:r>
              <a:rPr lang="ru-RU" sz="1600" b="1" dirty="0">
                <a:solidFill>
                  <a:schemeClr val="tx2"/>
                </a:solidFill>
              </a:rPr>
              <a:t> Современные международные организации по защите прав </a:t>
            </a:r>
            <a:r>
              <a:rPr lang="ru-RU" sz="1600" b="1" dirty="0" smtClean="0">
                <a:solidFill>
                  <a:schemeClr val="tx2"/>
                </a:solidFill>
              </a:rPr>
              <a:t>человека.</a:t>
            </a:r>
            <a:endParaRPr lang="ru-RU" sz="1600" b="1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23208" y="1710979"/>
            <a:ext cx="21899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400" b="1" dirty="0" smtClean="0">
              <a:solidFill>
                <a:srgbClr val="C00000"/>
              </a:solidFill>
            </a:endParaRPr>
          </a:p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ч. </a:t>
            </a:r>
            <a:r>
              <a:rPr lang="ru-RU" b="1" dirty="0"/>
              <a:t>в неделю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68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ч. </a:t>
            </a:r>
            <a:r>
              <a:rPr lang="ru-RU" b="1" dirty="0"/>
              <a:t>в </a:t>
            </a:r>
            <a:r>
              <a:rPr lang="ru-RU" b="1" dirty="0" smtClean="0"/>
              <a:t>год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739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689</Words>
  <Application>Microsoft Office PowerPoint</Application>
  <PresentationFormat>Экран (4:3)</PresentationFormat>
  <Paragraphs>161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Тема Office</vt:lpstr>
      <vt:lpstr>1_Тема Office</vt:lpstr>
      <vt:lpstr>2_Тема Office</vt:lpstr>
      <vt:lpstr>3_Тема Office</vt:lpstr>
      <vt:lpstr>    Учебный предмет  «Основы права»  (9 класс) (10-11 класс)   Нур-Султан 2019</vt:lpstr>
      <vt:lpstr>Нормативное правовое обеспечения</vt:lpstr>
      <vt:lpstr>Нормативное правовое обеспечения</vt:lpstr>
      <vt:lpstr>Объем учебной нагрузки  </vt:lpstr>
      <vt:lpstr>Цель предмета</vt:lpstr>
      <vt:lpstr> </vt:lpstr>
      <vt:lpstr>Особенности учебной программы</vt:lpstr>
      <vt:lpstr>Особенности учебной программы</vt:lpstr>
      <vt:lpstr>Презентация PowerPoint</vt:lpstr>
      <vt:lpstr>Нормативное правовое обеспечения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Типовая учебная программа  по учебному предмету «Химия»</dc:title>
  <dc:creator>Алжанова Галия Жанзаковна</dc:creator>
  <cp:lastModifiedBy>Айдын Муратбеков</cp:lastModifiedBy>
  <cp:revision>66</cp:revision>
  <dcterms:created xsi:type="dcterms:W3CDTF">2017-04-18T09:58:08Z</dcterms:created>
  <dcterms:modified xsi:type="dcterms:W3CDTF">2019-07-12T03:20:53Z</dcterms:modified>
</cp:coreProperties>
</file>