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1" r:id="rId2"/>
    <p:sldId id="288" r:id="rId3"/>
    <p:sldId id="292" r:id="rId4"/>
    <p:sldId id="283" r:id="rId5"/>
    <p:sldId id="282" r:id="rId6"/>
    <p:sldId id="284" r:id="rId7"/>
    <p:sldId id="289" r:id="rId8"/>
    <p:sldId id="290" r:id="rId9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46B"/>
    <a:srgbClr val="549DC6"/>
    <a:srgbClr val="00AE4E"/>
    <a:srgbClr val="C3570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26" y="-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C38E8A-F711-4196-9368-CC4D0E117C81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DB23B9-C546-4A28-8C1A-432E4EADD1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188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9163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defTabSz="9191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1AB8D-5177-48C6-974D-9DE280D472F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07159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B4C4-1BBA-456A-BB4D-D9FB0FA0B855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4383-2334-4F75-B755-20FE6B123B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84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746B-98CA-4A65-A88A-8A474910B2CA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31805-BB96-4D88-A1EC-B27901D3B3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78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52E5-E3F2-4724-B775-CDBFBDFE6894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FC9DB-D2F4-4FFB-8B2E-611246F2D4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00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24177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57BA-A4D1-4708-B3E1-CCCE5B55F80F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0191D-31B3-4EF7-8D9D-542B51DFEB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13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7B39-5D04-4D2B-8932-CEB492816144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7500C-7E59-4180-B106-58EAB9EBAD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70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D2DC-41A9-439D-8FCB-F72BB6F3B182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29BC8-8F4D-49DB-B286-1265D72861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39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EADD-8CCB-4859-8D94-02E54BB143C1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5C758-ED78-46AA-94F9-CE4FC57283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86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E19E-BBD0-462C-AAD5-035D8DCFD483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1A419-3FED-478B-B28F-5D6F85DF25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98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149F-8C38-4489-A4E6-3ECD0E0372C7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1BA42-7429-49FA-A855-EAE2243A32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3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A92F-6F01-42D6-90C5-41B708188451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BF0ED-48AE-4877-A416-79AF5544E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5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6AEF-A67A-4950-913F-EB6E5681ABF7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A92E3-4FB6-49F0-A65C-0FE3D7DB84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64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B3F1AB-2AD5-481B-9EBE-F2F077BDAD27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0303C88-4B47-4D3C-9F43-FDBF89A36C3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4763" y="0"/>
            <a:ext cx="12187237" cy="3659188"/>
          </a:xfrm>
          <a:prstGeom prst="rect">
            <a:avLst/>
          </a:prstGeom>
          <a:solidFill>
            <a:srgbClr val="1C6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836613"/>
            <a:ext cx="22145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Группа 21">
            <a:extLst/>
          </p:cNvPr>
          <p:cNvGrpSpPr>
            <a:grpSpLocks/>
          </p:cNvGrpSpPr>
          <p:nvPr/>
        </p:nvGrpSpPr>
        <p:grpSpPr bwMode="auto">
          <a:xfrm rot="5400000">
            <a:off x="7683712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85" name="Graphic 1">
              <a:extLst/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88" name="Graphic 1">
              <a:extLst/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95" name="Graphic 1">
              <a:extLst/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96" name="Graphic 1">
              <a:extLst/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</p:grpSp>
      <p:grpSp>
        <p:nvGrpSpPr>
          <p:cNvPr id="97" name="Группа 21">
            <a:extLst/>
          </p:cNvPr>
          <p:cNvGrpSpPr>
            <a:grpSpLocks/>
          </p:cNvGrpSpPr>
          <p:nvPr/>
        </p:nvGrpSpPr>
        <p:grpSpPr bwMode="auto">
          <a:xfrm rot="5400000">
            <a:off x="9326245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00" name="Graphic 1">
              <a:extLst/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101" name="Graphic 1">
              <a:extLst/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102" name="Graphic 1">
              <a:extLst/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103" name="Graphic 1">
              <a:extLst/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</p:grpSp>
      <p:grpSp>
        <p:nvGrpSpPr>
          <p:cNvPr id="104" name="Группа 21">
            <a:extLst/>
          </p:cNvPr>
          <p:cNvGrpSpPr>
            <a:grpSpLocks/>
          </p:cNvGrpSpPr>
          <p:nvPr/>
        </p:nvGrpSpPr>
        <p:grpSpPr bwMode="auto">
          <a:xfrm rot="5400000">
            <a:off x="1274445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05" name="Graphic 1">
              <a:extLst/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106" name="Graphic 1">
              <a:extLst/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107" name="Graphic 1">
              <a:extLst/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108" name="Graphic 1">
              <a:extLst/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</p:grpSp>
      <p:grpSp>
        <p:nvGrpSpPr>
          <p:cNvPr id="109" name="Группа 21">
            <a:extLst/>
          </p:cNvPr>
          <p:cNvGrpSpPr>
            <a:grpSpLocks/>
          </p:cNvGrpSpPr>
          <p:nvPr/>
        </p:nvGrpSpPr>
        <p:grpSpPr bwMode="auto">
          <a:xfrm rot="5400000">
            <a:off x="2916978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10" name="Graphic 1">
              <a:extLst/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111" name="Graphic 1">
              <a:extLst/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112" name="Graphic 1">
              <a:extLst/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115" name="Graphic 1">
              <a:extLst/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latin typeface="+mn-lt"/>
                <a:cs typeface="+mn-cs"/>
              </a:endParaRPr>
            </a:p>
          </p:txBody>
        </p:sp>
      </p:grpSp>
      <p:sp>
        <p:nvSpPr>
          <p:cNvPr id="3080" name="TextBox 4"/>
          <p:cNvSpPr txBox="1">
            <a:spLocks noChangeArrowheads="1"/>
          </p:cNvSpPr>
          <p:nvPr/>
        </p:nvSpPr>
        <p:spPr bwMode="auto">
          <a:xfrm>
            <a:off x="1081088" y="4331326"/>
            <a:ext cx="10075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cap="all" dirty="0" err="1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внутришкольный</a:t>
            </a:r>
            <a:r>
              <a:rPr lang="ru-RU" altLang="ru-RU" sz="3600" b="1" cap="all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cap="all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учет обучающихся в организациях среднего </a:t>
            </a:r>
            <a:r>
              <a:rPr lang="ru-RU" altLang="ru-RU" sz="3600" b="1" cap="all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cap="all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(Методические рекомендации)</a:t>
            </a:r>
            <a:endParaRPr lang="ru-RU" altLang="ru-RU" sz="1600" b="1" cap="all" dirty="0">
              <a:solidFill>
                <a:srgbClr val="00206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81" name="Прямоугольник 120"/>
          <p:cNvSpPr>
            <a:spLocks noChangeArrowheads="1"/>
          </p:cNvSpPr>
          <p:nvPr/>
        </p:nvSpPr>
        <p:spPr bwMode="auto">
          <a:xfrm>
            <a:off x="0" y="28575"/>
            <a:ext cx="1219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charset="0"/>
                <a:ea typeface="Calibri" pitchFamily="34" charset="0"/>
              </a:rPr>
              <a:t>МИНИСТЕРСТВО ПРОСВЕЩЕНИЯ РЕСПУБЛИКИ КАЗАХСТАН</a:t>
            </a:r>
          </a:p>
        </p:txBody>
      </p:sp>
      <p:sp>
        <p:nvSpPr>
          <p:cNvPr id="3082" name="Прямоугольник 26"/>
          <p:cNvSpPr>
            <a:spLocks noChangeArrowheads="1"/>
          </p:cNvSpPr>
          <p:nvPr/>
        </p:nvSpPr>
        <p:spPr bwMode="auto">
          <a:xfrm>
            <a:off x="5065713" y="6600825"/>
            <a:ext cx="2060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2060"/>
                </a:solidFill>
                <a:latin typeface="Arial" charset="0"/>
                <a:ea typeface="Calibri" pitchFamily="34" charset="0"/>
              </a:rPr>
              <a:t>АСТАНА</a:t>
            </a:r>
            <a:r>
              <a:rPr lang="en-US" altLang="ru-RU" sz="1100" b="1">
                <a:solidFill>
                  <a:srgbClr val="002060"/>
                </a:solidFill>
                <a:latin typeface="Arial" charset="0"/>
                <a:ea typeface="Calibri" pitchFamily="34" charset="0"/>
              </a:rPr>
              <a:t> </a:t>
            </a:r>
            <a:r>
              <a:rPr lang="ru-RU" altLang="ru-RU" sz="1100" b="1">
                <a:solidFill>
                  <a:srgbClr val="002060"/>
                </a:solidFill>
                <a:latin typeface="Arial" charset="0"/>
                <a:ea typeface="Calibri" pitchFamily="34" charset="0"/>
              </a:rPr>
              <a:t>2022 год</a:t>
            </a:r>
            <a:endParaRPr lang="ru-RU" altLang="ru-RU" sz="1200" b="1">
              <a:solidFill>
                <a:srgbClr val="002060"/>
              </a:solidFill>
              <a:latin typeface="Arial" charset="0"/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09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chultz\Desktop\ВШУ 2023\1 каз 61 приказ вшу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901266" cy="6682849"/>
          </a:xfrm>
          <a:prstGeom prst="rect">
            <a:avLst/>
          </a:prstGeom>
          <a:noFill/>
        </p:spPr>
      </p:pic>
      <p:pic>
        <p:nvPicPr>
          <p:cNvPr id="1027" name="Picture 3" descr="C:\Users\aschultz\Desktop\ВШУ 2023\2 рус 61 приказ вшу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0746" y="0"/>
            <a:ext cx="5706534" cy="6688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0523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534" y="952018"/>
            <a:ext cx="10170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cap="all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Цель ВШУ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– раннее выявление обучающихся, требующих повышенного педагогического внимания и оказания им своевременной социальной и психолого-педагогической помощи.</a:t>
            </a:r>
            <a:endParaRPr lang="en-US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tabLst>
                <a:tab pos="43973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Задачи  ВШУ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предупреждение безнадзорности, беспризорности, правонарушений и антиобщественных действий несовершеннолетних;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помощь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адаптации обучающегося к условиям образовательной среды, повышение учебной мотивации;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оказание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социальной, психолого-педагогической помощи обучающимся, их родителям и иным законным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представителям.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7333" y="179766"/>
            <a:ext cx="9038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Цель и задачи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внутришкольного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учета  (ВШУ)</a:t>
            </a:r>
            <a:endParaRPr lang="ru-RU" sz="28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523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/>
          </p:cNvPr>
          <p:cNvSpPr txBox="1"/>
          <p:nvPr/>
        </p:nvSpPr>
        <p:spPr>
          <a:xfrm>
            <a:off x="1987550" y="312164"/>
            <a:ext cx="82169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446B"/>
                </a:solidFill>
              </a:rPr>
              <a:t>ОСНОВАНИЯ ДЛЯ ПОСТАНОВКИ НА ВШУ</a:t>
            </a:r>
            <a:endParaRPr lang="ru-RU" altLang="ru-RU" sz="2000" b="1" dirty="0">
              <a:solidFill>
                <a:srgbClr val="00446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3339" y="757319"/>
            <a:ext cx="1021755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Академическая неуспеваемость</a:t>
            </a:r>
            <a:endParaRPr lang="en-US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Неблагополучие семьи </a:t>
            </a:r>
            <a:endParaRPr lang="en-US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Безнадзорность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беспризорность, бродяжничество,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попрошайничество;</a:t>
            </a:r>
            <a:endParaRPr lang="en-US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Грубое или неоднократное нарушение Устава школы или Правил внутреннего распорядка</a:t>
            </a:r>
            <a:endParaRPr lang="en-US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Систематические пропуски занятий без уважительной причины</a:t>
            </a:r>
            <a:endParaRPr lang="en-US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Совершение административного правонарушения</a:t>
            </a:r>
            <a:endParaRPr lang="en-US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Употребление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психоактвиных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токсических веществ, спиртных напитков,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табакокурение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539" y="1141329"/>
            <a:ext cx="287851" cy="2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30" y="3783960"/>
            <a:ext cx="287851" cy="2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226" y="4435683"/>
            <a:ext cx="287851" cy="2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43" y="5023935"/>
            <a:ext cx="287851" cy="2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29" y="2465300"/>
            <a:ext cx="287851" cy="2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29" y="3129466"/>
            <a:ext cx="287851" cy="2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331" y="1844005"/>
            <a:ext cx="287851" cy="2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07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/>
          </p:cNvPr>
          <p:cNvSpPr txBox="1"/>
          <p:nvPr/>
        </p:nvSpPr>
        <p:spPr>
          <a:xfrm>
            <a:off x="1987550" y="392846"/>
            <a:ext cx="82169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ПОРЯДОК ПОСТАНОВКИ НА ВШУ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4837" y="1136373"/>
            <a:ext cx="5002210" cy="15202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760" y="1523735"/>
            <a:ext cx="256154" cy="723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35002" y="1079811"/>
            <a:ext cx="4716873" cy="18229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54837" y="3189587"/>
            <a:ext cx="5002210" cy="16873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1090541"/>
            <a:ext cx="48317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1. Постановка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обучающегося на ВШУ осуществляется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представлению зам директора по ВР на основании обращения классного руководителя, социального педагога, и др. заинтересованных лиц 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52808" y="1480006"/>
            <a:ext cx="256154" cy="7451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81053" y="1253919"/>
            <a:ext cx="4570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2. Решение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о постановке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принимается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 Совете профилактики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школы, возглавляемый руководителем организации.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Состав Совета формируется из числа сотрудников ОО(не менее 5 –и человек)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29516" y="3256599"/>
            <a:ext cx="4733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3.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необходимости к заседанию Совета профилактики  привлекаются классный руководитель, педагог-психолог, зональный инспектор по делам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несовершеннолетних, медработник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01411" y="3614653"/>
            <a:ext cx="270373" cy="723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50316" y="3118404"/>
            <a:ext cx="4600707" cy="15556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Для участия в заседании Совета профилактики приглашаются родители или иные законные представители ребенка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47951" y="3445451"/>
            <a:ext cx="256154" cy="7451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41178" y="4946667"/>
            <a:ext cx="5244371" cy="104904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744552" y="5049811"/>
            <a:ext cx="4747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5.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Общую координацию  ВШУ осуществляет зам директора по ВР, контроль обеспечивает руководитель организации образования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60363" y="5103360"/>
            <a:ext cx="302514" cy="723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8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030796" y="485314"/>
            <a:ext cx="5711457" cy="12030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51772" y="964491"/>
            <a:ext cx="203430" cy="723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912" y="3113686"/>
            <a:ext cx="5432025" cy="343215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28987" y="3012868"/>
            <a:ext cx="5885146" cy="3059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21" name="Прямоугольник 20"/>
          <p:cNvSpPr/>
          <p:nvPr/>
        </p:nvSpPr>
        <p:spPr>
          <a:xfrm>
            <a:off x="6095061" y="485314"/>
            <a:ext cx="5587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7. По итогам заседания утверждается индивидуальной план профилактической работы с обучающимися и его родителями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(ИППР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6252" y="3040783"/>
            <a:ext cx="256154" cy="723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24153" y="3113686"/>
            <a:ext cx="49028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8. ИППР предусматривает: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психолого-педагогическое  сопровождение;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ополнительный график занятий;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сроки для сдачи задолженностей;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направление в ПМПК;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профилактические беседы;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-посещение уроков;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коррекция поведения  и развитие новых навыков;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анятость во внеурочное время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-помощь из фонда всеобуча и др.</a:t>
            </a:r>
          </a:p>
          <a:p>
            <a:pPr marL="285750" indent="-285750" algn="just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28987" y="3338348"/>
            <a:ext cx="56311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9. По каждому мероприятию указываются ответственные лица и обозначаются конкретные сроки исполнения.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Срок постановки на ВШУ- от трех до шести месяцев.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необходимости продлевается по решению Совета 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12811" y="3012868"/>
            <a:ext cx="177410" cy="85527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2406" y="140198"/>
            <a:ext cx="5152923" cy="26421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39912" y="1105776"/>
            <a:ext cx="256154" cy="723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06669" y="195781"/>
            <a:ext cx="51203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6. На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заседание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Совета профилактики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предоставляются: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Характеристика на обучающегося;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Заключение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педагога-психолога;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акт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обследования жилищно-бытовых условий семьи (при необходимости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);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краткая информация о проведенной </a:t>
            </a:r>
            <a:r>
              <a:rPr lang="ru-RU" sz="20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профилакт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работе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 постановки на учет.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2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6367" y="1196090"/>
            <a:ext cx="98602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65613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Администрация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 образования имеет право обратиться с ходатайством в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комиссию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по делам несовершеннолетних и защите их прав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  <a:p>
            <a:pPr algn="just">
              <a:tabLst>
                <a:tab pos="4656138" algn="l"/>
              </a:tabLst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рассмотрении материала в отношении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родителей,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не выполняющих свои обязанности по содержанию, воспитанию или обучению несовершеннолетнего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административных мерах воздействия на родителей несовершеннолетних; 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рассмотрении материала в отношении несовершеннолетнего, совершившего деяние, за которое установлена административная ответственность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23" y="2308352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01" y="3104540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Провер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80" y="3780055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/>
          </p:cNvPr>
          <p:cNvSpPr txBox="1"/>
          <p:nvPr/>
        </p:nvSpPr>
        <p:spPr>
          <a:xfrm>
            <a:off x="746901" y="180162"/>
            <a:ext cx="10796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РОДИТЕЛИ ОТКАЗЫВАЮТСЯ ОТ ПОМОЩИ, НЕ ПРИНИМАЮТ МЕРЫ В РЕШЕНИИ ВОЗНИКШИХ ТРУДНОСТЕЙ</a:t>
            </a:r>
            <a:endParaRPr lang="ru-RU" alt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879" y="4435030"/>
            <a:ext cx="1042311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Основанием для снятия с ВШУ является: 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позитивные изменения в поведении несовершеннолетнего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положительная характеристика классного руководителя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улучшение обстоятельств жизни ребенка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другие объективные причины (переезд, смена места учебы). </a:t>
            </a:r>
          </a:p>
        </p:txBody>
      </p:sp>
    </p:spTree>
    <p:extLst>
      <p:ext uri="{BB962C8B-B14F-4D97-AF65-F5344CB8AC3E}">
        <p14:creationId xmlns:p14="http://schemas.microsoft.com/office/powerpoint/2010/main" xmlns="" val="375503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/>
          </p:cNvPr>
          <p:cNvSpPr txBox="1"/>
          <p:nvPr/>
        </p:nvSpPr>
        <p:spPr>
          <a:xfrm>
            <a:off x="1733550" y="375991"/>
            <a:ext cx="82169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000" b="1" cap="all" dirty="0" smtClean="0">
                <a:solidFill>
                  <a:srgbClr val="00446B"/>
                </a:solidFill>
              </a:rPr>
              <a:t>Правовые последствия  </a:t>
            </a:r>
            <a:r>
              <a:rPr lang="ru-RU" altLang="ru-RU" sz="2000" b="1" dirty="0" smtClean="0">
                <a:solidFill>
                  <a:srgbClr val="00446B"/>
                </a:solidFill>
              </a:rPr>
              <a:t>ПОСТАНОВКИ НА ВШУ</a:t>
            </a:r>
            <a:endParaRPr lang="ru-RU" altLang="ru-RU" sz="2000" b="1" dirty="0">
              <a:solidFill>
                <a:srgbClr val="00446B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8701" y="1183346"/>
            <a:ext cx="8229032" cy="13888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6966" y="1471442"/>
            <a:ext cx="256154" cy="723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0096" y="1371728"/>
            <a:ext cx="7732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Постановка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 ВШУ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обучающихся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 влечет правовых последствий и предназначена для оказания своевременной, социальной и психолого-педагогической помощи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79459" y="3386667"/>
            <a:ext cx="9321474" cy="22695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Количество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обучающихся, состоящих на ВШУ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 может выступать в качестве показателя, отрицательно влияющего на рейтинг организации образования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за исключением случаев, совершения обучающимся правонарушений, явившимся основанием для постановки на учет в ОВД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305" y="4635338"/>
            <a:ext cx="256154" cy="723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534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550</Words>
  <Application>Microsoft Office PowerPoint</Application>
  <PresentationFormat>Произвольный</PresentationFormat>
  <Paragraphs>78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ARZU</dc:creator>
  <cp:lastModifiedBy>Александра Шульц</cp:lastModifiedBy>
  <cp:revision>142</cp:revision>
  <cp:lastPrinted>2023-02-13T08:46:16Z</cp:lastPrinted>
  <dcterms:created xsi:type="dcterms:W3CDTF">2021-10-18T06:14:28Z</dcterms:created>
  <dcterms:modified xsi:type="dcterms:W3CDTF">2023-03-15T02:14:00Z</dcterms:modified>
</cp:coreProperties>
</file>