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2C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79"/>
            <a:ext cx="6400800" cy="88012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Кузнецова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С.В.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6004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ПРОГРАММА </a:t>
            </a:r>
            <a:r>
              <a:rPr lang="ru-RU" sz="3200" b="1" dirty="0"/>
              <a:t>ПРОФЕССИОНАЛЬНОГО РОСТА УЧИТЕЛЯ, КАК ИНСТРУМЕНТ ЦЕЛЕНАПРАВЛЕННОГО И СИСТЕМАТИЧЕСКОГО ПОВЫШЕНИЯ ЕГО КВАЛИФИКАЦИИ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59104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Нужно ответить </a:t>
            </a:r>
            <a:r>
              <a:rPr lang="ru-RU" sz="2800" dirty="0">
                <a:solidFill>
                  <a:srgbClr val="7030A0"/>
                </a:solidFill>
              </a:rPr>
              <a:t>на следующие вопросы:</a:t>
            </a:r>
          </a:p>
          <a:p>
            <a:pPr lvl="0"/>
            <a:r>
              <a:rPr lang="ru-RU" sz="4400" i="1" dirty="0">
                <a:solidFill>
                  <a:schemeClr val="tx2">
                    <a:lumMod val="50000"/>
                  </a:schemeClr>
                </a:solidFill>
              </a:rPr>
              <a:t>Каким Вы хотите быть?</a:t>
            </a:r>
          </a:p>
          <a:p>
            <a:pPr lvl="0"/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Чего Вы хотите достигнуть в профессиональной сфере?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определить </a:t>
            </a:r>
            <a:r>
              <a:rPr lang="ru-RU" b="1" dirty="0" smtClean="0"/>
              <a:t>цель</a:t>
            </a:r>
            <a:r>
              <a:rPr lang="ru-RU" dirty="0" smtClean="0"/>
              <a:t> профессионального роста?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923928" y="1772816"/>
            <a:ext cx="122413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467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5" cy="489654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600" dirty="0"/>
              <a:t>формирование новых профессиональных компетенций;</a:t>
            </a:r>
          </a:p>
          <a:p>
            <a:pPr lvl="0"/>
            <a:r>
              <a:rPr lang="ru-RU" sz="2600" dirty="0"/>
              <a:t>повышение качества профессиональной деятельности;</a:t>
            </a:r>
          </a:p>
          <a:p>
            <a:pPr lvl="0"/>
            <a:r>
              <a:rPr lang="ru-RU" sz="2600" dirty="0"/>
              <a:t>овладение системой ценностей обновленного школьного образования; </a:t>
            </a:r>
          </a:p>
          <a:p>
            <a:pPr lvl="0"/>
            <a:r>
              <a:rPr lang="ru-RU" sz="2600" dirty="0"/>
              <a:t>владение технологиями, способствующими   успешному решению задач образования;</a:t>
            </a:r>
          </a:p>
          <a:p>
            <a:pPr lvl="0"/>
            <a:r>
              <a:rPr lang="ru-RU" sz="2600" dirty="0"/>
              <a:t>создание качественных методических материалов;</a:t>
            </a:r>
          </a:p>
          <a:p>
            <a:pPr lvl="0"/>
            <a:r>
              <a:rPr lang="ru-RU" sz="2600" dirty="0"/>
              <a:t>рост компетентности школьников;</a:t>
            </a:r>
          </a:p>
          <a:p>
            <a:pPr lvl="0"/>
            <a:r>
              <a:rPr lang="ru-RU" sz="2600" dirty="0"/>
              <a:t>победы школьников в предметных конкурсах и олимпиадах;</a:t>
            </a:r>
          </a:p>
          <a:p>
            <a:pPr lvl="0"/>
            <a:r>
              <a:rPr lang="ru-RU" sz="2600" dirty="0"/>
              <a:t>успешная социализация школьников.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323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953606"/>
              </p:ext>
            </p:extLst>
          </p:nvPr>
        </p:nvGraphicFramePr>
        <p:xfrm>
          <a:off x="107503" y="1124745"/>
          <a:ext cx="8928993" cy="5783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5399"/>
                <a:gridCol w="2976331"/>
                <a:gridCol w="2977263"/>
              </a:tblGrid>
              <a:tr h="226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Курсы ПК, проблемные курсы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Тематика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Сроки проведения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452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2.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226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Тренинги, мастер-классы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Тематика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Сроки проведения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226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1.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452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Научно-практические конференции, семинары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Тематика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Сроки проведения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226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1.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434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Экскурсии, выставки, концерты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Тематика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Сроки проведения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226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1.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452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Интернет-источники, электронные издания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Ссылка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226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1.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651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Печатные специализированные, научно-методические издания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Выходные данные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Важные для изучения разделы (с указанием страниц)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226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1.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651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Периодические издания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Выходные данные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Важные для изучения разделы (с указанием страниц)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226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1.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651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Художественные издания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Выходные данные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Важные для изучения разделы (с указанием страниц)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  <a:tr h="226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302" marR="54302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ru-RU" dirty="0" smtClean="0"/>
              <a:t>Источники самообразования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467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профессионального развития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8" y="1988840"/>
            <a:ext cx="3347864" cy="3528392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3203848" y="2348880"/>
            <a:ext cx="5688632" cy="3777600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/>
              <a:t>адаптация своих индивидуально-неповторимых особенностей к требованиям педагогической деятельности;</a:t>
            </a:r>
          </a:p>
          <a:p>
            <a:r>
              <a:rPr lang="ru-RU" sz="3000" dirty="0" smtClean="0"/>
              <a:t>постоянное </a:t>
            </a:r>
            <a:r>
              <a:rPr lang="ru-RU" sz="3000" dirty="0"/>
              <a:t>повышение профессиональной компетентности;</a:t>
            </a:r>
          </a:p>
          <a:p>
            <a:r>
              <a:rPr lang="ru-RU" sz="3000" dirty="0" smtClean="0"/>
              <a:t>непрерывное </a:t>
            </a:r>
            <a:r>
              <a:rPr lang="ru-RU" sz="3000" dirty="0"/>
              <a:t>развитие социально-нравственных и других свойств личности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879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7996"/>
              </p:ext>
            </p:extLst>
          </p:nvPr>
        </p:nvGraphicFramePr>
        <p:xfrm>
          <a:off x="179512" y="1988840"/>
          <a:ext cx="8784976" cy="4835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9624"/>
                <a:gridCol w="1494836"/>
                <a:gridCol w="1730516"/>
              </a:tblGrid>
              <a:tr h="737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 деятельности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Сроки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Форма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завершения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14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Раздел 1. Работа с психолого-педагогической, научной и методической литературой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6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 Изучение и анализ научно-методической литературы.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 Подписка на журнал «…» издательского дома «…».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 Обзор информации в Интернете по педагогике, психологии.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4. Изучение новых программ, учебников, УМК с целью выяснения их особенностей и недостатков.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Сентябрь 20__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Октябрь 20__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течение года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Конспекты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Памятки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Рекомендации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Содержание работы по самообразованию и самовоспитанию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43001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425094"/>
              </p:ext>
            </p:extLst>
          </p:nvPr>
        </p:nvGraphicFramePr>
        <p:xfrm>
          <a:off x="251520" y="188640"/>
          <a:ext cx="8640960" cy="6556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8483"/>
                <a:gridCol w="1470330"/>
                <a:gridCol w="1702147"/>
              </a:tblGrid>
              <a:tr h="43204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Раздел 2.  Научно-исследовательская работа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24" marR="434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3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Определение проблемы профессиональной деятельности. Обоснование ее актуальности.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Формулировка темы исследования.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3. Определение перечня источников для изучения выявленной проблемы.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 Уточнение сущности исследуемого явления.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5. Определение критериев и показателей </a:t>
                      </a:r>
                      <a:r>
                        <a:rPr lang="ru-RU" sz="1600" dirty="0" err="1">
                          <a:effectLst/>
                        </a:rPr>
                        <a:t>сформированности</a:t>
                      </a:r>
                      <a:r>
                        <a:rPr lang="ru-RU" sz="1600" dirty="0">
                          <a:effectLst/>
                        </a:rPr>
                        <a:t> исследуемого явления.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6. Формулировка педагогических условий решения исследуемой проблемы.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7. Диагностика исходного состояния проблемы по выявленным критериям и показателям.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8. Изучение передового педагогического опыта по решению исследуемой проблемы в науке и практике.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9. Реализация педагогических условий решения проблемы, использование передового педагогического опыта в собственной практике.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10. Изучение текущего состояния проблемы по выявленным критериям и показателям.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11. Формулировка выводов по проблеме исследования.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24" marR="434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Сентябрь 20__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Октябрь 20__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Ноябрь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20__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….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24" marR="43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Программа НИР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Научные статьи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Материалы для проведения диагностики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Задания Конспекты Средства обучения для внедрения в практику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Отчеты по НИР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Методические рекомендации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24" marR="434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5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747158"/>
              </p:ext>
            </p:extLst>
          </p:nvPr>
        </p:nvGraphicFramePr>
        <p:xfrm>
          <a:off x="251520" y="260648"/>
          <a:ext cx="8640960" cy="6264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7335"/>
                <a:gridCol w="1601478"/>
                <a:gridCol w="1702147"/>
              </a:tblGrid>
              <a:tr h="4249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Раздел 3. Методическая работа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9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1. Разработка календарно-тематического планирования, плана воспитательной работы.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2. Разработка конспектов уроков, воспитательных мероприятий.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3. Разработка индивидуальных и дифференцированных заданий для учащихся.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4. Разработка комплекта самостоятельных, контрольных работ, тестовых заданий.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5. Внедрение педагогических условий решения исследуемой проблемы, в том числе заданий, разработанных на основе изучения передового опыта.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Август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20__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 течение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Календарно-</a:t>
                      </a:r>
                      <a:r>
                        <a:rPr lang="ru-RU" sz="2200" dirty="0" err="1" smtClean="0">
                          <a:effectLst/>
                        </a:rPr>
                        <a:t>тематич</a:t>
                      </a:r>
                      <a:r>
                        <a:rPr lang="ru-RU" sz="2200" dirty="0" smtClean="0">
                          <a:effectLst/>
                        </a:rPr>
                        <a:t>. </a:t>
                      </a:r>
                      <a:endParaRPr lang="ru-RU" sz="2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план, план </a:t>
                      </a:r>
                      <a:r>
                        <a:rPr lang="ru-RU" sz="2200" dirty="0" err="1" smtClean="0">
                          <a:effectLst/>
                        </a:rPr>
                        <a:t>воспитат</a:t>
                      </a:r>
                      <a:r>
                        <a:rPr lang="ru-RU" sz="2200" dirty="0" smtClean="0">
                          <a:effectLst/>
                        </a:rPr>
                        <a:t>. </a:t>
                      </a:r>
                      <a:r>
                        <a:rPr lang="ru-RU" sz="2200" dirty="0">
                          <a:effectLst/>
                        </a:rPr>
                        <a:t>работы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 smtClean="0">
                          <a:effectLst/>
                        </a:rPr>
                        <a:t>Дидактичес</a:t>
                      </a:r>
                      <a:r>
                        <a:rPr lang="ru-RU" sz="2200" dirty="0" smtClean="0">
                          <a:effectLst/>
                        </a:rPr>
                        <a:t>-кие </a:t>
                      </a:r>
                      <a:r>
                        <a:rPr lang="ru-RU" sz="2200" dirty="0">
                          <a:effectLst/>
                        </a:rPr>
                        <a:t>материалы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202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623862"/>
              </p:ext>
            </p:extLst>
          </p:nvPr>
        </p:nvGraphicFramePr>
        <p:xfrm>
          <a:off x="251520" y="260648"/>
          <a:ext cx="8712967" cy="6264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4053"/>
                <a:gridCol w="1482582"/>
                <a:gridCol w="1716332"/>
              </a:tblGrid>
              <a:tr h="37236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Раздел 4. Обобщение собственного опыта педагогической деятельности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2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 Участие в конференциях, семинарах, мастер-классах.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2. Публикация  статей в научно-педагогических и методических изданиях,  в том числе в сети Интернет.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 Участие в профессиональных конкурсах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4. Проведение открытых уроков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5. Составление портфолио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течение года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Конкурсные материалы Статьи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Конспекты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Портфолио 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36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Раздел 5. Обучение на курсах в системе повышения квалификации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7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1. Прохождение предметных курсов, мастер-классов, семинаров.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2. Участие в работе Сетевого сообщества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3. Посещение уроков своих коллег.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Ноябрь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20__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Постоянно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Сертификаты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Методические материалы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Анализ занятий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546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512582"/>
              </p:ext>
            </p:extLst>
          </p:nvPr>
        </p:nvGraphicFramePr>
        <p:xfrm>
          <a:off x="251520" y="188640"/>
          <a:ext cx="8640959" cy="6408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8482"/>
                <a:gridCol w="1470330"/>
                <a:gridCol w="1702147"/>
              </a:tblGrid>
              <a:tr h="77952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Раздел 6. Совершенствование профессионально значимых личностных качеств и черт характера</a:t>
                      </a:r>
                      <a:endParaRPr lang="ru-RU" sz="2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9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1. Развитие творческого потенциала личности через участие  в профессиональных конкурсах «…»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2. Расширение педагогического кругозора.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3. Развитие педагогической рефлексии через самоанализ педагогической деятельности, самодиагностику.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4. Развитие психических процессов.</a:t>
                      </a:r>
                    </a:p>
                    <a:p>
                      <a:pPr marR="54610" algn="just">
                        <a:lnSpc>
                          <a:spcPct val="11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5.Развитие уровня педагогической оценки и самооценки  через экспертизу уроков.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6. Развитие коммуникативных качеств.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Октябрь 20__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Постоянно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Конкурсные материалы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Методичес-кая </a:t>
                      </a:r>
                      <a:r>
                        <a:rPr lang="ru-RU" sz="2200" dirty="0">
                          <a:effectLst/>
                        </a:rPr>
                        <a:t>копилка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Заполнение таблицы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Педагоги-</a:t>
                      </a:r>
                      <a:r>
                        <a:rPr lang="ru-RU" sz="2200" dirty="0" err="1" smtClean="0">
                          <a:effectLst/>
                        </a:rPr>
                        <a:t>ческий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>
                          <a:effectLst/>
                        </a:rPr>
                        <a:t>дневник </a:t>
                      </a:r>
                      <a:endParaRPr lang="ru-RU" sz="2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с </a:t>
                      </a:r>
                      <a:r>
                        <a:rPr lang="ru-RU" sz="2200" dirty="0" err="1" smtClean="0">
                          <a:effectLst/>
                        </a:rPr>
                        <a:t>результа-тами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>
                          <a:effectLst/>
                        </a:rPr>
                        <a:t>работы над собой 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542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824536"/>
          </a:xfrm>
        </p:spPr>
        <p:txBody>
          <a:bodyPr>
            <a:normAutofit fontScale="550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500" dirty="0">
                <a:solidFill>
                  <a:schemeClr val="tx1"/>
                </a:solidFill>
                <a:latin typeface="Arial" charset="0"/>
                <a:cs typeface="Arial" charset="0"/>
              </a:rPr>
              <a:t>Дэвид </a:t>
            </a:r>
            <a:r>
              <a:rPr lang="ru-RU" sz="2500" dirty="0" err="1">
                <a:solidFill>
                  <a:schemeClr val="tx1"/>
                </a:solidFill>
                <a:latin typeface="Arial" charset="0"/>
                <a:cs typeface="Arial" charset="0"/>
              </a:rPr>
              <a:t>Майстер</a:t>
            </a:r>
            <a:r>
              <a:rPr lang="ru-RU" sz="2500" dirty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  <a:r>
              <a:rPr lang="ru-RU" sz="2500" i="1" dirty="0">
                <a:solidFill>
                  <a:schemeClr val="tx1"/>
                </a:solidFill>
                <a:latin typeface="Arial" charset="0"/>
                <a:cs typeface="Arial" charset="0"/>
              </a:rPr>
              <a:t>Истинный профессионализм.</a:t>
            </a:r>
            <a:endParaRPr lang="ru-RU" sz="25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500" dirty="0">
                <a:solidFill>
                  <a:schemeClr val="tx1"/>
                </a:solidFill>
                <a:latin typeface="Arial" charset="0"/>
                <a:cs typeface="Arial" charset="0"/>
              </a:rPr>
              <a:t>Дэвид </a:t>
            </a:r>
            <a:r>
              <a:rPr lang="ru-RU" sz="2500" dirty="0" err="1">
                <a:solidFill>
                  <a:schemeClr val="tx1"/>
                </a:solidFill>
                <a:latin typeface="Arial" charset="0"/>
                <a:cs typeface="Arial" charset="0"/>
              </a:rPr>
              <a:t>Майстер</a:t>
            </a:r>
            <a:r>
              <a:rPr lang="ru-RU" sz="2500" dirty="0">
                <a:solidFill>
                  <a:schemeClr val="tx1"/>
                </a:solidFill>
                <a:latin typeface="Arial" charset="0"/>
                <a:cs typeface="Arial" charset="0"/>
              </a:rPr>
              <a:t> рассматривает профессионализм в контексте </a:t>
            </a:r>
            <a:r>
              <a:rPr lang="ru-RU" sz="2500" dirty="0" err="1">
                <a:solidFill>
                  <a:schemeClr val="tx1"/>
                </a:solidFill>
                <a:latin typeface="Arial" charset="0"/>
                <a:cs typeface="Arial" charset="0"/>
              </a:rPr>
              <a:t>клиентоориентированного</a:t>
            </a:r>
            <a:r>
              <a:rPr lang="ru-RU" sz="2500" dirty="0">
                <a:solidFill>
                  <a:schemeClr val="tx1"/>
                </a:solidFill>
                <a:latin typeface="Arial" charset="0"/>
                <a:cs typeface="Arial" charset="0"/>
              </a:rPr>
              <a:t> бизнеса – отношения к делу, сотрудникам и клиентам. Содержит эффективные методики повышения уровня профессионализма.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5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500" dirty="0">
                <a:solidFill>
                  <a:schemeClr val="tx1"/>
                </a:solidFill>
                <a:latin typeface="Arial" charset="0"/>
                <a:cs typeface="Arial" charset="0"/>
              </a:rPr>
              <a:t>Том Питер. </a:t>
            </a:r>
            <a:r>
              <a:rPr lang="ru-RU" sz="2500" i="1" dirty="0">
                <a:solidFill>
                  <a:schemeClr val="tx1"/>
                </a:solidFill>
                <a:latin typeface="Arial" charset="0"/>
                <a:cs typeface="Arial" charset="0"/>
              </a:rPr>
              <a:t>Человек-бренд.</a:t>
            </a:r>
            <a:endParaRPr lang="ru-RU" sz="25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500" dirty="0">
                <a:solidFill>
                  <a:schemeClr val="tx1"/>
                </a:solidFill>
                <a:latin typeface="Arial" charset="0"/>
                <a:cs typeface="Arial" charset="0"/>
              </a:rPr>
              <a:t>Вершина личного профессионализма – это когда человек становится единственным в своем роде уникальным специалистом, востребованным и незаменимым. Как стать полноценным брендом, таким как бренды ведущих компаний, учит эта книга.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5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Иванов </a:t>
            </a:r>
            <a:r>
              <a:rPr lang="ru-RU" sz="2500" dirty="0">
                <a:solidFill>
                  <a:schemeClr val="tx1"/>
                </a:solidFill>
                <a:latin typeface="Arial" charset="0"/>
                <a:cs typeface="Arial" charset="0"/>
              </a:rPr>
              <a:t>Г.И. </a:t>
            </a:r>
            <a:r>
              <a:rPr lang="ru-RU" sz="2500" i="1" dirty="0">
                <a:solidFill>
                  <a:schemeClr val="tx1"/>
                </a:solidFill>
                <a:latin typeface="Arial" charset="0"/>
                <a:cs typeface="Arial" charset="0"/>
              </a:rPr>
              <a:t>Формулы творчества, или Как научиться изобретать.</a:t>
            </a:r>
            <a:endParaRPr lang="ru-RU" sz="25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500" dirty="0">
                <a:solidFill>
                  <a:schemeClr val="tx1"/>
                </a:solidFill>
                <a:latin typeface="Arial" charset="0"/>
                <a:cs typeface="Arial" charset="0"/>
              </a:rPr>
              <a:t>На многочисленных примерах автор показывает процесс перехода от случайного, неуправляемого метода проб и ошибок к управляемому творчеству высокого уровня. Книга может служить популярным учебным пособием для всех, кто желает развить свои творческие </a:t>
            </a:r>
            <a:r>
              <a:rPr lang="ru-RU" sz="25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способности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Джин </a:t>
            </a:r>
            <a:r>
              <a:rPr lang="ru-RU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Ландрам</a:t>
            </a: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. </a:t>
            </a:r>
            <a:r>
              <a:rPr lang="ru-RU" sz="25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 мужчин, которые изменили мир.</a:t>
            </a:r>
            <a:endParaRPr lang="ru-RU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книге собраны истории успеха самых удачливых, настойчивых и инициативных мужчин. Их новаторский подход, умение найти «золотую жилу» и невероятная настойчивость подарили новые возможности для всего человечества и воистину изменили мир.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Джин </a:t>
            </a:r>
            <a:r>
              <a:rPr lang="ru-RU" sz="2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Ландрам</a:t>
            </a: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5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 женщин, которые изменили мир.</a:t>
            </a:r>
            <a:endParaRPr lang="ru-RU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примере самых выдающихся женщин конца ХХ столетия знаменитый биограф показывает, как благодаря упорству, трудолюбию, энтузиазму, инициативности и вере в себя можно достичь больших высот в творчестве, бизнесе или общественной жизни. И для этого не обязательно быть мужчиной!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почитать?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01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>
                <a:solidFill>
                  <a:schemeClr val="bg1"/>
                </a:solidFill>
                <a:latin typeface="Arial Black" pitchFamily="34" charset="0"/>
              </a:rPr>
              <a:t>Улучшение качества образования, подготовка активных, высокообразованных граждан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latin typeface="Arial Black" pitchFamily="34" charset="0"/>
              </a:rPr>
              <a:t>требует</a:t>
            </a:r>
            <a:r>
              <a:rPr lang="ru-RU" sz="3600" dirty="0">
                <a:latin typeface="Arial Black" pitchFamily="34" charset="0"/>
              </a:rPr>
              <a:t>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непрерывного профессионального развития учителя </a:t>
            </a:r>
          </a:p>
          <a:p>
            <a:endParaRPr lang="ru-RU" dirty="0"/>
          </a:p>
        </p:txBody>
      </p:sp>
      <p:pic>
        <p:nvPicPr>
          <p:cNvPr id="4" name="Picture 3" descr="E:\Кузнецовав КарГУ\Света КарГУ\Мои рисунки\643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69" y="2708920"/>
            <a:ext cx="2592288" cy="10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:\Кузнецовав КарГУ\Света КарГУ\Мои рисунки\0030-016-I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18582"/>
            <a:ext cx="266429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E:\Кузнецовав КарГУ\Света КарГУ\Мои рисунки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725" y="3573016"/>
            <a:ext cx="3456385" cy="155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5157074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ФАО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«НЦПК «</a:t>
            </a:r>
            <a:r>
              <a:rPr lang="kk-KZ" sz="32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Өрлеу» ИПК ПР по Карагандинской </a:t>
            </a:r>
            <a:r>
              <a:rPr lang="kk-KZ" sz="32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области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031939" y="4653135"/>
            <a:ext cx="900101" cy="4705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050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8646" y="2967335"/>
            <a:ext cx="8106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37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www.trizway.com/content/img/00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891480"/>
            <a:ext cx="10153128" cy="7920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538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/>
              <a:t>курсы </a:t>
            </a:r>
            <a:r>
              <a:rPr lang="ru-RU" sz="3200" b="1" dirty="0"/>
              <a:t>ПК </a:t>
            </a:r>
            <a:r>
              <a:rPr lang="ru-RU" sz="3200" dirty="0"/>
              <a:t>– 496 человек (64,5%);</a:t>
            </a:r>
          </a:p>
          <a:p>
            <a:pPr lvl="0"/>
            <a:r>
              <a:rPr lang="ru-RU" sz="3200" b="1" dirty="0" err="1"/>
              <a:t>интернет-ресурсы</a:t>
            </a:r>
            <a:r>
              <a:rPr lang="ru-RU" sz="3200" dirty="0"/>
              <a:t> – 242 человек (31,5%);</a:t>
            </a:r>
          </a:p>
          <a:p>
            <a:pPr lvl="0"/>
            <a:r>
              <a:rPr lang="ru-RU" sz="3200" b="1" dirty="0"/>
              <a:t>научно-методические издания РК </a:t>
            </a:r>
            <a:r>
              <a:rPr lang="ru-RU" sz="3200" dirty="0"/>
              <a:t>– 292 человек  (38%);</a:t>
            </a:r>
          </a:p>
          <a:p>
            <a:pPr lvl="0"/>
            <a:r>
              <a:rPr lang="ru-RU" sz="3200" dirty="0"/>
              <a:t> </a:t>
            </a:r>
            <a:r>
              <a:rPr lang="ru-RU" sz="3200" b="1" dirty="0"/>
              <a:t>методическую службу школы и города (района)</a:t>
            </a:r>
            <a:r>
              <a:rPr lang="ru-RU" sz="3200" dirty="0"/>
              <a:t> – 120 человек  (15,7%).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Основными доступными источниками новой научно-методической информации учителя-практики отмечают: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8459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профессионального развития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08920"/>
            <a:ext cx="4319463" cy="3384376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Помощник</a:t>
            </a:r>
            <a:r>
              <a:rPr lang="ru-RU" sz="4400" dirty="0" smtClean="0"/>
              <a:t> </a:t>
            </a:r>
          </a:p>
          <a:p>
            <a:pPr marL="0" indent="0">
              <a:buNone/>
            </a:pPr>
            <a:r>
              <a:rPr lang="ru-RU" sz="4400" dirty="0" smtClean="0"/>
              <a:t>и </a:t>
            </a: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навигатор</a:t>
            </a:r>
            <a:r>
              <a:rPr lang="ru-RU" sz="4400" dirty="0" smtClean="0"/>
              <a:t>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в системном 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повышении </a:t>
            </a:r>
            <a:r>
              <a:rPr lang="ru-RU" sz="4400" dirty="0" smtClean="0">
                <a:solidFill>
                  <a:srgbClr val="852C09"/>
                </a:solidFill>
              </a:rPr>
              <a:t>квалификации</a:t>
            </a:r>
            <a:endParaRPr lang="ru-RU" sz="4400" dirty="0">
              <a:solidFill>
                <a:srgbClr val="852C09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851920" y="1700808"/>
            <a:ext cx="122413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5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программы профессионального роста учителя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347864" y="1844824"/>
            <a:ext cx="5119480" cy="4281656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Рефлексия</a:t>
            </a:r>
          </a:p>
          <a:p>
            <a:r>
              <a:rPr lang="ru-RU" sz="2800" dirty="0" smtClean="0"/>
              <a:t>Целеполагание</a:t>
            </a:r>
          </a:p>
          <a:p>
            <a:r>
              <a:rPr lang="ru-RU" sz="2800" dirty="0" smtClean="0"/>
              <a:t>Ожидаемые результаты</a:t>
            </a:r>
          </a:p>
          <a:p>
            <a:r>
              <a:rPr lang="ru-RU" sz="2800" dirty="0" smtClean="0"/>
              <a:t>Источники самообразования</a:t>
            </a:r>
          </a:p>
          <a:p>
            <a:r>
              <a:rPr lang="ru-RU" sz="2800" dirty="0" smtClean="0"/>
              <a:t>Направления профессионального роста</a:t>
            </a:r>
          </a:p>
          <a:p>
            <a:r>
              <a:rPr lang="ru-RU" sz="2800" dirty="0" smtClean="0"/>
              <a:t>Содержание работы по самообразованию и самовоспитанию</a:t>
            </a:r>
            <a:endParaRPr lang="ru-RU" sz="2800" dirty="0"/>
          </a:p>
        </p:txBody>
      </p:sp>
      <p:pic>
        <p:nvPicPr>
          <p:cNvPr id="1031" name="Picture 7" descr="E:\Кузнецовав КарГУ\Света КарГУ\Мои рисунки\лекц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186079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:\Кузнецовав КарГУ\Света КарГУ\Мои рисунки\delovoe-obschenie-i-psihodiagnosti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96952"/>
            <a:ext cx="194421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E:\Кузнецовав КарГУ\Света КарГУ\Мои рисунки\2866153_w200_h200_i_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53136"/>
            <a:ext cx="2105769" cy="17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Соединительная линия уступом 7"/>
          <p:cNvCxnSpPr/>
          <p:nvPr/>
        </p:nvCxnSpPr>
        <p:spPr>
          <a:xfrm rot="16200000" flipH="1">
            <a:off x="1938003" y="2307171"/>
            <a:ext cx="792088" cy="587474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 rot="10800000" flipV="1">
            <a:off x="2334048" y="4653136"/>
            <a:ext cx="869801" cy="792088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57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65434630"/>
              </p:ext>
            </p:extLst>
          </p:nvPr>
        </p:nvGraphicFramePr>
        <p:xfrm>
          <a:off x="323528" y="1484784"/>
          <a:ext cx="4824536" cy="4896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2363"/>
                <a:gridCol w="2282173"/>
              </a:tblGrid>
              <a:tr h="1016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2400" dirty="0">
                          <a:effectLst/>
                        </a:rPr>
                        <a:t>Компоненты рефлексии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2400" dirty="0">
                          <a:effectLst/>
                        </a:rPr>
                        <a:t>Показатели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393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2800" spc="5" dirty="0">
                          <a:solidFill>
                            <a:srgbClr val="002060"/>
                          </a:solidFill>
                          <a:effectLst/>
                        </a:rPr>
                        <a:t>Гностический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Кругозор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Профессиональные знания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Профессиональные умения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Особенности развития психических процессов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Уровень самооценки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Уровень самосознания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53823020"/>
              </p:ext>
            </p:extLst>
          </p:nvPr>
        </p:nvGraphicFramePr>
        <p:xfrm>
          <a:off x="5148064" y="1484784"/>
          <a:ext cx="3744415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5"/>
              </a:tblGrid>
              <a:tr h="908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400" dirty="0">
                          <a:effectLst/>
                        </a:rPr>
                        <a:t>Методики/методы изучения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83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Методика Г. </a:t>
                      </a:r>
                      <a:r>
                        <a:rPr lang="ru-RU" sz="1600" dirty="0" err="1">
                          <a:effectLst/>
                        </a:rPr>
                        <a:t>Айзенка</a:t>
                      </a:r>
                      <a:r>
                        <a:rPr lang="ru-RU" sz="1600" dirty="0">
                          <a:effectLst/>
                        </a:rPr>
                        <a:t> «Общепсихологическая типология личности»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Методика оценки уровня квалификации педагогических работников  В.Д. </a:t>
                      </a:r>
                      <a:r>
                        <a:rPr lang="ru-RU" sz="1600" dirty="0" err="1">
                          <a:effectLst/>
                        </a:rPr>
                        <a:t>Шадрикова</a:t>
                      </a:r>
                      <a:r>
                        <a:rPr lang="ru-RU" sz="1600" dirty="0">
                          <a:effectLst/>
                        </a:rPr>
                        <a:t>, И.В. Кузнецовой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Тест «Незаконченные предложения»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Методики изучения психических процессов «Практическая психология» Крылов В.Я.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Методики Т. </a:t>
                      </a:r>
                      <a:r>
                        <a:rPr lang="en-US" sz="1600" dirty="0" err="1">
                          <a:effectLst/>
                        </a:rPr>
                        <a:t>Dembo</a:t>
                      </a:r>
                      <a:r>
                        <a:rPr lang="ru-RU" sz="1600" dirty="0">
                          <a:effectLst/>
                        </a:rPr>
                        <a:t>, С. Я. Рубинштейн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Опрос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839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245678"/>
              </p:ext>
            </p:extLst>
          </p:nvPr>
        </p:nvGraphicFramePr>
        <p:xfrm>
          <a:off x="107503" y="188641"/>
          <a:ext cx="8856986" cy="6606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566"/>
                <a:gridCol w="3148210"/>
                <a:gridCol w="3148210"/>
              </a:tblGrid>
              <a:tr h="185163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Конструктивно-проектировочный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Проектировочные способности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Изучение календарно-тематических, воспитательных планов: наличие логики курса,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межпредметных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и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внутрипредметных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связей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25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2000" dirty="0">
                          <a:effectLst/>
                        </a:rPr>
                        <a:t>Конструктивные способности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Изучение планов-конспектов, методических разработок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581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Организаторский 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2000" dirty="0">
                          <a:effectLst/>
                        </a:rPr>
                        <a:t>Уровень самоорганизации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Анкета Н.В. </a:t>
                      </a:r>
                      <a:r>
                        <a:rPr lang="ru-RU" sz="1600" dirty="0" err="1">
                          <a:effectLst/>
                        </a:rPr>
                        <a:t>Немовой</a:t>
                      </a:r>
                      <a:r>
                        <a:rPr lang="ru-RU" sz="1600" dirty="0">
                          <a:effectLst/>
                        </a:rPr>
                        <a:t> «Уровень развития профессиональной компетентности»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25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2000" dirty="0">
                          <a:effectLst/>
                        </a:rPr>
                        <a:t>Уровень организации образовательного процесса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Социометрия степени участия школьников в общешкольных мероприятиях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1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Коммуникативный 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2000" dirty="0">
                          <a:effectLst/>
                        </a:rPr>
                        <a:t>Владение собой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2000" dirty="0">
                          <a:effectLst/>
                        </a:rPr>
                        <a:t>Стиль общения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2000" dirty="0">
                          <a:effectLst/>
                        </a:rPr>
                        <a:t>Умение слушать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Методика М. </a:t>
                      </a:r>
                      <a:r>
                        <a:rPr lang="ru-RU" sz="1600" dirty="0" err="1">
                          <a:effectLst/>
                        </a:rPr>
                        <a:t>Снайдера</a:t>
                      </a:r>
                      <a:r>
                        <a:rPr lang="ru-RU" sz="1600" dirty="0">
                          <a:effectLst/>
                        </a:rPr>
                        <a:t> «Оценка самоконтроля в общении»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Методика В.Н. </a:t>
                      </a:r>
                      <a:r>
                        <a:rPr lang="ru-RU" sz="1600" dirty="0" err="1">
                          <a:effectLst/>
                        </a:rPr>
                        <a:t>Лавриенко</a:t>
                      </a:r>
                      <a:r>
                        <a:rPr lang="ru-RU" sz="1600" dirty="0">
                          <a:effectLst/>
                        </a:rPr>
                        <a:t> «Стиль делового общения»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061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	</a:t>
            </a:r>
            <a:r>
              <a:rPr lang="ru-RU" sz="5400" dirty="0" smtClean="0"/>
              <a:t>Цель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844824"/>
            <a:ext cx="302433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Мечта в реальной форме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75164" y="2996952"/>
            <a:ext cx="453650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Цель достижима</a:t>
            </a:r>
            <a:r>
              <a:rPr lang="ru-RU" sz="2800" dirty="0">
                <a:solidFill>
                  <a:schemeClr val="tx1"/>
                </a:solidFill>
              </a:rPr>
              <a:t>, её только нужно конкретно </a:t>
            </a:r>
            <a:r>
              <a:rPr lang="ru-RU" sz="2800" dirty="0" smtClean="0">
                <a:solidFill>
                  <a:schemeClr val="tx1"/>
                </a:solidFill>
              </a:rPr>
              <a:t>описать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763688" y="1268760"/>
            <a:ext cx="86409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4293096"/>
            <a:ext cx="460851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Целеполагание</a:t>
            </a:r>
            <a:r>
              <a:rPr lang="ru-RU" sz="2400" dirty="0">
                <a:solidFill>
                  <a:schemeClr val="tx1"/>
                </a:solidFill>
              </a:rPr>
              <a:t> — это практическое осмысление своей деятельности, это постановка целей и </a:t>
            </a:r>
            <a:r>
              <a:rPr lang="ru-RU" sz="2400" dirty="0" smtClean="0">
                <a:solidFill>
                  <a:schemeClr val="tx1"/>
                </a:solidFill>
              </a:rPr>
              <a:t>продумывание путей их достижения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42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</TotalTime>
  <Words>1144</Words>
  <Application>Microsoft Office PowerPoint</Application>
  <PresentationFormat>Экран (4:3)</PresentationFormat>
  <Paragraphs>257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 ПРОГРАММА ПРОФЕССИОНАЛЬНОГО РОСТА УЧИТЕЛЯ, КАК ИНСТРУМЕНТ ЦЕЛЕНАПРАВЛЕННОГО И СИСТЕМАТИЧЕСКОГО ПОВЫШЕНИЯ ЕГО КВАЛИФИКАЦИИ </vt:lpstr>
      <vt:lpstr>Презентация PowerPoint</vt:lpstr>
      <vt:lpstr>Презентация PowerPoint</vt:lpstr>
      <vt:lpstr>Основными доступными источниками новой научно-методической информации учителя-практики отмечают: </vt:lpstr>
      <vt:lpstr>Программа профессионального развития</vt:lpstr>
      <vt:lpstr>Структура программы профессионального роста учителя</vt:lpstr>
      <vt:lpstr>Рефлексия</vt:lpstr>
      <vt:lpstr>Презентация PowerPoint</vt:lpstr>
      <vt:lpstr> Цель</vt:lpstr>
      <vt:lpstr>Как определить цель профессионального роста?</vt:lpstr>
      <vt:lpstr>Ожидаемые результаты</vt:lpstr>
      <vt:lpstr>Источники самообразования</vt:lpstr>
      <vt:lpstr>Направления профессионального развития</vt:lpstr>
      <vt:lpstr>Содержание работы по самообразованию и самовоспитанию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почитать?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ПРОГРАММА ПРОФЕССИОНАЛЬНОГО РОСТА УЧИТЕЛЯ, КАК ИНСТРУМЕНТ ЦЕЛЕНАПРАВЛЕННОГО И СИСТЕМАТИЧЕСКОГО ПОВЫШЕНИЯ ЕГО КВАЛИФИКАЦИИ </dc:title>
  <dc:creator>User</dc:creator>
  <cp:lastModifiedBy>User</cp:lastModifiedBy>
  <cp:revision>29</cp:revision>
  <dcterms:created xsi:type="dcterms:W3CDTF">2014-04-15T10:10:27Z</dcterms:created>
  <dcterms:modified xsi:type="dcterms:W3CDTF">2014-04-16T02:33:35Z</dcterms:modified>
</cp:coreProperties>
</file>