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5AD9B-ACDD-48E2-920B-2C9B9CF810E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1BC62-9F7A-41AD-B65D-5DE12FB4CE25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Мақсаты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EF0147-C5D2-40EC-B74D-A1C6885BF53A}" type="parTrans" cxnId="{B92383B8-DD69-4FF5-800C-3AB5863DD84F}">
      <dgm:prSet/>
      <dgm:spPr/>
      <dgm:t>
        <a:bodyPr/>
        <a:lstStyle/>
        <a:p>
          <a:endParaRPr lang="ru-RU"/>
        </a:p>
      </dgm:t>
    </dgm:pt>
    <dgm:pt modelId="{E9FA6C3C-BAC2-4BF9-9329-098B198F071E}" type="sibTrans" cxnId="{B92383B8-DD69-4FF5-800C-3AB5863DD84F}">
      <dgm:prSet/>
      <dgm:spPr/>
      <dgm:t>
        <a:bodyPr/>
        <a:lstStyle/>
        <a:p>
          <a:endParaRPr lang="ru-RU"/>
        </a:p>
      </dgm:t>
    </dgm:pt>
    <dgm:pt modelId="{36DC8A76-2986-4217-A2BF-52DC35BED0CB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ru-RU" sz="18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ектепке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дейінгі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мекеменің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8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дамуы</a:t>
          </a:r>
          <a:r>
            <a:rPr lang="ru-RU" sz="18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алғышарттарын</a:t>
          </a:r>
          <a:r>
            <a:rPr kumimoji="0" lang="ru-RU" sz="18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құру</a:t>
          </a:r>
          <a:r>
            <a:rPr kumimoji="0" lang="ru-RU" sz="18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және</a:t>
          </a:r>
          <a:r>
            <a:rPr kumimoji="0" lang="ru-RU" sz="18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жағдайын</a:t>
          </a:r>
          <a:r>
            <a:rPr kumimoji="0" lang="ru-RU" sz="18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қамтамасыз</a:t>
          </a:r>
          <a:r>
            <a:rPr kumimoji="0" lang="ru-RU" sz="1800" b="0" i="0" u="none" strike="noStrike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ету</a:t>
          </a:r>
          <a:endParaRPr lang="ru-RU" sz="1800" dirty="0"/>
        </a:p>
      </dgm:t>
    </dgm:pt>
    <dgm:pt modelId="{9C5BA88D-165F-4E5F-A5E0-8E94A351106A}" type="parTrans" cxnId="{100FB06D-0798-4B3E-AF5C-1079E07EEAC6}">
      <dgm:prSet/>
      <dgm:spPr/>
      <dgm:t>
        <a:bodyPr/>
        <a:lstStyle/>
        <a:p>
          <a:endParaRPr lang="ru-RU"/>
        </a:p>
      </dgm:t>
    </dgm:pt>
    <dgm:pt modelId="{7541EDE3-193E-45BB-B3C8-3144DE50F126}" type="sibTrans" cxnId="{100FB06D-0798-4B3E-AF5C-1079E07EEAC6}">
      <dgm:prSet/>
      <dgm:spPr/>
      <dgm:t>
        <a:bodyPr/>
        <a:lstStyle/>
        <a:p>
          <a:endParaRPr lang="ru-RU"/>
        </a:p>
      </dgm:t>
    </dgm:pt>
    <dgm:pt modelId="{4CAEF321-DEB1-40DD-B731-4833C93160B2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Міндеттері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E75E21-4D42-4D66-9A69-193827FA17EE}" type="parTrans" cxnId="{65B896A3-D75B-4071-AD7C-A8C74251AAED}">
      <dgm:prSet/>
      <dgm:spPr/>
      <dgm:t>
        <a:bodyPr/>
        <a:lstStyle/>
        <a:p>
          <a:endParaRPr lang="ru-RU"/>
        </a:p>
      </dgm:t>
    </dgm:pt>
    <dgm:pt modelId="{FE76CD0D-5115-4D3C-A74B-913FFDF8F1BB}" type="sibTrans" cxnId="{65B896A3-D75B-4071-AD7C-A8C74251AAED}">
      <dgm:prSet/>
      <dgm:spPr/>
      <dgm:t>
        <a:bodyPr/>
        <a:lstStyle/>
        <a:p>
          <a:endParaRPr lang="ru-RU"/>
        </a:p>
      </dgm:t>
    </dgm:pt>
    <dgm:pt modelId="{BBF2D080-1286-4DE8-B7BA-E5946B9A2EA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Балалардың денсаулығын нығайту және сақтауға бағытталған тәрбиесіне оңтайлы жағдайлар жасау.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4C2BB82-1D60-48F5-89DD-92ABAA2D5319}" type="parTrans" cxnId="{7C229FDC-F6C8-4CDA-A1D1-5F158DA301A9}">
      <dgm:prSet/>
      <dgm:spPr/>
      <dgm:t>
        <a:bodyPr/>
        <a:lstStyle/>
        <a:p>
          <a:endParaRPr lang="ru-RU"/>
        </a:p>
      </dgm:t>
    </dgm:pt>
    <dgm:pt modelId="{7E5ED8B7-18DE-4650-87DB-319F78A026E7}" type="sibTrans" cxnId="{7C229FDC-F6C8-4CDA-A1D1-5F158DA301A9}">
      <dgm:prSet/>
      <dgm:spPr/>
      <dgm:t>
        <a:bodyPr/>
        <a:lstStyle/>
        <a:p>
          <a:endParaRPr lang="ru-RU"/>
        </a:p>
      </dgm:t>
    </dgm:pt>
    <dgm:pt modelId="{9AF8AA49-B500-4BAF-B841-1AC615415E6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kk-KZ" sz="1800" dirty="0" smtClean="0">
              <a:latin typeface="Times New Roman" pitchFamily="18" charset="0"/>
              <a:ea typeface="Calibri"/>
              <a:cs typeface="Times New Roman" pitchFamily="18" charset="0"/>
            </a:rPr>
            <a:t>Кадрлық әлеуетті дамыту </a:t>
          </a: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және ұстаз мамандығының беделін арттыру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9B04787-765F-418C-8B7B-94CC31A51272}" type="parTrans" cxnId="{8FC73617-22FF-4A75-9F30-553CAB2413C2}">
      <dgm:prSet/>
      <dgm:spPr/>
      <dgm:t>
        <a:bodyPr/>
        <a:lstStyle/>
        <a:p>
          <a:endParaRPr lang="ru-RU"/>
        </a:p>
      </dgm:t>
    </dgm:pt>
    <dgm:pt modelId="{B9CEB30D-A391-4113-9E37-FDFB2D98902A}" type="sibTrans" cxnId="{8FC73617-22FF-4A75-9F30-553CAB2413C2}">
      <dgm:prSet/>
      <dgm:spPr/>
      <dgm:t>
        <a:bodyPr/>
        <a:lstStyle/>
        <a:p>
          <a:endParaRPr lang="ru-RU"/>
        </a:p>
      </dgm:t>
    </dgm:pt>
    <dgm:pt modelId="{1ECB8D73-5F08-4A9F-8B44-C7A3A936BDA0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Прициптері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DC9997-0AEF-43C1-85E1-92C9CFDD4473}" type="parTrans" cxnId="{E4A2E97E-5D5B-4F2D-BE0B-6F14B158F04E}">
      <dgm:prSet/>
      <dgm:spPr/>
      <dgm:t>
        <a:bodyPr/>
        <a:lstStyle/>
        <a:p>
          <a:endParaRPr lang="ru-RU"/>
        </a:p>
      </dgm:t>
    </dgm:pt>
    <dgm:pt modelId="{3E0C42A2-5721-4D34-8432-1FE156B84778}" type="sibTrans" cxnId="{E4A2E97E-5D5B-4F2D-BE0B-6F14B158F04E}">
      <dgm:prSet/>
      <dgm:spPr/>
      <dgm:t>
        <a:bodyPr/>
        <a:lstStyle/>
        <a:p>
          <a:endParaRPr lang="ru-RU"/>
        </a:p>
      </dgm:t>
    </dgm:pt>
    <dgm:pt modelId="{FA884BC8-7ADC-4D81-830F-7B18770719A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Білім беруді ізгілендіру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DEA7A5C-2AB2-486F-B230-7A98DDBEB566}" type="parTrans" cxnId="{06241DA2-0204-441C-A545-DB7547712C72}">
      <dgm:prSet/>
      <dgm:spPr/>
      <dgm:t>
        <a:bodyPr/>
        <a:lstStyle/>
        <a:p>
          <a:endParaRPr lang="ru-RU"/>
        </a:p>
      </dgm:t>
    </dgm:pt>
    <dgm:pt modelId="{71ACF285-EE82-4890-8E63-1EDC701FB5B8}" type="sibTrans" cxnId="{06241DA2-0204-441C-A545-DB7547712C72}">
      <dgm:prSet/>
      <dgm:spPr/>
      <dgm:t>
        <a:bodyPr/>
        <a:lstStyle/>
        <a:p>
          <a:endParaRPr lang="ru-RU"/>
        </a:p>
      </dgm:t>
    </dgm:pt>
    <dgm:pt modelId="{4F205C0B-02B7-46EF-B94A-61FEAB623F88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dirty="0" smtClean="0">
              <a:latin typeface="Times New Roman" pitchFamily="18" charset="0"/>
              <a:cs typeface="Times New Roman" pitchFamily="18" charset="0"/>
            </a:rPr>
            <a:t>Демократияландыру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D01409C-C0C3-4552-AD70-21E9BE4685CE}" type="parTrans" cxnId="{BE9EE530-B3A4-410F-A679-22C1D87096D2}">
      <dgm:prSet/>
      <dgm:spPr/>
      <dgm:t>
        <a:bodyPr/>
        <a:lstStyle/>
        <a:p>
          <a:endParaRPr lang="ru-RU"/>
        </a:p>
      </dgm:t>
    </dgm:pt>
    <dgm:pt modelId="{FF52F312-4C8D-4727-AC4B-97DE2D3DB954}" type="sibTrans" cxnId="{BE9EE530-B3A4-410F-A679-22C1D87096D2}">
      <dgm:prSet/>
      <dgm:spPr/>
      <dgm:t>
        <a:bodyPr/>
        <a:lstStyle/>
        <a:p>
          <a:endParaRPr lang="ru-RU"/>
        </a:p>
      </dgm:t>
    </dgm:pt>
    <dgm:pt modelId="{8B4F2F97-FEA3-4D93-85A7-41A71716CC23}" type="pres">
      <dgm:prSet presAssocID="{5FC5AD9B-ACDD-48E2-920B-2C9B9CF810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57CBE-4086-4209-B808-F12A320D38A7}" type="pres">
      <dgm:prSet presAssocID="{0161BC62-9F7A-41AD-B65D-5DE12FB4CE25}" presName="composite" presStyleCnt="0"/>
      <dgm:spPr/>
    </dgm:pt>
    <dgm:pt modelId="{E4C0439B-A089-4BE4-98F4-C127326AF636}" type="pres">
      <dgm:prSet presAssocID="{0161BC62-9F7A-41AD-B65D-5DE12FB4CE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34367-1A19-4733-B916-B02BF00A7889}" type="pres">
      <dgm:prSet presAssocID="{0161BC62-9F7A-41AD-B65D-5DE12FB4CE2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C8722-8139-4290-B132-04A0207719E3}" type="pres">
      <dgm:prSet presAssocID="{E9FA6C3C-BAC2-4BF9-9329-098B198F071E}" presName="space" presStyleCnt="0"/>
      <dgm:spPr/>
    </dgm:pt>
    <dgm:pt modelId="{65C90358-907D-47B9-920D-A47DEEE63C02}" type="pres">
      <dgm:prSet presAssocID="{4CAEF321-DEB1-40DD-B731-4833C93160B2}" presName="composite" presStyleCnt="0"/>
      <dgm:spPr/>
    </dgm:pt>
    <dgm:pt modelId="{3FF52FF1-2216-43DA-B085-B4859355CCD2}" type="pres">
      <dgm:prSet presAssocID="{4CAEF321-DEB1-40DD-B731-4833C93160B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0AB7A-25C7-447B-8C4C-D31283EEDBBA}" type="pres">
      <dgm:prSet presAssocID="{4CAEF321-DEB1-40DD-B731-4833C93160B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436B6-36FF-4A75-849B-A3C410351CEF}" type="pres">
      <dgm:prSet presAssocID="{FE76CD0D-5115-4D3C-A74B-913FFDF8F1BB}" presName="space" presStyleCnt="0"/>
      <dgm:spPr/>
    </dgm:pt>
    <dgm:pt modelId="{E45A1D35-45C9-4090-9F24-A04C759B5454}" type="pres">
      <dgm:prSet presAssocID="{1ECB8D73-5F08-4A9F-8B44-C7A3A936BDA0}" presName="composite" presStyleCnt="0"/>
      <dgm:spPr/>
    </dgm:pt>
    <dgm:pt modelId="{9E7CEB2B-8498-4046-906C-0132A3262515}" type="pres">
      <dgm:prSet presAssocID="{1ECB8D73-5F08-4A9F-8B44-C7A3A936BD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A0B06-9B2B-454E-9032-D175C2794FBB}" type="pres">
      <dgm:prSet presAssocID="{1ECB8D73-5F08-4A9F-8B44-C7A3A936BDA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2383B8-DD69-4FF5-800C-3AB5863DD84F}" srcId="{5FC5AD9B-ACDD-48E2-920B-2C9B9CF810E6}" destId="{0161BC62-9F7A-41AD-B65D-5DE12FB4CE25}" srcOrd="0" destOrd="0" parTransId="{17EF0147-C5D2-40EC-B74D-A1C6885BF53A}" sibTransId="{E9FA6C3C-BAC2-4BF9-9329-098B198F071E}"/>
    <dgm:cxn modelId="{65B896A3-D75B-4071-AD7C-A8C74251AAED}" srcId="{5FC5AD9B-ACDD-48E2-920B-2C9B9CF810E6}" destId="{4CAEF321-DEB1-40DD-B731-4833C93160B2}" srcOrd="1" destOrd="0" parTransId="{1BE75E21-4D42-4D66-9A69-193827FA17EE}" sibTransId="{FE76CD0D-5115-4D3C-A74B-913FFDF8F1BB}"/>
    <dgm:cxn modelId="{095B15EA-D530-4E2C-B46A-255AE7E73421}" type="presOf" srcId="{9AF8AA49-B500-4BAF-B841-1AC615415E63}" destId="{50B0AB7A-25C7-447B-8C4C-D31283EEDBBA}" srcOrd="0" destOrd="1" presId="urn:microsoft.com/office/officeart/2005/8/layout/hList1"/>
    <dgm:cxn modelId="{21752183-D5D2-462D-8B64-5B27BD977A87}" type="presOf" srcId="{BBF2D080-1286-4DE8-B7BA-E5946B9A2EAC}" destId="{50B0AB7A-25C7-447B-8C4C-D31283EEDBBA}" srcOrd="0" destOrd="0" presId="urn:microsoft.com/office/officeart/2005/8/layout/hList1"/>
    <dgm:cxn modelId="{C8659B8F-30F5-4D0F-BD73-32C55A970044}" type="presOf" srcId="{5FC5AD9B-ACDD-48E2-920B-2C9B9CF810E6}" destId="{8B4F2F97-FEA3-4D93-85A7-41A71716CC23}" srcOrd="0" destOrd="0" presId="urn:microsoft.com/office/officeart/2005/8/layout/hList1"/>
    <dgm:cxn modelId="{1CA95F68-8D08-4BC6-AE62-6B61011A203A}" type="presOf" srcId="{36DC8A76-2986-4217-A2BF-52DC35BED0CB}" destId="{4C434367-1A19-4733-B916-B02BF00A7889}" srcOrd="0" destOrd="0" presId="urn:microsoft.com/office/officeart/2005/8/layout/hList1"/>
    <dgm:cxn modelId="{80FDEC4E-8FFC-41CB-AF8F-76A3C0252C12}" type="presOf" srcId="{4CAEF321-DEB1-40DD-B731-4833C93160B2}" destId="{3FF52FF1-2216-43DA-B085-B4859355CCD2}" srcOrd="0" destOrd="0" presId="urn:microsoft.com/office/officeart/2005/8/layout/hList1"/>
    <dgm:cxn modelId="{4E617542-E167-46AA-BD34-4A7339CB37E5}" type="presOf" srcId="{0161BC62-9F7A-41AD-B65D-5DE12FB4CE25}" destId="{E4C0439B-A089-4BE4-98F4-C127326AF636}" srcOrd="0" destOrd="0" presId="urn:microsoft.com/office/officeart/2005/8/layout/hList1"/>
    <dgm:cxn modelId="{06241DA2-0204-441C-A545-DB7547712C72}" srcId="{1ECB8D73-5F08-4A9F-8B44-C7A3A936BDA0}" destId="{FA884BC8-7ADC-4D81-830F-7B18770719A1}" srcOrd="0" destOrd="0" parTransId="{1DEA7A5C-2AB2-486F-B230-7A98DDBEB566}" sibTransId="{71ACF285-EE82-4890-8E63-1EDC701FB5B8}"/>
    <dgm:cxn modelId="{AD2B0530-7E2D-4F5C-AACF-1F00E395AB25}" type="presOf" srcId="{FA884BC8-7ADC-4D81-830F-7B18770719A1}" destId="{DF7A0B06-9B2B-454E-9032-D175C2794FBB}" srcOrd="0" destOrd="0" presId="urn:microsoft.com/office/officeart/2005/8/layout/hList1"/>
    <dgm:cxn modelId="{E4A2E97E-5D5B-4F2D-BE0B-6F14B158F04E}" srcId="{5FC5AD9B-ACDD-48E2-920B-2C9B9CF810E6}" destId="{1ECB8D73-5F08-4A9F-8B44-C7A3A936BDA0}" srcOrd="2" destOrd="0" parTransId="{09DC9997-0AEF-43C1-85E1-92C9CFDD4473}" sibTransId="{3E0C42A2-5721-4D34-8432-1FE156B84778}"/>
    <dgm:cxn modelId="{0333C54A-20EF-48BF-B19D-8D3EA75124F4}" type="presOf" srcId="{1ECB8D73-5F08-4A9F-8B44-C7A3A936BDA0}" destId="{9E7CEB2B-8498-4046-906C-0132A3262515}" srcOrd="0" destOrd="0" presId="urn:microsoft.com/office/officeart/2005/8/layout/hList1"/>
    <dgm:cxn modelId="{100FB06D-0798-4B3E-AF5C-1079E07EEAC6}" srcId="{0161BC62-9F7A-41AD-B65D-5DE12FB4CE25}" destId="{36DC8A76-2986-4217-A2BF-52DC35BED0CB}" srcOrd="0" destOrd="0" parTransId="{9C5BA88D-165F-4E5F-A5E0-8E94A351106A}" sibTransId="{7541EDE3-193E-45BB-B3C8-3144DE50F126}"/>
    <dgm:cxn modelId="{7C229FDC-F6C8-4CDA-A1D1-5F158DA301A9}" srcId="{4CAEF321-DEB1-40DD-B731-4833C93160B2}" destId="{BBF2D080-1286-4DE8-B7BA-E5946B9A2EAC}" srcOrd="0" destOrd="0" parTransId="{E4C2BB82-1D60-48F5-89DD-92ABAA2D5319}" sibTransId="{7E5ED8B7-18DE-4650-87DB-319F78A026E7}"/>
    <dgm:cxn modelId="{BE9EE530-B3A4-410F-A679-22C1D87096D2}" srcId="{1ECB8D73-5F08-4A9F-8B44-C7A3A936BDA0}" destId="{4F205C0B-02B7-46EF-B94A-61FEAB623F88}" srcOrd="1" destOrd="0" parTransId="{6D01409C-C0C3-4552-AD70-21E9BE4685CE}" sibTransId="{FF52F312-4C8D-4727-AC4B-97DE2D3DB954}"/>
    <dgm:cxn modelId="{8FC73617-22FF-4A75-9F30-553CAB2413C2}" srcId="{4CAEF321-DEB1-40DD-B731-4833C93160B2}" destId="{9AF8AA49-B500-4BAF-B841-1AC615415E63}" srcOrd="1" destOrd="0" parTransId="{49B04787-765F-418C-8B7B-94CC31A51272}" sibTransId="{B9CEB30D-A391-4113-9E37-FDFB2D98902A}"/>
    <dgm:cxn modelId="{0DC6B9EE-D135-40F2-A89F-419F39B4D0F0}" type="presOf" srcId="{4F205C0B-02B7-46EF-B94A-61FEAB623F88}" destId="{DF7A0B06-9B2B-454E-9032-D175C2794FBB}" srcOrd="0" destOrd="1" presId="urn:microsoft.com/office/officeart/2005/8/layout/hList1"/>
    <dgm:cxn modelId="{D8FE1EEB-2D4E-4669-B954-0613144CE3BA}" type="presParOf" srcId="{8B4F2F97-FEA3-4D93-85A7-41A71716CC23}" destId="{B3757CBE-4086-4209-B808-F12A320D38A7}" srcOrd="0" destOrd="0" presId="urn:microsoft.com/office/officeart/2005/8/layout/hList1"/>
    <dgm:cxn modelId="{BBED0233-9C3A-4634-A1FB-CBD9CF3C3366}" type="presParOf" srcId="{B3757CBE-4086-4209-B808-F12A320D38A7}" destId="{E4C0439B-A089-4BE4-98F4-C127326AF636}" srcOrd="0" destOrd="0" presId="urn:microsoft.com/office/officeart/2005/8/layout/hList1"/>
    <dgm:cxn modelId="{2C473CF6-AE5A-447D-94F7-957678FF20DC}" type="presParOf" srcId="{B3757CBE-4086-4209-B808-F12A320D38A7}" destId="{4C434367-1A19-4733-B916-B02BF00A7889}" srcOrd="1" destOrd="0" presId="urn:microsoft.com/office/officeart/2005/8/layout/hList1"/>
    <dgm:cxn modelId="{51049798-9AD9-4309-9A93-B0DC9F2663C8}" type="presParOf" srcId="{8B4F2F97-FEA3-4D93-85A7-41A71716CC23}" destId="{D81C8722-8139-4290-B132-04A0207719E3}" srcOrd="1" destOrd="0" presId="urn:microsoft.com/office/officeart/2005/8/layout/hList1"/>
    <dgm:cxn modelId="{A92C2571-714D-43BD-B9D3-ADB3A3E2EDA4}" type="presParOf" srcId="{8B4F2F97-FEA3-4D93-85A7-41A71716CC23}" destId="{65C90358-907D-47B9-920D-A47DEEE63C02}" srcOrd="2" destOrd="0" presId="urn:microsoft.com/office/officeart/2005/8/layout/hList1"/>
    <dgm:cxn modelId="{719311BD-6FE0-4267-A945-C9CB4DC93DCF}" type="presParOf" srcId="{65C90358-907D-47B9-920D-A47DEEE63C02}" destId="{3FF52FF1-2216-43DA-B085-B4859355CCD2}" srcOrd="0" destOrd="0" presId="urn:microsoft.com/office/officeart/2005/8/layout/hList1"/>
    <dgm:cxn modelId="{E5DF3E7B-B1E9-48F3-A9DE-13D66A9CDE64}" type="presParOf" srcId="{65C90358-907D-47B9-920D-A47DEEE63C02}" destId="{50B0AB7A-25C7-447B-8C4C-D31283EEDBBA}" srcOrd="1" destOrd="0" presId="urn:microsoft.com/office/officeart/2005/8/layout/hList1"/>
    <dgm:cxn modelId="{A50A75A7-681E-4834-AC02-3E60D04C871D}" type="presParOf" srcId="{8B4F2F97-FEA3-4D93-85A7-41A71716CC23}" destId="{4CE436B6-36FF-4A75-849B-A3C410351CEF}" srcOrd="3" destOrd="0" presId="urn:microsoft.com/office/officeart/2005/8/layout/hList1"/>
    <dgm:cxn modelId="{E0D1AAEC-29A9-40CD-BC46-6D8650530319}" type="presParOf" srcId="{8B4F2F97-FEA3-4D93-85A7-41A71716CC23}" destId="{E45A1D35-45C9-4090-9F24-A04C759B5454}" srcOrd="4" destOrd="0" presId="urn:microsoft.com/office/officeart/2005/8/layout/hList1"/>
    <dgm:cxn modelId="{BDBCD114-5611-4CF0-B941-3020DBC6019D}" type="presParOf" srcId="{E45A1D35-45C9-4090-9F24-A04C759B5454}" destId="{9E7CEB2B-8498-4046-906C-0132A3262515}" srcOrd="0" destOrd="0" presId="urn:microsoft.com/office/officeart/2005/8/layout/hList1"/>
    <dgm:cxn modelId="{C17FBB26-1608-4129-A9E0-942F243A1640}" type="presParOf" srcId="{E45A1D35-45C9-4090-9F24-A04C759B5454}" destId="{DF7A0B06-9B2B-454E-9032-D175C2794F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0439B-A089-4BE4-98F4-C127326AF636}">
      <dsp:nvSpPr>
        <dsp:cNvPr id="0" name=""/>
        <dsp:cNvSpPr/>
      </dsp:nvSpPr>
      <dsp:spPr>
        <a:xfrm>
          <a:off x="2430" y="1804"/>
          <a:ext cx="236951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Мақсаты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0" y="1804"/>
        <a:ext cx="2369513" cy="691200"/>
      </dsp:txXfrm>
    </dsp:sp>
    <dsp:sp modelId="{4C434367-1A19-4733-B916-B02BF00A7889}">
      <dsp:nvSpPr>
        <dsp:cNvPr id="0" name=""/>
        <dsp:cNvSpPr/>
      </dsp:nvSpPr>
      <dsp:spPr>
        <a:xfrm>
          <a:off x="2430" y="693004"/>
          <a:ext cx="2369513" cy="292136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tx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М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ектепке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дейінгі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мекеменің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қарқынды</a:t>
          </a:r>
          <a:r>
            <a:rPr lang="ru-RU" sz="1800" kern="12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дамуы</a:t>
          </a:r>
          <a:r>
            <a:rPr lang="ru-RU" sz="1800" kern="12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err="1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үшін</a:t>
          </a:r>
          <a:r>
            <a:rPr lang="ru-RU" sz="1800" kern="1200" dirty="0" smtClean="0">
              <a:solidFill>
                <a:srgbClr val="202124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алғышарттарын</a:t>
          </a:r>
          <a:r>
            <a:rPr kumimoji="0" lang="ru-RU" sz="1800" b="0" i="0" u="none" strike="noStrike" kern="1200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құру</a:t>
          </a:r>
          <a:r>
            <a:rPr kumimoji="0" lang="ru-RU" sz="1800" b="0" i="0" u="none" strike="noStrike" kern="1200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және</a:t>
          </a:r>
          <a:r>
            <a:rPr kumimoji="0" lang="ru-RU" sz="1800" b="0" i="0" u="none" strike="noStrike" kern="1200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жағдайын</a:t>
          </a:r>
          <a:r>
            <a:rPr kumimoji="0" lang="ru-RU" sz="1800" b="0" i="0" u="none" strike="noStrike" kern="1200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қамтамасыз</a:t>
          </a:r>
          <a:r>
            <a:rPr kumimoji="0" lang="ru-RU" sz="1800" b="0" i="0" u="none" strike="noStrike" kern="1200" cap="none" normalizeH="0" dirty="0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dirty="0" err="1" smtClean="0">
              <a:ln>
                <a:noFill/>
              </a:ln>
              <a:solidFill>
                <a:srgbClr val="202124"/>
              </a:solidFill>
              <a:effectLst/>
              <a:latin typeface="Times New Roman" pitchFamily="18" charset="0"/>
              <a:cs typeface="Times New Roman" pitchFamily="18" charset="0"/>
            </a:rPr>
            <a:t>ету</a:t>
          </a:r>
          <a:endParaRPr lang="ru-RU" sz="1800" kern="1200" dirty="0"/>
        </a:p>
      </dsp:txBody>
      <dsp:txXfrm>
        <a:off x="2430" y="693004"/>
        <a:ext cx="2369513" cy="2921366"/>
      </dsp:txXfrm>
    </dsp:sp>
    <dsp:sp modelId="{3FF52FF1-2216-43DA-B085-B4859355CCD2}">
      <dsp:nvSpPr>
        <dsp:cNvPr id="0" name=""/>
        <dsp:cNvSpPr/>
      </dsp:nvSpPr>
      <dsp:spPr>
        <a:xfrm>
          <a:off x="2703675" y="1804"/>
          <a:ext cx="236951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Міндеттері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03675" y="1804"/>
        <a:ext cx="2369513" cy="691200"/>
      </dsp:txXfrm>
    </dsp:sp>
    <dsp:sp modelId="{50B0AB7A-25C7-447B-8C4C-D31283EEDBBA}">
      <dsp:nvSpPr>
        <dsp:cNvPr id="0" name=""/>
        <dsp:cNvSpPr/>
      </dsp:nvSpPr>
      <dsp:spPr>
        <a:xfrm>
          <a:off x="2703675" y="693004"/>
          <a:ext cx="2369513" cy="292136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Балалардың денсаулығын нығайту және сақтауға бағытталған тәрбиесіне оңтайлы жағдайлар жасау.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itchFamily="18" charset="0"/>
              <a:ea typeface="Calibri"/>
              <a:cs typeface="Times New Roman" pitchFamily="18" charset="0"/>
            </a:rPr>
            <a:t>Кадрлық әлеуетті дамыту </a:t>
          </a: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және ұстаз мамандығының беделін арттыру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3675" y="693004"/>
        <a:ext cx="2369513" cy="2921366"/>
      </dsp:txXfrm>
    </dsp:sp>
    <dsp:sp modelId="{9E7CEB2B-8498-4046-906C-0132A3262515}">
      <dsp:nvSpPr>
        <dsp:cNvPr id="0" name=""/>
        <dsp:cNvSpPr/>
      </dsp:nvSpPr>
      <dsp:spPr>
        <a:xfrm>
          <a:off x="5404920" y="1804"/>
          <a:ext cx="236951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Прициптері</a:t>
          </a:r>
          <a:endParaRPr lang="ru-RU" sz="2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4920" y="1804"/>
        <a:ext cx="2369513" cy="691200"/>
      </dsp:txXfrm>
    </dsp:sp>
    <dsp:sp modelId="{DF7A0B06-9B2B-454E-9032-D175C2794FBB}">
      <dsp:nvSpPr>
        <dsp:cNvPr id="0" name=""/>
        <dsp:cNvSpPr/>
      </dsp:nvSpPr>
      <dsp:spPr>
        <a:xfrm>
          <a:off x="5404920" y="693004"/>
          <a:ext cx="2369513" cy="292136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Білім беруді ізгілендіру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kk-KZ" sz="1800" kern="1200" dirty="0" smtClean="0">
              <a:latin typeface="Times New Roman" pitchFamily="18" charset="0"/>
              <a:cs typeface="Times New Roman" pitchFamily="18" charset="0"/>
            </a:rPr>
            <a:t>Демократияландыру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4920" y="693004"/>
        <a:ext cx="2369513" cy="2921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35" y="-99392"/>
            <a:ext cx="9144000" cy="6858000"/>
          </a:xfrm>
          <a:prstGeom prst="rect">
            <a:avLst/>
          </a:prstGeom>
          <a:solidFill>
            <a:srgbClr val="002060"/>
          </a:solidFill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905761" y="1196752"/>
            <a:ext cx="7272808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312368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 облысы білім басқармасының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Балқаш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қаласы  білім бөлімінің</a:t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«Алпамыс» </a:t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бөбекжайы» коммуналдық мемлекеттік қазыналық кәсіпорынның </a:t>
            </a:r>
            <a:b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 СТРАТЕГИЯСЫ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5375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3528392" cy="31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6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«Кадрлық әлеует» бағыты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165618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қамсыздандыру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7724" y="1340768"/>
            <a:ext cx="338437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саны-4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 персонал- 40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әдіскер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-1, музыка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денешынықтыру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- 2, педагог-психолог – 1,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мұғалімі-1,қазақ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мұғалімі-1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84" y="2514599"/>
            <a:ext cx="164592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638528" y="1560102"/>
            <a:ext cx="813792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345218"/>
            <a:ext cx="105841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Ж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асы </a:t>
            </a:r>
            <a:r>
              <a:rPr lang="kk-KZ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бойынша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1340768"/>
            <a:ext cx="12241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тың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38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7724" y="2495391"/>
            <a:ext cx="338437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53,8%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495391"/>
            <a:ext cx="105841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Біліктілік 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санаты</a:t>
            </a:r>
            <a:endParaRPr lang="ru-RU" sz="14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638528" y="2704006"/>
            <a:ext cx="813792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2564904"/>
            <a:ext cx="12241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Жоғарғы және бірінші санатты 53%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475" y="3718172"/>
            <a:ext cx="164592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Педагог кадрлардың еңбек 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өтілі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87724" y="3718172"/>
            <a:ext cx="338465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1-4 жылға дейін -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педагог, 5-10 жылға дейін -14 педагог, 11-36 жыға дейін -17педагог, 42 жыл-1 педагог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18172"/>
            <a:ext cx="105841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Еңбекті</a:t>
            </a:r>
          </a:p>
          <a:p>
            <a:pPr algn="ctr"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ғ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ылыми ұйымдастыру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6638528" y="3881042"/>
            <a:ext cx="59776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10693" y="3621189"/>
            <a:ext cx="1728192" cy="1295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деңгейдегі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әдістемелік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жұмыстарға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қауымдастық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басылымдарға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мақала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1620" y="4851374"/>
            <a:ext cx="419445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Қалалық ,облыстық, республикалық онлайн сайыстар, семинарларға,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WorkSop</a:t>
            </a: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қа қатысу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38585" y="4975375"/>
            <a:ext cx="853695" cy="8746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42%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364088" y="5037891"/>
            <a:ext cx="905983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84" y="6035675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0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>
                <a:solidFill>
                  <a:schemeClr val="bg1"/>
                </a:solidFill>
              </a:rPr>
              <a:t>SWOT -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«Кадрлық әлеует» бағытын талдау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32316"/>
              </p:ext>
            </p:extLst>
          </p:nvPr>
        </p:nvGraphicFramePr>
        <p:xfrm>
          <a:off x="35496" y="692697"/>
          <a:ext cx="9073008" cy="53285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36504"/>
                <a:gridCol w="4536504"/>
              </a:tblGrid>
              <a:tr h="26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57825" algn="l"/>
                        </a:tabLst>
                      </a:pPr>
                      <a:r>
                        <a:rPr lang="kk-KZ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Білім беру бағытына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SWOT </a:t>
                      </a:r>
                      <a:r>
                        <a:rPr lang="kk-KZ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талдау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Әлді жақтары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 бөлімі бойынша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қазіргі даму бағдарламасы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жоғары кәсіби команда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Педагогтардың 100% -ы АКТ-ны жетік білуі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жоғары моральдық ынталандыру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қолайлы психологиялық климат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жеткілікті белсенді шығармашылық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Әлсіз</a:t>
                      </a:r>
                      <a:r>
                        <a:rPr lang="kk-K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жақтары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 мамандардың аз келуі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балабақшадағы сапаны бағалаудың жетілмеген ішкі жүйесі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педагогқа деген үлкен жүктеменің әсерінен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әр баламен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жеке жұмыс жасауының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тиімділігін 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төмендету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«Беделді» мамандықтар қатарына жатпайды деген ұғыммен мұғалім кәсібін ығыстыру, мұғалім кәсібінің беделін төмендету</a:t>
                      </a:r>
                    </a:p>
                    <a:p>
                      <a:pPr algn="ctr"/>
                      <a:endParaRPr lang="kk-KZ" sz="1400" dirty="0" smtClean="0"/>
                    </a:p>
                  </a:txBody>
                  <a:tcPr/>
                </a:tc>
              </a:tr>
              <a:tr h="2687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Мүмкіндіктер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kk-KZ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мамандарды тарту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үшін оңтайлы еңбек жағдайларын жасау, мектепке дейінгі білім беру ұйымдарының мамандарды ынталандыру төлемдері, ұйымдастыру арқылы тәлімгерлік консультациялар санын көбейту, ашық көзқарастар және әдістемелік қолдау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Мектепке дейінгі білім беру мекемесінде </a:t>
                      </a:r>
                      <a:r>
                        <a:rPr kumimoji="0" lang="kk-K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сапаны бағалаудың жетілмеген ішкі жүйесін  </a:t>
                      </a: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жетілдіру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Кәсіби қайта даярлау мен курстық жұмысты ұйымдастыру педагогтардың  біліктілігін арттыру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Түрлі деңгейдегі жарыстарға қатысуға тарту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Онлайн-кеңес беруді алға жылжыту және жүзеге асыру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Қауіп – қатерлер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Қоғамда тәрбиеші мамандығы мәртебесінің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жоғары әлеуметтілігі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жеткіліксіз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Педагогтың  эмоционалды сарқылуы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Жағымсыз тенденциялармен байланысты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елдегі тұрақсыз экономикалық жағдай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6021288"/>
            <a:ext cx="9248776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Кадрлық әлеует» бағытын дамыту жолдары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268760"/>
            <a:ext cx="5256584" cy="41988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білімдік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қажеттіліктерін,олардың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мүмкіндіктерін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құзыреттілік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шеберліктерін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шеберлік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байқауларына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50%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сертификаттаудан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97838"/>
            <a:ext cx="3195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4" y="1280919"/>
            <a:ext cx="2965318" cy="418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6" y="6076950"/>
            <a:ext cx="9248776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55776" y="2344904"/>
            <a:ext cx="5544616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«ДЕНСАУЛЫҚ» бағыты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32756"/>
            <a:ext cx="2160240" cy="756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Сауықтыру жұмыстарының құрылымы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232756"/>
            <a:ext cx="5328592" cy="7560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теңдестірілген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витаминизация,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йод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жетіспеушілігі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жағдайларының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іс-шаралар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шөптермен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диспансер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790" y="2396273"/>
            <a:ext cx="216024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жағдайларды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5791" y="3429000"/>
            <a:ext cx="2160240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8948" y="4509120"/>
            <a:ext cx="2160240" cy="60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едициналық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мекемелермен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ынтымақтастық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377833"/>
            <a:ext cx="5328592" cy="684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ицензияланған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Зерек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</a:t>
            </a:r>
            <a:r>
              <a:rPr lang="ru-RU" sz="1400" b="1" dirty="0" err="1" smtClean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1577" y="3429000"/>
            <a:ext cx="532859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едициналық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мамандардың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мекемелерде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тексеруі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509120"/>
            <a:ext cx="5328592" cy="60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бірлескен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келісім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948" y="5517232"/>
            <a:ext cx="2160240" cy="60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ақысыз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8622" y="5517232"/>
            <a:ext cx="5328592" cy="60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жалпақ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табан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ауруларының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алдын-алуға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Денің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бол,Балақай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жобасы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06031" y="1368482"/>
            <a:ext cx="495546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32" y="2470583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88" y="3478398"/>
            <a:ext cx="530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82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000" b="1" dirty="0">
                <a:solidFill>
                  <a:schemeClr val="bg1"/>
                </a:solidFill>
                <a:ea typeface="+mn-ea"/>
                <a:cs typeface="+mn-cs"/>
              </a:rPr>
              <a:t>SWOT -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«Денсаулық» бағытын талдау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423496"/>
              </p:ext>
            </p:extLst>
          </p:nvPr>
        </p:nvGraphicFramePr>
        <p:xfrm>
          <a:off x="107504" y="871604"/>
          <a:ext cx="8928992" cy="55466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464496"/>
              </a:tblGrid>
              <a:tr h="2845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Әлді жақтары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Денсаулықты нығайтудың оң динамикасы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Сауықтыру жұмысының жоспары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лицензияланған медициналық қызмет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Ақысыз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бітімі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және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жалпақ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ауруларының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алдын-алуға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арналған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Мықты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батырлар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клубы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Емханамен өзара әрекеттесу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кеілісм –шарты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Жоспарланған  профилактикалық тексерулер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ерекшеліктеріне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қарай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шынықтыру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іс-шараларының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жоспары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СанПин талаптарын қатаң орындау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маусымдық шөптен жасалған дәрі-дәрмек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Әлсіз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жақтары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Күрделі   диагноздармен, созылмалы аурулармен , суыққа бейімділі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гі жоғары балалардың балабақшаға келуінің өсуі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kk-KZ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Салауатты өмір салтын ұстауға денсаулық мәдениеті төмен ата-аналардың көбеюі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kk-KZ" sz="14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Физиотерапия бөлмесінің болмауы, бөбекжайда медицина кадрларының   жоқтығы (медициналық физиотерапия, массаж медбикесі)</a:t>
                      </a:r>
                    </a:p>
                    <a:p>
                      <a:pPr algn="ctr"/>
                      <a:endParaRPr lang="kk-KZ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553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Мүмкіндіктер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6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Отбасына психологиялық-педагогикалық қолдау және ата-аналардың білім беруде, денсаулығын қорғау мен нығайтуда туралы сұрақтары бойынша  құзыреттілігін арттыру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Балалармен  олардың ауруларына сәйкес</a:t>
                      </a:r>
                      <a:endParaRPr lang="kk-KZ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түзету жұмыстарын ұйымдастыру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Балалардың денсаулығын сақтау мен нығайтуға бағытталған </a:t>
                      </a: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бөбекжайдың  инновациялық қызметін енгізу </a:t>
                      </a:r>
                      <a:endParaRPr lang="kk-KZ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Қауіп – қатерлер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Сауықтыру қызметін тұтынушылардың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сауықтыру жұмысының маңыздылығын бағаламауы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Диагнозы күрделі балалар санының өсуі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СанПин талаптарына сәйкес және сауықтыру бағдарламасының талаптарын жүзеге асыру үшін толықтай қаржыландырудың болмауы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2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«ДЕНСАУЛЫҚ» бағытын дамыту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196752"/>
            <a:ext cx="5256584" cy="4608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мәселелерін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дамытуда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денсаулығын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нығайтуда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құзыреттілігін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отбасына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денсаулығын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нығайтуға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қорғауға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баршаға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қаражаты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есебінен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алаңын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изиотерапия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кабинетін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физиотерапиялық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мейірбикені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құрамына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Балаалрдың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диагнозына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2288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3" y="6035675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5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«Қаржылық жағдай» бағыты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6050" y="1057137"/>
            <a:ext cx="381642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Бюджеттік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2054" y="2996952"/>
            <a:ext cx="3744416" cy="2304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Коммунальдық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шығындары</a:t>
            </a: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ақысы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61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901680" y="2257824"/>
            <a:ext cx="993624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" y="6035675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0324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73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</a:rPr>
              <a:t>SWOT-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«Қаржылық жағдай» бағытын талдау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12807"/>
              </p:ext>
            </p:extLst>
          </p:nvPr>
        </p:nvGraphicFramePr>
        <p:xfrm>
          <a:off x="107504" y="871604"/>
          <a:ext cx="8928992" cy="53989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464496"/>
              </a:tblGrid>
              <a:tr h="2845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Әлді жақтары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Коммуналдық төлемдерден 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қарыз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Барлық балабақша бөлмелері санитарлық-гигиеналық нормаларға сәйкес келеді , өрт және электр қауіпсіздігі, тәрбиеленушілер мен қызметкерлердің еңбегін қорғау талаптарына сәйкес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Әлсіз</a:t>
                      </a:r>
                      <a:r>
                        <a:rPr lang="kk-KZ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жақтары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Азық-түлік және коммуналдық қызметтер тарифтерінің өсуі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жәнеде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басқа шығындардың өсуіне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байланысты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б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аланы күту шығыны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өсті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Ақылы білім беру жүйесі үшін қосымша қаражат тартуға ықпал ететін қызметтер дамымаған </a:t>
                      </a:r>
                    </a:p>
                  </a:txBody>
                  <a:tcPr/>
                </a:tc>
              </a:tr>
              <a:tr h="2553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Мүмкіндіктер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Мекеменің қаржылық-шаруашылық қызметі үшін нормативтік-құқықтық базаны қамтамасыз ету (толықтыру) қаржылық-экономикалық нормативті қолдау іс-шаралар, жергілікті актілерді, есеп беру нысандарын әзірлеу құжаттама)</a:t>
                      </a: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kk-KZ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Жалпы көлемдегі бюджеттен тыс түсімдер үлесінің өсуімен мектепке дейінгі мекемені қаржыландыру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Қауіп – қатерлер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Қаржыландырудың тұрақсыздығы</a:t>
                      </a:r>
                      <a:endParaRPr kumimoji="0" lang="kk-KZ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21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«Қаржылық жағдай» бағытын дамыту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7" y="1196752"/>
            <a:ext cx="4716113" cy="4392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қаржылық-шаруашылық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нормативтік-құқықтық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қаржылық-экономикалық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нормативтік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қолдауды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Мекеменің қаржылық-шаруашылық қызметін жақсартуға ықпал ететін жергілікті актілерді әзірлеу 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Мекеменің жалпы бюджеттен тыс кірістердің үлесін арттыру;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Қаржыландырудың тұрақтылығы.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27" y="6010749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33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2020-2021 оқу жылында атқарылған жұмыстар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7" name="Picture 3" descr="C:\Users\1\Desktop\IMG_3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360"/>
            <a:ext cx="2882835" cy="22366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IMG_39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32" y="1265360"/>
            <a:ext cx="2649313" cy="22366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IMG_83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3825138"/>
            <a:ext cx="2810827" cy="23810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YKGK8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2" y="3808387"/>
            <a:ext cx="2649313" cy="23810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20201130_0933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01" y="1223366"/>
            <a:ext cx="2664294" cy="22366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esktop\IMG_83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25138"/>
            <a:ext cx="2587483" cy="23810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0"/>
            <a:ext cx="9144000" cy="83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ДАМУ КОНЦЕПЦИЯСЫ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1829804" y="3220646"/>
            <a:ext cx="4320480" cy="660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Даму стратегиясы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960" y="1484783"/>
            <a:ext cx="1944216" cy="559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ДС әзірлеуге 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арналған негіздеме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048" y="2825368"/>
            <a:ext cx="1944216" cy="559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1146" y="4165566"/>
            <a:ext cx="1944216" cy="559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ДС әзірлеуге 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арналған негіздеме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1146" y="5506151"/>
            <a:ext cx="1944216" cy="559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</a:t>
            </a: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Миссия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318900"/>
            <a:ext cx="5472607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Мемлекеттік білім беруді жүзеге асыру мақсаттарына сәйкес Қазақстан республикасының білім беру саласындағы нормативтік актілер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457887"/>
            <a:ext cx="5479779" cy="12942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Мемлекеттік тапсырыстың сапалы орындалуын қамтамасыз ету және білім беру қажеттіліктерін жан-жақты қанағаттандыру;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Стратегияның мақсаттарына жету үшін мектепке дейінгі білім беру ұйымының әлеуметтік ортасы мен және барлық мүдделі білім беру субъектілерінің күш-жігерін біріктіру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972401"/>
            <a:ext cx="5479779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беру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қызметі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Кадр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бөлімі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Тәрбиеленушілердің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денсаулығы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Қаржылық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жағдай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7044" y="5263978"/>
            <a:ext cx="5472607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Балалардың физикалық және психологиялық толқықанды дамуы үшін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оларды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табысты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оқудың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негізі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ретінде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kk-KZ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әр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баланың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сапалы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және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қол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жетімді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алу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құқығын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жүзеге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асыру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851752" y="2044096"/>
            <a:ext cx="484632" cy="7812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51840" y="3384294"/>
            <a:ext cx="484632" cy="7812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932993" y="4668744"/>
            <a:ext cx="484632" cy="78127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2020-2021 оқу жылында атқарылған жұмыстар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4" name="Picture 6" descr="C:\Users\1\Desktop\IMG-20201013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665774"/>
            <a:ext cx="2627784" cy="24690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1\Desktop\Новая папка\IMG-20210219-WA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024336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1\Desktop\Новая папка\IMG-20210219-WA00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66" y="1052736"/>
            <a:ext cx="2736304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1\Desktop\Новая папка\IMG-20200210-WA00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38" y="1022631"/>
            <a:ext cx="2639616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Users\1\Desktop\Айжан сотка 1\камера\20200225_0950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r="3314"/>
          <a:stretch/>
        </p:blipFill>
        <p:spPr bwMode="auto">
          <a:xfrm>
            <a:off x="107504" y="3665775"/>
            <a:ext cx="3024336" cy="24690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C:\Users\1\Desktop\рабочи стол 3\Новая папка\IMG-20210219-WA00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6" y="3643392"/>
            <a:ext cx="2781596" cy="24690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82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1\Desktop\EYAY5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2" y="3789040"/>
            <a:ext cx="3038697" cy="25933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IMG_39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67" y="1268761"/>
            <a:ext cx="2653568" cy="23249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IMG_39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5" y="1268760"/>
            <a:ext cx="3038697" cy="23249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20210118_1038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806494" cy="25933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1\Desktop\Айжан сотка 1\камера\20200226_1316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85" y="1249100"/>
            <a:ext cx="2808312" cy="23249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1\Desktop\Новая папка\IMG_20210118_1003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67" y="3789041"/>
            <a:ext cx="2599876" cy="25933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6" y="0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77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3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1\Desktop\Новая папка\IMG_3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" y="1039267"/>
            <a:ext cx="2908170" cy="24486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1\Desktop\Новая папка\IMG-20161208-WA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09" y="1047894"/>
            <a:ext cx="2783776" cy="24400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:\документы 2020\8 наурыз\IMG-20200306-WA0065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4" r="15033"/>
          <a:stretch/>
        </p:blipFill>
        <p:spPr bwMode="auto">
          <a:xfrm>
            <a:off x="267832" y="3724976"/>
            <a:ext cx="2864009" cy="26642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C:\Users\1\Desktop\рабочи стол 3\фотки кумискул\IMG-20210329-WA0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047894"/>
            <a:ext cx="2606280" cy="24400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C:\Users\1\Desktop\Новая папка\CXxt-Iv-v9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10" y="3724976"/>
            <a:ext cx="2783775" cy="26642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3" y="0"/>
            <a:ext cx="924877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16699" r="12036" b="16429"/>
          <a:stretch/>
        </p:blipFill>
        <p:spPr bwMode="auto">
          <a:xfrm>
            <a:off x="6228185" y="3734469"/>
            <a:ext cx="2664295" cy="26642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2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17064" y="0"/>
            <a:ext cx="9126935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ДАМУ КОНЦЕПЦИЯСЫ</a:t>
            </a:r>
            <a:endParaRPr lang="ru-RU" sz="18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6389419"/>
              </p:ext>
            </p:extLst>
          </p:nvPr>
        </p:nvGraphicFramePr>
        <p:xfrm>
          <a:off x="827584" y="1397000"/>
          <a:ext cx="7776864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5" y="6046787"/>
            <a:ext cx="9266238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1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СТРАТЕГИЯЛЫҚ ДАМУ</a:t>
            </a:r>
            <a:endParaRPr lang="ru-RU" sz="18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1052736"/>
            <a:ext cx="2592288" cy="78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І</a:t>
            </a:r>
            <a:r>
              <a:rPr lang="kk-KZ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ске </a:t>
            </a:r>
            <a:r>
              <a:rPr lang="kk-KZ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асыру </a:t>
            </a:r>
            <a:r>
              <a:rPr lang="kk-KZ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мерзімдері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2020-2025 жылдар</a:t>
            </a:r>
            <a:endParaRPr lang="ru-RU" sz="14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528586" y="3220495"/>
            <a:ext cx="1757413" cy="1008112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2021-2024жыл</a:t>
            </a:r>
          </a:p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Түзету-дамыту </a:t>
            </a:r>
            <a:r>
              <a:rPr lang="kk-KZ" sz="1200" b="1" dirty="0">
                <a:solidFill>
                  <a:srgbClr val="002060"/>
                </a:solidFill>
                <a:latin typeface="Times New Roman"/>
              </a:rPr>
              <a:t>кезеңі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532486" y="4653136"/>
            <a:ext cx="1753514" cy="1008112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2024-2025жыл</a:t>
            </a:r>
          </a:p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Қорытынды- </a:t>
            </a:r>
            <a:r>
              <a:rPr lang="kk-KZ" sz="1200" b="1" dirty="0">
                <a:solidFill>
                  <a:srgbClr val="002060"/>
                </a:solidFill>
                <a:latin typeface="Times New Roman"/>
              </a:rPr>
              <a:t>талдамалық кезең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6" name="Блок-схема: память с посл. доступом 15"/>
          <p:cNvSpPr/>
          <p:nvPr/>
        </p:nvSpPr>
        <p:spPr>
          <a:xfrm>
            <a:off x="395536" y="1988840"/>
            <a:ext cx="1800200" cy="1008112"/>
          </a:xfrm>
          <a:prstGeom prst="flowChartMagnetic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2020-2021жыл</a:t>
            </a:r>
          </a:p>
          <a:p>
            <a:pPr lvl="0" algn="ctr"/>
            <a:r>
              <a:rPr lang="kk-KZ" sz="1200" b="1" dirty="0" smtClean="0">
                <a:solidFill>
                  <a:srgbClr val="002060"/>
                </a:solidFill>
                <a:latin typeface="Times New Roman"/>
              </a:rPr>
              <a:t>Ұйымдастыру-дайындық </a:t>
            </a:r>
            <a:r>
              <a:rPr lang="kk-KZ" sz="1200" b="1" dirty="0">
                <a:solidFill>
                  <a:srgbClr val="002060"/>
                </a:solidFill>
                <a:latin typeface="Times New Roman"/>
              </a:rPr>
              <a:t>кезеңі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3" y="1446176"/>
            <a:ext cx="6264695" cy="48631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kk-KZ" sz="1200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1.Қазақстан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Республикасының Конституциясы 1995 жылғы 30 тамыз (1998 жылғы 7 қазанда енгізілген өзгерістермен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2.Қазақстан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Республикасының «Білім туралы» Заңы (04.12. 2015 ж  өзгерістер мен толықтыруларымен);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3.ҚР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Үкіметінің 2016 жылғы «13» мамырдағы №292 қаулысына 1-қосымша;ҚР Үкіметінің 2012 жылғы 23 тамыздағы №1080 қаулысымен бекітілген мектепке дейінгі тәрбие мен оқытудың жалпыға міндетті стандарты;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tabLst>
                <a:tab pos="201295" algn="l"/>
                <a:tab pos="434340" algn="l"/>
              </a:tabLs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4.ҚР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2020 жылға дейінгі Стратегиялық даму жоспары туралы ҚР президентінің 2010жылғы 1 ақпанындағы №922 Жарлығы;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01295" algn="l"/>
                <a:tab pos="254000" algn="l"/>
              </a:tabLs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5.Қазақстан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Республикасында білімді және ғылымды дамытудың 2016-2019 жылдарға арналған мемлекеттік бағдарламасы 01.03.2016ж. №205;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01295" algn="l"/>
                <a:tab pos="254000" algn="l"/>
              </a:tabLst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.«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Бала құқықтары туралы» Қазақстан Республикасының Заңы 2002 жылғы 8 тамыз №345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201295" algn="l"/>
                <a:tab pos="254000" algn="l"/>
              </a:tabLst>
            </a:pP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(өзгерістер мен толықтыруларымен Қазақстан Республикасының 2010 жылы 23 қараша №354 Заңы);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7.Қазақстан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Республикасының Білім және ғылым министрінің 2015 жылғы «22» сәуірдегі №227 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бұйрығымен 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бекітілген Тәрбиенің тұжырымдамалық </a:t>
            </a: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негіздері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</a:t>
            </a:r>
            <a:r>
              <a:rPr lang="kk-KZ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 бас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армасыны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ң  Балқаш қаласы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бөлімінің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«Алпамыс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бөбекжайы» коммуналдық мемлекеттік қазыналық кәсіпорнының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ЖАРҒЫСЫ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908720"/>
            <a:ext cx="374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Негізгі стратегиялар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" y="-12488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800" b="1" dirty="0">
                <a:solidFill>
                  <a:schemeClr val="bg1"/>
                </a:solidFill>
                <a:latin typeface="Times New Roman"/>
                <a:ea typeface="Calibri"/>
              </a:rPr>
              <a:t>Ақпараттық анықтама</a:t>
            </a:r>
            <a:endParaRPr lang="ru-RU" sz="28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D:\фото сада\20200210_132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91" y="1196752"/>
            <a:ext cx="5845818" cy="273630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365104"/>
            <a:ext cx="7128792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Жобалау сыйымдылығы: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320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екеменің құрылған жылы: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1993жыл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Топтар саны: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13 - топ, спортзал - 1, музыка залы - 1; қазақ тілі кабинеті-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1,медициналық блок,асхана.</a:t>
            </a:r>
            <a:b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Білім беру нысандары: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қазақ, орыс тілдерінде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қызметкерлер саны: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42;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kk-KZ" sz="1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Бірінші санатты педагогтардың  үлесі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-17%;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Курстан өткен педагогтар саны: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24 (үлесі 57%)</a:t>
            </a:r>
            <a:b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Жұмыс орнының телефоны: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8-(710-36)-5-54-10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75" y="0"/>
            <a:ext cx="9166707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ДАМУ СТРАТЕГИЯСЫНЫҢ БАҒЫТТАРЫ</a:t>
            </a:r>
            <a:endParaRPr lang="ru-RU" sz="16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789" y="1387624"/>
            <a:ext cx="1930963" cy="18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348830" y="1639652"/>
            <a:ext cx="1944216" cy="13212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Білім беру қызметі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419177"/>
            <a:ext cx="1930963" cy="18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512768" y="1639652"/>
            <a:ext cx="1944216" cy="13212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Денсаулық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867" y="4103816"/>
            <a:ext cx="1930963" cy="18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348830" y="4293096"/>
            <a:ext cx="1944216" cy="13212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Кадрлық әлеует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3933056"/>
            <a:ext cx="1930963" cy="18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4971" y="4103816"/>
            <a:ext cx="1944216" cy="13212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Қаржылық жағдай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22061"/>
            <a:ext cx="18002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Развитие кадрового потенциа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" y="4155902"/>
            <a:ext cx="1814513" cy="172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6" y="1434954"/>
            <a:ext cx="1807468" cy="174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85" y="4005064"/>
            <a:ext cx="1816683" cy="17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Заголовок 2"/>
          <p:cNvSpPr txBox="1">
            <a:spLocks/>
          </p:cNvSpPr>
          <p:nvPr/>
        </p:nvSpPr>
        <p:spPr>
          <a:xfrm>
            <a:off x="175" y="6093296"/>
            <a:ext cx="9166707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ДАМУ СТРАТЕГИЯСЫНЫҢ БАҒЫТТАРЫ</a:t>
            </a:r>
            <a:endParaRPr lang="ru-RU" sz="16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15000"/>
              </a:lnSpc>
              <a:spcBef>
                <a:spcPts val="0"/>
              </a:spcBef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«БІЛІМ БЕРУ» </a:t>
            </a: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қызметі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22322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ҮОБ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457" y="2420888"/>
            <a:ext cx="22322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Тәрбиеленушілердің 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сайыстарға қабілетті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қозғалысы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457" y="3645024"/>
            <a:ext cx="22322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730705" y="1483644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54760" y="1278063"/>
            <a:ext cx="499370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Мектепке дейінгі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тәрбие мен білім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берудің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үлгілік оқу бағдарламасы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4760" y="2421565"/>
            <a:ext cx="499370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Сайыс сараптамасы -49%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54760" y="3627546"/>
            <a:ext cx="4993704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Санитарлық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талаптармен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нормаларға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сәйкестігі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8457" y="5085184"/>
            <a:ext cx="223224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сапасының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МОНИТОРИНГІ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54760" y="5085184"/>
            <a:ext cx="506571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kk-KZ" sz="16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«Автаматтандырылған апараттық жүйе»  білімі- 51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%</a:t>
            </a:r>
            <a:endParaRPr lang="kk-KZ" sz="14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беру сапасына қанағаттану деңгейі -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73%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kk-KZ" sz="1600" dirty="0" smtClean="0">
                <a:ea typeface="Calibri"/>
                <a:cs typeface="Times New Roman"/>
              </a:rPr>
              <a:t>Балалардың даму сапасының  деңгейі 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769982" y="2635772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781844" y="3859908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776352" y="531092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«БІЛІМ 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БЕРУ» қызметінің дамуын талдау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42807"/>
              </p:ext>
            </p:extLst>
          </p:nvPr>
        </p:nvGraphicFramePr>
        <p:xfrm>
          <a:off x="107504" y="808563"/>
          <a:ext cx="8928992" cy="55611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64496"/>
                <a:gridCol w="4464496"/>
              </a:tblGrid>
              <a:tr h="2845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Әлді жақтары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Білім беру қызметі сапасының жоғары деңгейі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заңнамалық және нормативтік актілерге сәйкес білім беру саясаты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Ұйымдастырылған оқу қызметіне жаңашыл әдістерді қолдану.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 жоспарының вариативтік бөлімінде  баланың шығармашылық және танымдық дамуына бағытталған бағдарламалардың болуы.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Тиісті дамушы пәндік-кеңістіктік орта (60%) қарастырылған. 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Отандық педагогикалық жүйені жүзеге асыру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Әлсіз</a:t>
                      </a:r>
                      <a:r>
                        <a:rPr lang="kk-KZ" sz="16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жақтары</a:t>
                      </a:r>
                      <a:endParaRPr lang="kk-KZ" sz="14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Жас мамандардың және жаңадан қабылданған мұғалімдердің бақылау функцияларының жеткіліксіз орындалуы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Мұғалімдерге қосымша білім беруді, әдістемелік әзірлемелерді, электронды білім беру қорларын әзірлеу мен құрастырудағы қиындықтар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Топтарда оқытудың техникалық құралдарының болмауына байланысты танымдық материалды ұсынудың жеткіліксіз тиімділігі</a:t>
                      </a:r>
                      <a:endParaRPr lang="ru-RU" sz="1400" b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3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Мүмкіндіктер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Республикалық, облыстық, қалалық деңгейге озық тәжірибені тарату.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Стандарттың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100%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орындалуы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 қолдану негізінде білім беру процесін жоспарлауды жетілдіру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Материалдық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kumimoji="0" lang="kk-K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техникалық база өз дәрежесінде жабдықтауға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Қауіп – қатерлер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сапасын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жаңғыртуда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берілген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жүктемеледің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мамандарға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ауыртпалық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танытуы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салдарынан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</a:t>
                      </a:r>
                      <a:r>
                        <a:rPr lang="ru-RU" sz="1400" b="0" i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беру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қызметінің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сапасына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әсеру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етуі</a:t>
                      </a:r>
                      <a:r>
                        <a:rPr lang="ru-RU" sz="1400" b="0" i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k-KZ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Жеткіліксіз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қаржыландыру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Кейбір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мұғалімдердің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өзін-өзі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дамытуға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және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өзін-өзі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тәрбиелеуге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қабілетсіздігі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48" y="6035675"/>
            <a:ext cx="9218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805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rgbClr val="464653">
                <a:lumMod val="20000"/>
                <a:lumOff val="8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kk-KZ" sz="2000" b="1" dirty="0" smtClean="0">
                <a:solidFill>
                  <a:schemeClr val="bg1"/>
                </a:solidFill>
                <a:ea typeface="Calibri"/>
                <a:cs typeface="Times New Roman"/>
              </a:rPr>
              <a:t>«</a:t>
            </a:r>
            <a:r>
              <a:rPr lang="kk-KZ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БЕРУ ҚЫЗМЕТІ» 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бағытының даму жолдары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052736"/>
            <a:ext cx="6264696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емлекеттік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беру стандартының 100% орындалуына жағдай жасау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мектепке дейінгі білім беру мекемесінің жұмысын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ұйымдастыру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білімінің сапасы» рейтингілік жүйе арқылы үздіксіз білім жетілдіру жүйесін қалыптастыру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Жас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мамандарға және жаңадан қабылданған мұғалімдерге әдістемелік қолдауды жетілдіру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(жеке консультациялардың көбеюі, көрнекі материалдар саны, қиындықтарға арналған әдістемелік әзірлемелер)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Мектепке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дейінгі білім беру мекемесінің,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қалалық, облыстық, республикалық көлемде әріптестерінің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тәжірибесін насихаттау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Өзін-өзі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тәрбиелеу мен өзін-өзі дамытуға ықпал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ету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Тәлімгерлікті ынталандыру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Топтық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бөлмелерді АКТ құралдарымен жабдықтау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Педагог-психолог пен логопедтердің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фронтальды сабақтарын ұйымдастыру («Сөйлеу орталығы туралы ережені» түзету)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Пәндік-кеңістіктік ортағаның % сәйкесгін бюджеттік қаржыландыру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арқылы дамыту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Облыстық білім әдістемелік орталығының ұйымдастыруымен негізделген «Әжемнің ертегісі»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жобасын іске асыру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«Әлеуметтік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серіктестік» жобасын іске асыру.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2" y="1340768"/>
            <a:ext cx="2088232" cy="496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1485</Words>
  <Application>Microsoft Office PowerPoint</Application>
  <PresentationFormat>Экран (4:3)</PresentationFormat>
  <Paragraphs>228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Қарағанды облысы білім басқармасының  Балқаш қаласы  білім бөлімінің «Алпамыс»  бөбекжайы» коммуналдық мемлекеттік қазыналық кәсіпорынның  ДАМУ СТРАТЕГИЯСЫ</vt:lpstr>
      <vt:lpstr>Презентация PowerPoint</vt:lpstr>
      <vt:lpstr>Презентация PowerPoint</vt:lpstr>
      <vt:lpstr>СТРАТЕГИЯЛЫҚ ДАМУ</vt:lpstr>
      <vt:lpstr>Презентация PowerPoint</vt:lpstr>
      <vt:lpstr>ДАМУ СТРАТЕГИЯСЫНЫҢ БАҒЫТТАРЫ</vt:lpstr>
      <vt:lpstr>«БІЛІМ БЕРУ» қызметі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Кадрлық әлеует» бағытын дамыту жолдары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Қарағанды облысы білім басқармасының Балқаш қаласы  білім бөлімінің «Алпамыс»  бөбекжайы» коммуналдық мемлекеттік қазыналық кәсіпорынның  ДАМУ СТРАТЕГИЯСЫ</dc:title>
  <dc:creator>1</dc:creator>
  <cp:lastModifiedBy>Пользователь Windows</cp:lastModifiedBy>
  <cp:revision>138</cp:revision>
  <dcterms:created xsi:type="dcterms:W3CDTF">2021-04-09T04:38:02Z</dcterms:created>
  <dcterms:modified xsi:type="dcterms:W3CDTF">2021-09-16T07:58:47Z</dcterms:modified>
</cp:coreProperties>
</file>